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
  </p:notesMasterIdLst>
  <p:handoutMasterIdLst>
    <p:handoutMasterId r:id="rId59"/>
  </p:handoutMasterIdLst>
  <p:sldIdLst>
    <p:sldId id="256" r:id="rId2"/>
    <p:sldId id="257" r:id="rId3"/>
    <p:sldId id="258"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313"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6" r:id="rId39"/>
    <p:sldId id="297" r:id="rId40"/>
    <p:sldId id="294" r:id="rId41"/>
    <p:sldId id="295" r:id="rId42"/>
    <p:sldId id="298" r:id="rId43"/>
    <p:sldId id="299" r:id="rId44"/>
    <p:sldId id="300" r:id="rId45"/>
    <p:sldId id="301" r:id="rId46"/>
    <p:sldId id="302" r:id="rId47"/>
    <p:sldId id="303" r:id="rId48"/>
    <p:sldId id="304" r:id="rId49"/>
    <p:sldId id="305" r:id="rId50"/>
    <p:sldId id="306" r:id="rId51"/>
    <p:sldId id="307" r:id="rId52"/>
    <p:sldId id="308" r:id="rId53"/>
    <p:sldId id="312" r:id="rId54"/>
    <p:sldId id="309" r:id="rId55"/>
    <p:sldId id="310" r:id="rId56"/>
    <p:sldId id="311" r:id="rId5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37DC5"/>
    <a:srgbClr val="22496C"/>
    <a:srgbClr val="28578B"/>
    <a:srgbClr val="7C8197"/>
    <a:srgbClr val="A7C9E4"/>
    <a:srgbClr val="C8D8F6"/>
    <a:srgbClr val="F3F3F3"/>
    <a:srgbClr val="123B67"/>
    <a:srgbClr val="C4F7FF"/>
    <a:srgbClr val="152A4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78" d="100"/>
          <a:sy n="78" d="100"/>
        </p:scale>
        <p:origin x="-1056" y="-102"/>
      </p:cViewPr>
      <p:guideLst>
        <p:guide orient="horz" pos="2160"/>
        <p:guide pos="2880"/>
      </p:guideLst>
    </p:cSldViewPr>
  </p:slideViewPr>
  <p:notesTextViewPr>
    <p:cViewPr>
      <p:scale>
        <a:sx n="1" d="1"/>
        <a:sy n="1" d="1"/>
      </p:scale>
      <p:origin x="0" y="0"/>
    </p:cViewPr>
  </p:notesTextViewPr>
  <p:notesViewPr>
    <p:cSldViewPr snapToGrid="0">
      <p:cViewPr varScale="1">
        <p:scale>
          <a:sx n="54" d="100"/>
          <a:sy n="54" d="100"/>
        </p:scale>
        <p:origin x="2820"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handoutMaster" Target="handoutMasters/handoutMaster1.xml"/></Relationships>
</file>

<file path=ppt/diagrams/_rels/data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image" Target="../media/image12.jpg"/><Relationship Id="rId4" Type="http://schemas.openxmlformats.org/officeDocument/2006/relationships/image" Target="../media/image15.jpg"/></Relationships>
</file>

<file path=ppt/diagrams/_rels/drawing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image" Target="../media/image12.jpg"/><Relationship Id="rId4" Type="http://schemas.openxmlformats.org/officeDocument/2006/relationships/image" Target="../media/image15.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083C17-29AB-4DB7-A2E1-CD3C55C211FD}"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ru-RU"/>
        </a:p>
      </dgm:t>
    </dgm:pt>
    <dgm:pt modelId="{B2B207EB-BC92-48D8-B19D-6EEDA7923E19}">
      <dgm:prSet/>
      <dgm:spPr>
        <a:solidFill>
          <a:schemeClr val="accent2">
            <a:lumMod val="60000"/>
            <a:lumOff val="40000"/>
          </a:schemeClr>
        </a:solidFill>
      </dgm:spPr>
      <dgm:t>
        <a:bodyPr/>
        <a:lstStyle/>
        <a:p>
          <a:pPr rtl="0"/>
          <a:r>
            <a:rPr lang="ru-RU" dirty="0" smtClean="0">
              <a:solidFill>
                <a:schemeClr val="bg1"/>
              </a:solidFill>
              <a:latin typeface="Times New Roman" panose="02020603050405020304" pitchFamily="18" charset="0"/>
              <a:cs typeface="Times New Roman" panose="02020603050405020304" pitchFamily="18" charset="0"/>
            </a:rPr>
            <a:t>Несоответствие рынка образования и рынка труда</a:t>
          </a:r>
          <a:endParaRPr lang="ru-RU" dirty="0">
            <a:solidFill>
              <a:schemeClr val="bg1"/>
            </a:solidFill>
            <a:latin typeface="Times New Roman" panose="02020603050405020304" pitchFamily="18" charset="0"/>
            <a:cs typeface="Times New Roman" panose="02020603050405020304" pitchFamily="18" charset="0"/>
          </a:endParaRPr>
        </a:p>
      </dgm:t>
    </dgm:pt>
    <dgm:pt modelId="{0EDF07FC-10AB-4624-AA99-8E7EA40E9455}" type="parTrans" cxnId="{FEB64746-1D50-44F7-8832-35F3753E69D6}">
      <dgm:prSet/>
      <dgm:spPr/>
      <dgm:t>
        <a:bodyPr/>
        <a:lstStyle/>
        <a:p>
          <a:endParaRPr lang="ru-RU"/>
        </a:p>
      </dgm:t>
    </dgm:pt>
    <dgm:pt modelId="{48523180-63EF-4FA1-8928-376C02633673}" type="sibTrans" cxnId="{FEB64746-1D50-44F7-8832-35F3753E69D6}">
      <dgm:prSet/>
      <dgm:spPr/>
      <dgm:t>
        <a:bodyPr/>
        <a:lstStyle/>
        <a:p>
          <a:endParaRPr lang="ru-RU"/>
        </a:p>
      </dgm:t>
    </dgm:pt>
    <dgm:pt modelId="{FA7CE399-53B2-4E59-963F-8FA46A5AC228}">
      <dgm:prSet>
        <dgm:style>
          <a:lnRef idx="1">
            <a:schemeClr val="accent6"/>
          </a:lnRef>
          <a:fillRef idx="2">
            <a:schemeClr val="accent6"/>
          </a:fillRef>
          <a:effectRef idx="1">
            <a:schemeClr val="accent6"/>
          </a:effectRef>
          <a:fontRef idx="minor">
            <a:schemeClr val="dk1"/>
          </a:fontRef>
        </dgm:style>
      </dgm:prSet>
      <dgm:spPr/>
      <dgm:t>
        <a:bodyPr/>
        <a:lstStyle/>
        <a:p>
          <a:pPr rtl="0"/>
          <a:r>
            <a:rPr lang="ru-RU" dirty="0" smtClean="0">
              <a:latin typeface="Times New Roman" panose="02020603050405020304" pitchFamily="18" charset="0"/>
              <a:cs typeface="Times New Roman" panose="02020603050405020304" pitchFamily="18" charset="0"/>
            </a:rPr>
            <a:t>Множественность профессиональных программ по ВЭД, реализуемых в разных ОО без учета потребностей работодателей</a:t>
          </a:r>
          <a:endParaRPr lang="ru-RU" dirty="0">
            <a:latin typeface="Times New Roman" panose="02020603050405020304" pitchFamily="18" charset="0"/>
            <a:cs typeface="Times New Roman" panose="02020603050405020304" pitchFamily="18" charset="0"/>
          </a:endParaRPr>
        </a:p>
      </dgm:t>
    </dgm:pt>
    <dgm:pt modelId="{A01D1F45-15BC-4900-907C-8EC6F4910A57}" type="parTrans" cxnId="{03D2F2FE-B0D6-4A5D-B53B-0DDACD010CF3}">
      <dgm:prSet/>
      <dgm:spPr/>
      <dgm:t>
        <a:bodyPr/>
        <a:lstStyle/>
        <a:p>
          <a:endParaRPr lang="ru-RU"/>
        </a:p>
      </dgm:t>
    </dgm:pt>
    <dgm:pt modelId="{86644323-D125-49BC-BCBC-0BEF107BA95A}" type="sibTrans" cxnId="{03D2F2FE-B0D6-4A5D-B53B-0DDACD010CF3}">
      <dgm:prSet/>
      <dgm:spPr/>
      <dgm:t>
        <a:bodyPr/>
        <a:lstStyle/>
        <a:p>
          <a:endParaRPr lang="ru-RU"/>
        </a:p>
      </dgm:t>
    </dgm:pt>
    <dgm:pt modelId="{5A68242E-7804-40D1-93AE-27257C2928F9}">
      <dgm:prSet>
        <dgm:style>
          <a:lnRef idx="1">
            <a:schemeClr val="accent1"/>
          </a:lnRef>
          <a:fillRef idx="2">
            <a:schemeClr val="accent1"/>
          </a:fillRef>
          <a:effectRef idx="1">
            <a:schemeClr val="accent1"/>
          </a:effectRef>
          <a:fontRef idx="minor">
            <a:schemeClr val="dk1"/>
          </a:fontRef>
        </dgm:style>
      </dgm:prSet>
      <dgm:spPr/>
      <dgm:t>
        <a:bodyPr/>
        <a:lstStyle/>
        <a:p>
          <a:pPr rtl="0"/>
          <a:r>
            <a:rPr lang="ru-RU" dirty="0" smtClean="0">
              <a:latin typeface="Times New Roman" panose="02020603050405020304" pitchFamily="18" charset="0"/>
              <a:cs typeface="Times New Roman" panose="02020603050405020304" pitchFamily="18" charset="0"/>
            </a:rPr>
            <a:t>Отсутствие необходимых компетенций и уровня квалификации у выпускников и персонала</a:t>
          </a:r>
          <a:endParaRPr lang="ru-RU" dirty="0">
            <a:latin typeface="Times New Roman" panose="02020603050405020304" pitchFamily="18" charset="0"/>
            <a:cs typeface="Times New Roman" panose="02020603050405020304" pitchFamily="18" charset="0"/>
          </a:endParaRPr>
        </a:p>
      </dgm:t>
    </dgm:pt>
    <dgm:pt modelId="{612EBC4D-D957-4545-A2AA-98BFCB1B30A4}" type="parTrans" cxnId="{9C47C108-003C-4E6B-A755-7F09B7025CDA}">
      <dgm:prSet/>
      <dgm:spPr/>
      <dgm:t>
        <a:bodyPr/>
        <a:lstStyle/>
        <a:p>
          <a:endParaRPr lang="ru-RU"/>
        </a:p>
      </dgm:t>
    </dgm:pt>
    <dgm:pt modelId="{2954F9E1-C1C1-4380-8908-3AC76286F919}" type="sibTrans" cxnId="{9C47C108-003C-4E6B-A755-7F09B7025CDA}">
      <dgm:prSet/>
      <dgm:spPr/>
      <dgm:t>
        <a:bodyPr/>
        <a:lstStyle/>
        <a:p>
          <a:endParaRPr lang="ru-RU"/>
        </a:p>
      </dgm:t>
    </dgm:pt>
    <dgm:pt modelId="{02D613C6-801E-4B9A-8FF7-3A7EB537C640}" type="pres">
      <dgm:prSet presAssocID="{0C083C17-29AB-4DB7-A2E1-CD3C55C211FD}" presName="Name0" presStyleCnt="0">
        <dgm:presLayoutVars>
          <dgm:chPref val="3"/>
          <dgm:dir/>
          <dgm:animLvl val="lvl"/>
          <dgm:resizeHandles/>
        </dgm:presLayoutVars>
      </dgm:prSet>
      <dgm:spPr/>
      <dgm:t>
        <a:bodyPr/>
        <a:lstStyle/>
        <a:p>
          <a:endParaRPr lang="ru-RU"/>
        </a:p>
      </dgm:t>
    </dgm:pt>
    <dgm:pt modelId="{7209B4BC-5EF1-440B-AC26-8579A7AD6BD0}" type="pres">
      <dgm:prSet presAssocID="{B2B207EB-BC92-48D8-B19D-6EEDA7923E19}" presName="horFlow" presStyleCnt="0"/>
      <dgm:spPr/>
    </dgm:pt>
    <dgm:pt modelId="{EC7C955D-37E0-44C1-847E-A55BABBE43EC}" type="pres">
      <dgm:prSet presAssocID="{B2B207EB-BC92-48D8-B19D-6EEDA7923E19}" presName="bigChev" presStyleLbl="node1" presStyleIdx="0" presStyleCnt="3" custScaleX="204904"/>
      <dgm:spPr/>
      <dgm:t>
        <a:bodyPr/>
        <a:lstStyle/>
        <a:p>
          <a:endParaRPr lang="ru-RU"/>
        </a:p>
      </dgm:t>
    </dgm:pt>
    <dgm:pt modelId="{BD205387-F17B-455E-949C-0B74BFF8892E}" type="pres">
      <dgm:prSet presAssocID="{B2B207EB-BC92-48D8-B19D-6EEDA7923E19}" presName="vSp" presStyleCnt="0"/>
      <dgm:spPr/>
    </dgm:pt>
    <dgm:pt modelId="{307981A7-2576-4CC6-8809-B1A297392C27}" type="pres">
      <dgm:prSet presAssocID="{FA7CE399-53B2-4E59-963F-8FA46A5AC228}" presName="horFlow" presStyleCnt="0"/>
      <dgm:spPr/>
    </dgm:pt>
    <dgm:pt modelId="{4773258D-C621-4C09-A969-74F6A9C5717B}" type="pres">
      <dgm:prSet presAssocID="{FA7CE399-53B2-4E59-963F-8FA46A5AC228}" presName="bigChev" presStyleLbl="node1" presStyleIdx="1" presStyleCnt="3" custScaleX="212890"/>
      <dgm:spPr/>
      <dgm:t>
        <a:bodyPr/>
        <a:lstStyle/>
        <a:p>
          <a:endParaRPr lang="ru-RU"/>
        </a:p>
      </dgm:t>
    </dgm:pt>
    <dgm:pt modelId="{A749D646-BC51-4616-BDFF-6DD583119792}" type="pres">
      <dgm:prSet presAssocID="{FA7CE399-53B2-4E59-963F-8FA46A5AC228}" presName="vSp" presStyleCnt="0"/>
      <dgm:spPr/>
    </dgm:pt>
    <dgm:pt modelId="{69990803-4394-49EC-B20F-8FC64A381E93}" type="pres">
      <dgm:prSet presAssocID="{5A68242E-7804-40D1-93AE-27257C2928F9}" presName="horFlow" presStyleCnt="0"/>
      <dgm:spPr/>
    </dgm:pt>
    <dgm:pt modelId="{9A07C393-2BC0-423A-B4F0-55D521ADA118}" type="pres">
      <dgm:prSet presAssocID="{5A68242E-7804-40D1-93AE-27257C2928F9}" presName="bigChev" presStyleLbl="node1" presStyleIdx="2" presStyleCnt="3" custScaleX="180019"/>
      <dgm:spPr/>
      <dgm:t>
        <a:bodyPr/>
        <a:lstStyle/>
        <a:p>
          <a:endParaRPr lang="ru-RU"/>
        </a:p>
      </dgm:t>
    </dgm:pt>
  </dgm:ptLst>
  <dgm:cxnLst>
    <dgm:cxn modelId="{36EE8480-694F-4891-9B22-F908508E6B62}" type="presOf" srcId="{0C083C17-29AB-4DB7-A2E1-CD3C55C211FD}" destId="{02D613C6-801E-4B9A-8FF7-3A7EB537C640}" srcOrd="0" destOrd="0" presId="urn:microsoft.com/office/officeart/2005/8/layout/lProcess3"/>
    <dgm:cxn modelId="{03D2F2FE-B0D6-4A5D-B53B-0DDACD010CF3}" srcId="{0C083C17-29AB-4DB7-A2E1-CD3C55C211FD}" destId="{FA7CE399-53B2-4E59-963F-8FA46A5AC228}" srcOrd="1" destOrd="0" parTransId="{A01D1F45-15BC-4900-907C-8EC6F4910A57}" sibTransId="{86644323-D125-49BC-BCBC-0BEF107BA95A}"/>
    <dgm:cxn modelId="{FEB64746-1D50-44F7-8832-35F3753E69D6}" srcId="{0C083C17-29AB-4DB7-A2E1-CD3C55C211FD}" destId="{B2B207EB-BC92-48D8-B19D-6EEDA7923E19}" srcOrd="0" destOrd="0" parTransId="{0EDF07FC-10AB-4624-AA99-8E7EA40E9455}" sibTransId="{48523180-63EF-4FA1-8928-376C02633673}"/>
    <dgm:cxn modelId="{DB8A6823-099C-44C3-AD51-898478EF08DF}" type="presOf" srcId="{B2B207EB-BC92-48D8-B19D-6EEDA7923E19}" destId="{EC7C955D-37E0-44C1-847E-A55BABBE43EC}" srcOrd="0" destOrd="0" presId="urn:microsoft.com/office/officeart/2005/8/layout/lProcess3"/>
    <dgm:cxn modelId="{D7895198-C9E0-45F1-BBA5-0C74B7D6BBC5}" type="presOf" srcId="{FA7CE399-53B2-4E59-963F-8FA46A5AC228}" destId="{4773258D-C621-4C09-A969-74F6A9C5717B}" srcOrd="0" destOrd="0" presId="urn:microsoft.com/office/officeart/2005/8/layout/lProcess3"/>
    <dgm:cxn modelId="{06537831-F2E0-424B-A0DC-BAEA0B72DD63}" type="presOf" srcId="{5A68242E-7804-40D1-93AE-27257C2928F9}" destId="{9A07C393-2BC0-423A-B4F0-55D521ADA118}" srcOrd="0" destOrd="0" presId="urn:microsoft.com/office/officeart/2005/8/layout/lProcess3"/>
    <dgm:cxn modelId="{9C47C108-003C-4E6B-A755-7F09B7025CDA}" srcId="{0C083C17-29AB-4DB7-A2E1-CD3C55C211FD}" destId="{5A68242E-7804-40D1-93AE-27257C2928F9}" srcOrd="2" destOrd="0" parTransId="{612EBC4D-D957-4545-A2AA-98BFCB1B30A4}" sibTransId="{2954F9E1-C1C1-4380-8908-3AC76286F919}"/>
    <dgm:cxn modelId="{68DFD5E7-D8C4-4F53-AF4A-0E83D1A1DAAF}" type="presParOf" srcId="{02D613C6-801E-4B9A-8FF7-3A7EB537C640}" destId="{7209B4BC-5EF1-440B-AC26-8579A7AD6BD0}" srcOrd="0" destOrd="0" presId="urn:microsoft.com/office/officeart/2005/8/layout/lProcess3"/>
    <dgm:cxn modelId="{41053C2B-0DC5-4CC7-B2A3-D4CDE6CD97B9}" type="presParOf" srcId="{7209B4BC-5EF1-440B-AC26-8579A7AD6BD0}" destId="{EC7C955D-37E0-44C1-847E-A55BABBE43EC}" srcOrd="0" destOrd="0" presId="urn:microsoft.com/office/officeart/2005/8/layout/lProcess3"/>
    <dgm:cxn modelId="{20025768-D3A8-4C03-9E4C-6EDA1A934387}" type="presParOf" srcId="{02D613C6-801E-4B9A-8FF7-3A7EB537C640}" destId="{BD205387-F17B-455E-949C-0B74BFF8892E}" srcOrd="1" destOrd="0" presId="urn:microsoft.com/office/officeart/2005/8/layout/lProcess3"/>
    <dgm:cxn modelId="{4734DA93-EC63-4EAB-9B09-62087AADD7FE}" type="presParOf" srcId="{02D613C6-801E-4B9A-8FF7-3A7EB537C640}" destId="{307981A7-2576-4CC6-8809-B1A297392C27}" srcOrd="2" destOrd="0" presId="urn:microsoft.com/office/officeart/2005/8/layout/lProcess3"/>
    <dgm:cxn modelId="{BC35A023-CDA0-4316-BD82-72D9135F9613}" type="presParOf" srcId="{307981A7-2576-4CC6-8809-B1A297392C27}" destId="{4773258D-C621-4C09-A969-74F6A9C5717B}" srcOrd="0" destOrd="0" presId="urn:microsoft.com/office/officeart/2005/8/layout/lProcess3"/>
    <dgm:cxn modelId="{8C7E5CBE-5DC8-4822-95B4-782ABC1A4726}" type="presParOf" srcId="{02D613C6-801E-4B9A-8FF7-3A7EB537C640}" destId="{A749D646-BC51-4616-BDFF-6DD583119792}" srcOrd="3" destOrd="0" presId="urn:microsoft.com/office/officeart/2005/8/layout/lProcess3"/>
    <dgm:cxn modelId="{9203095C-42B8-4A09-AA75-0772636220C1}" type="presParOf" srcId="{02D613C6-801E-4B9A-8FF7-3A7EB537C640}" destId="{69990803-4394-49EC-B20F-8FC64A381E93}" srcOrd="4" destOrd="0" presId="urn:microsoft.com/office/officeart/2005/8/layout/lProcess3"/>
    <dgm:cxn modelId="{E2DC1C03-76B1-451B-80A2-AE3CF8DA5C0C}" type="presParOf" srcId="{69990803-4394-49EC-B20F-8FC64A381E93}" destId="{9A07C393-2BC0-423A-B4F0-55D521ADA118}"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11A64D9-5978-488B-8AFF-9EA5E69427A5}"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ru-RU"/>
        </a:p>
      </dgm:t>
    </dgm:pt>
    <dgm:pt modelId="{690DF5CD-8931-4224-9371-21770B2CEE69}">
      <dgm:prSet phldrT="[Текст]">
        <dgm:style>
          <a:lnRef idx="3">
            <a:schemeClr val="lt1"/>
          </a:lnRef>
          <a:fillRef idx="1">
            <a:schemeClr val="accent2"/>
          </a:fillRef>
          <a:effectRef idx="1">
            <a:schemeClr val="accent2"/>
          </a:effectRef>
          <a:fontRef idx="minor">
            <a:schemeClr val="lt1"/>
          </a:fontRef>
        </dgm:style>
      </dgm:prSet>
      <dgm:spPr/>
      <dgm:t>
        <a:bodyPr/>
        <a:lstStyle/>
        <a:p>
          <a:r>
            <a:rPr lang="ru-RU" dirty="0" smtClean="0">
              <a:latin typeface="Times New Roman" pitchFamily="18" charset="0"/>
              <a:cs typeface="Times New Roman" pitchFamily="18" charset="0"/>
            </a:rPr>
            <a:t>Н</a:t>
          </a:r>
          <a:endParaRPr lang="ru-RU" dirty="0">
            <a:latin typeface="Times New Roman" pitchFamily="18" charset="0"/>
            <a:cs typeface="Times New Roman" pitchFamily="18" charset="0"/>
          </a:endParaRPr>
        </a:p>
      </dgm:t>
    </dgm:pt>
    <dgm:pt modelId="{F7276A95-A72F-4F20-86AB-E29ADEA64736}" type="parTrans" cxnId="{C237C5A3-2588-440E-9E9E-9F5E696EBDE9}">
      <dgm:prSet/>
      <dgm:spPr/>
      <dgm:t>
        <a:bodyPr/>
        <a:lstStyle/>
        <a:p>
          <a:endParaRPr lang="ru-RU"/>
        </a:p>
      </dgm:t>
    </dgm:pt>
    <dgm:pt modelId="{3893699D-9216-46CA-A5AF-2A53AFE4002A}" type="sibTrans" cxnId="{C237C5A3-2588-440E-9E9E-9F5E696EBDE9}">
      <dgm:prSet/>
      <dgm:spPr/>
      <dgm:t>
        <a:bodyPr/>
        <a:lstStyle/>
        <a:p>
          <a:endParaRPr lang="ru-RU"/>
        </a:p>
      </dgm:t>
    </dgm:pt>
    <dgm:pt modelId="{D4569E9E-A031-4BA4-9795-63C261A79DCE}">
      <dgm:prSet phldrT="[Текст]" custT="1">
        <dgm:style>
          <a:lnRef idx="2">
            <a:schemeClr val="accent1"/>
          </a:lnRef>
          <a:fillRef idx="1">
            <a:schemeClr val="lt1"/>
          </a:fillRef>
          <a:effectRef idx="0">
            <a:schemeClr val="accent1"/>
          </a:effectRef>
          <a:fontRef idx="minor">
            <a:schemeClr val="dk1"/>
          </a:fontRef>
        </dgm:style>
      </dgm:prSet>
      <dgm:spPr/>
      <dgm:t>
        <a:bodyPr/>
        <a:lstStyle/>
        <a:p>
          <a:r>
            <a:rPr lang="ru-RU" sz="2800" dirty="0" smtClean="0">
              <a:solidFill>
                <a:srgbClr val="002060"/>
              </a:solidFill>
              <a:latin typeface="Times New Roman" pitchFamily="18" charset="0"/>
              <a:cs typeface="Times New Roman" pitchFamily="18" charset="0"/>
            </a:rPr>
            <a:t>Национальная –общероссийская  (Россия)</a:t>
          </a:r>
          <a:endParaRPr lang="ru-RU" sz="2800" dirty="0"/>
        </a:p>
      </dgm:t>
    </dgm:pt>
    <dgm:pt modelId="{A46DAA5B-09FA-459A-97B2-391CE0A53FCC}" type="parTrans" cxnId="{4395C5BB-0A21-43C5-8E27-88798D0BD058}">
      <dgm:prSet/>
      <dgm:spPr/>
      <dgm:t>
        <a:bodyPr/>
        <a:lstStyle/>
        <a:p>
          <a:endParaRPr lang="ru-RU"/>
        </a:p>
      </dgm:t>
    </dgm:pt>
    <dgm:pt modelId="{F87909B2-FC92-4BF5-9C5B-DDE3FBED89CB}" type="sibTrans" cxnId="{4395C5BB-0A21-43C5-8E27-88798D0BD058}">
      <dgm:prSet/>
      <dgm:spPr/>
      <dgm:t>
        <a:bodyPr/>
        <a:lstStyle/>
        <a:p>
          <a:endParaRPr lang="ru-RU"/>
        </a:p>
      </dgm:t>
    </dgm:pt>
    <dgm:pt modelId="{D4309651-F597-4287-A2F6-FB7B6AD4C55E}">
      <dgm:prSet phldrT="[Текст]">
        <dgm:style>
          <a:lnRef idx="1">
            <a:schemeClr val="accent2"/>
          </a:lnRef>
          <a:fillRef idx="2">
            <a:schemeClr val="accent2"/>
          </a:fillRef>
          <a:effectRef idx="1">
            <a:schemeClr val="accent2"/>
          </a:effectRef>
          <a:fontRef idx="minor">
            <a:schemeClr val="dk1"/>
          </a:fontRef>
        </dgm:style>
      </dgm:prSet>
      <dgm:spPr/>
      <dgm:t>
        <a:bodyPr/>
        <a:lstStyle/>
        <a:p>
          <a:r>
            <a:rPr lang="ru-RU" dirty="0" smtClean="0">
              <a:latin typeface="Times New Roman" pitchFamily="18" charset="0"/>
              <a:cs typeface="Times New Roman" pitchFamily="18" charset="0"/>
            </a:rPr>
            <a:t>С</a:t>
          </a:r>
          <a:endParaRPr lang="ru-RU" dirty="0">
            <a:latin typeface="Times New Roman" pitchFamily="18" charset="0"/>
            <a:cs typeface="Times New Roman" pitchFamily="18" charset="0"/>
          </a:endParaRPr>
        </a:p>
      </dgm:t>
    </dgm:pt>
    <dgm:pt modelId="{E9013186-6B1D-4085-88CF-C34A25D25DD2}" type="parTrans" cxnId="{1CA158EA-F02A-43E3-BB2C-5B2F680179ED}">
      <dgm:prSet/>
      <dgm:spPr/>
      <dgm:t>
        <a:bodyPr/>
        <a:lstStyle/>
        <a:p>
          <a:endParaRPr lang="ru-RU"/>
        </a:p>
      </dgm:t>
    </dgm:pt>
    <dgm:pt modelId="{33C9FF18-8C0C-4161-8FC7-2914E8B832D3}" type="sibTrans" cxnId="{1CA158EA-F02A-43E3-BB2C-5B2F680179ED}">
      <dgm:prSet/>
      <dgm:spPr/>
      <dgm:t>
        <a:bodyPr/>
        <a:lstStyle/>
        <a:p>
          <a:endParaRPr lang="ru-RU"/>
        </a:p>
      </dgm:t>
    </dgm:pt>
    <dgm:pt modelId="{7994E8F1-BA14-461C-A166-108C9C929180}">
      <dgm:prSet phldrT="[Текст]" custT="1">
        <dgm:style>
          <a:lnRef idx="2">
            <a:schemeClr val="dk1"/>
          </a:lnRef>
          <a:fillRef idx="1">
            <a:schemeClr val="lt1"/>
          </a:fillRef>
          <a:effectRef idx="0">
            <a:schemeClr val="dk1"/>
          </a:effectRef>
          <a:fontRef idx="minor">
            <a:schemeClr val="dk1"/>
          </a:fontRef>
        </dgm:style>
      </dgm:prSet>
      <dgm:spPr/>
      <dgm:t>
        <a:bodyPr/>
        <a:lstStyle/>
        <a:p>
          <a:r>
            <a:rPr lang="ru-RU" sz="3200" dirty="0" smtClean="0">
              <a:solidFill>
                <a:srgbClr val="002060"/>
              </a:solidFill>
              <a:latin typeface="Times New Roman" pitchFamily="18" charset="0"/>
              <a:cs typeface="Times New Roman" pitchFamily="18" charset="0"/>
            </a:rPr>
            <a:t>Состоит из нескольких элементов</a:t>
          </a:r>
          <a:endParaRPr lang="ru-RU" sz="3200" dirty="0">
            <a:solidFill>
              <a:srgbClr val="002060"/>
            </a:solidFill>
            <a:latin typeface="Times New Roman" pitchFamily="18" charset="0"/>
            <a:cs typeface="Times New Roman" pitchFamily="18" charset="0"/>
          </a:endParaRPr>
        </a:p>
      </dgm:t>
    </dgm:pt>
    <dgm:pt modelId="{EBD60DA8-0AB4-4631-8674-B5D79A3AC1FD}" type="parTrans" cxnId="{3230E028-7DE8-4F9D-B3C5-4501563A65E4}">
      <dgm:prSet/>
      <dgm:spPr/>
      <dgm:t>
        <a:bodyPr/>
        <a:lstStyle/>
        <a:p>
          <a:endParaRPr lang="ru-RU"/>
        </a:p>
      </dgm:t>
    </dgm:pt>
    <dgm:pt modelId="{CCC45764-56F6-454D-9E43-367DE11B2580}" type="sibTrans" cxnId="{3230E028-7DE8-4F9D-B3C5-4501563A65E4}">
      <dgm:prSet/>
      <dgm:spPr/>
      <dgm:t>
        <a:bodyPr/>
        <a:lstStyle/>
        <a:p>
          <a:endParaRPr lang="ru-RU"/>
        </a:p>
      </dgm:t>
    </dgm:pt>
    <dgm:pt modelId="{846A289E-F92A-4F78-9AD9-50E692F5394D}">
      <dgm:prSet phldrT="[Текст]">
        <dgm:style>
          <a:lnRef idx="1">
            <a:schemeClr val="accent1"/>
          </a:lnRef>
          <a:fillRef idx="2">
            <a:schemeClr val="accent1"/>
          </a:fillRef>
          <a:effectRef idx="1">
            <a:schemeClr val="accent1"/>
          </a:effectRef>
          <a:fontRef idx="minor">
            <a:schemeClr val="dk1"/>
          </a:fontRef>
        </dgm:style>
      </dgm:prSet>
      <dgm:spPr/>
      <dgm:t>
        <a:bodyPr/>
        <a:lstStyle/>
        <a:p>
          <a:r>
            <a:rPr lang="ru-RU" dirty="0" smtClean="0">
              <a:latin typeface="Times New Roman" pitchFamily="18" charset="0"/>
              <a:cs typeface="Times New Roman" pitchFamily="18" charset="0"/>
            </a:rPr>
            <a:t>К</a:t>
          </a:r>
          <a:endParaRPr lang="ru-RU" dirty="0">
            <a:latin typeface="Times New Roman" pitchFamily="18" charset="0"/>
            <a:cs typeface="Times New Roman" pitchFamily="18" charset="0"/>
          </a:endParaRPr>
        </a:p>
      </dgm:t>
    </dgm:pt>
    <dgm:pt modelId="{9799C112-7286-4E78-B090-F23911D8EA65}" type="parTrans" cxnId="{478B6BFA-1674-411C-BF7E-B7E2F79E8290}">
      <dgm:prSet/>
      <dgm:spPr/>
      <dgm:t>
        <a:bodyPr/>
        <a:lstStyle/>
        <a:p>
          <a:endParaRPr lang="ru-RU"/>
        </a:p>
      </dgm:t>
    </dgm:pt>
    <dgm:pt modelId="{086584BD-4C02-4BCC-81C8-17B0CC1BA8AA}" type="sibTrans" cxnId="{478B6BFA-1674-411C-BF7E-B7E2F79E8290}">
      <dgm:prSet/>
      <dgm:spPr/>
      <dgm:t>
        <a:bodyPr/>
        <a:lstStyle/>
        <a:p>
          <a:endParaRPr lang="ru-RU"/>
        </a:p>
      </dgm:t>
    </dgm:pt>
    <dgm:pt modelId="{3501F336-5334-443C-8973-940FE981F58A}">
      <dgm:prSet phldrT="[Текст]" custT="1">
        <dgm:style>
          <a:lnRef idx="2">
            <a:schemeClr val="accent2"/>
          </a:lnRef>
          <a:fillRef idx="1">
            <a:schemeClr val="lt1"/>
          </a:fillRef>
          <a:effectRef idx="0">
            <a:schemeClr val="accent2"/>
          </a:effectRef>
          <a:fontRef idx="minor">
            <a:schemeClr val="dk1"/>
          </a:fontRef>
        </dgm:style>
      </dgm:prSet>
      <dgm:spPr/>
      <dgm:t>
        <a:bodyPr/>
        <a:lstStyle/>
        <a:p>
          <a:r>
            <a:rPr lang="ru-RU" sz="2800" dirty="0" smtClean="0">
              <a:solidFill>
                <a:srgbClr val="002060"/>
              </a:solidFill>
              <a:latin typeface="Times New Roman" pitchFamily="18" charset="0"/>
              <a:cs typeface="Times New Roman" pitchFamily="18" charset="0"/>
            </a:rPr>
            <a:t>Квалификация- совокупность знаний, умений, навыков, профессиональных компетенций и опыта работы</a:t>
          </a:r>
          <a:endParaRPr lang="ru-RU" sz="1400" dirty="0"/>
        </a:p>
      </dgm:t>
    </dgm:pt>
    <dgm:pt modelId="{C57CF2A2-49D7-4AE3-A676-AB610D52CBA5}" type="parTrans" cxnId="{55461609-BA3A-4DB4-AACA-796B525C0B92}">
      <dgm:prSet/>
      <dgm:spPr/>
      <dgm:t>
        <a:bodyPr/>
        <a:lstStyle/>
        <a:p>
          <a:endParaRPr lang="ru-RU"/>
        </a:p>
      </dgm:t>
    </dgm:pt>
    <dgm:pt modelId="{CEC6F2D4-826F-435E-95B3-BE9635210192}" type="sibTrans" cxnId="{55461609-BA3A-4DB4-AACA-796B525C0B92}">
      <dgm:prSet/>
      <dgm:spPr/>
      <dgm:t>
        <a:bodyPr/>
        <a:lstStyle/>
        <a:p>
          <a:endParaRPr lang="ru-RU"/>
        </a:p>
      </dgm:t>
    </dgm:pt>
    <dgm:pt modelId="{74F805FC-DC3B-4DBE-A479-482DBB6FF47D}" type="pres">
      <dgm:prSet presAssocID="{A11A64D9-5978-488B-8AFF-9EA5E69427A5}" presName="linearFlow" presStyleCnt="0">
        <dgm:presLayoutVars>
          <dgm:dir/>
          <dgm:animLvl val="lvl"/>
          <dgm:resizeHandles val="exact"/>
        </dgm:presLayoutVars>
      </dgm:prSet>
      <dgm:spPr/>
      <dgm:t>
        <a:bodyPr/>
        <a:lstStyle/>
        <a:p>
          <a:endParaRPr lang="ru-RU"/>
        </a:p>
      </dgm:t>
    </dgm:pt>
    <dgm:pt modelId="{BA3986EB-1006-4D5D-9D41-750E233807C5}" type="pres">
      <dgm:prSet presAssocID="{690DF5CD-8931-4224-9371-21770B2CEE69}" presName="composite" presStyleCnt="0"/>
      <dgm:spPr/>
    </dgm:pt>
    <dgm:pt modelId="{8CEBEA67-FA67-4D2E-A6D8-F5BD509DC929}" type="pres">
      <dgm:prSet presAssocID="{690DF5CD-8931-4224-9371-21770B2CEE69}" presName="parentText" presStyleLbl="alignNode1" presStyleIdx="0" presStyleCnt="3" custLinFactNeighborX="-55966" custLinFactNeighborY="851">
        <dgm:presLayoutVars>
          <dgm:chMax val="1"/>
          <dgm:bulletEnabled val="1"/>
        </dgm:presLayoutVars>
      </dgm:prSet>
      <dgm:spPr/>
      <dgm:t>
        <a:bodyPr/>
        <a:lstStyle/>
        <a:p>
          <a:endParaRPr lang="ru-RU"/>
        </a:p>
      </dgm:t>
    </dgm:pt>
    <dgm:pt modelId="{DE3FE121-F9F3-4830-B660-3A487AF3D85A}" type="pres">
      <dgm:prSet presAssocID="{690DF5CD-8931-4224-9371-21770B2CEE69}" presName="descendantText" presStyleLbl="alignAcc1" presStyleIdx="0" presStyleCnt="3" custScaleX="98527" custScaleY="121465" custLinFactNeighborX="1281" custLinFactNeighborY="1513">
        <dgm:presLayoutVars>
          <dgm:bulletEnabled val="1"/>
        </dgm:presLayoutVars>
      </dgm:prSet>
      <dgm:spPr/>
      <dgm:t>
        <a:bodyPr/>
        <a:lstStyle/>
        <a:p>
          <a:endParaRPr lang="ru-RU"/>
        </a:p>
      </dgm:t>
    </dgm:pt>
    <dgm:pt modelId="{E590AEF9-DF69-4517-8FF4-14EE0B587EED}" type="pres">
      <dgm:prSet presAssocID="{3893699D-9216-46CA-A5AF-2A53AFE4002A}" presName="sp" presStyleCnt="0"/>
      <dgm:spPr/>
    </dgm:pt>
    <dgm:pt modelId="{6F80E505-F021-42D4-A708-2FCBEA9EFECC}" type="pres">
      <dgm:prSet presAssocID="{D4309651-F597-4287-A2F6-FB7B6AD4C55E}" presName="composite" presStyleCnt="0"/>
      <dgm:spPr/>
    </dgm:pt>
    <dgm:pt modelId="{A83D07F5-02D1-4F6E-8CE1-E4A3B9721BFC}" type="pres">
      <dgm:prSet presAssocID="{D4309651-F597-4287-A2F6-FB7B6AD4C55E}" presName="parentText" presStyleLbl="alignNode1" presStyleIdx="1" presStyleCnt="3">
        <dgm:presLayoutVars>
          <dgm:chMax val="1"/>
          <dgm:bulletEnabled val="1"/>
        </dgm:presLayoutVars>
      </dgm:prSet>
      <dgm:spPr/>
      <dgm:t>
        <a:bodyPr/>
        <a:lstStyle/>
        <a:p>
          <a:endParaRPr lang="ru-RU"/>
        </a:p>
      </dgm:t>
    </dgm:pt>
    <dgm:pt modelId="{AF999F27-4735-4B3B-8504-099AAF3B717C}" type="pres">
      <dgm:prSet presAssocID="{D4309651-F597-4287-A2F6-FB7B6AD4C55E}" presName="descendantText" presStyleLbl="alignAcc1" presStyleIdx="1" presStyleCnt="3" custScaleX="98527" custScaleY="139856">
        <dgm:presLayoutVars>
          <dgm:bulletEnabled val="1"/>
        </dgm:presLayoutVars>
      </dgm:prSet>
      <dgm:spPr/>
      <dgm:t>
        <a:bodyPr/>
        <a:lstStyle/>
        <a:p>
          <a:endParaRPr lang="ru-RU"/>
        </a:p>
      </dgm:t>
    </dgm:pt>
    <dgm:pt modelId="{2870FB7F-ABAD-4BED-A4E6-81B6A86D9D36}" type="pres">
      <dgm:prSet presAssocID="{33C9FF18-8C0C-4161-8FC7-2914E8B832D3}" presName="sp" presStyleCnt="0"/>
      <dgm:spPr/>
    </dgm:pt>
    <dgm:pt modelId="{90B950CC-78F2-4AAD-82F9-850F72D9B892}" type="pres">
      <dgm:prSet presAssocID="{846A289E-F92A-4F78-9AD9-50E692F5394D}" presName="composite" presStyleCnt="0"/>
      <dgm:spPr/>
    </dgm:pt>
    <dgm:pt modelId="{C1F26092-FC9A-4E65-ADAC-ABE67970DAE3}" type="pres">
      <dgm:prSet presAssocID="{846A289E-F92A-4F78-9AD9-50E692F5394D}" presName="parentText" presStyleLbl="alignNode1" presStyleIdx="2" presStyleCnt="3">
        <dgm:presLayoutVars>
          <dgm:chMax val="1"/>
          <dgm:bulletEnabled val="1"/>
        </dgm:presLayoutVars>
      </dgm:prSet>
      <dgm:spPr/>
      <dgm:t>
        <a:bodyPr/>
        <a:lstStyle/>
        <a:p>
          <a:endParaRPr lang="ru-RU"/>
        </a:p>
      </dgm:t>
    </dgm:pt>
    <dgm:pt modelId="{11B78B76-EC5B-41D2-88CC-0856811CA163}" type="pres">
      <dgm:prSet presAssocID="{846A289E-F92A-4F78-9AD9-50E692F5394D}" presName="descendantText" presStyleLbl="alignAcc1" presStyleIdx="2" presStyleCnt="3" custScaleX="97704" custScaleY="179062" custLinFactNeighborX="1835" custLinFactNeighborY="29120">
        <dgm:presLayoutVars>
          <dgm:bulletEnabled val="1"/>
        </dgm:presLayoutVars>
      </dgm:prSet>
      <dgm:spPr/>
      <dgm:t>
        <a:bodyPr/>
        <a:lstStyle/>
        <a:p>
          <a:endParaRPr lang="ru-RU"/>
        </a:p>
      </dgm:t>
    </dgm:pt>
  </dgm:ptLst>
  <dgm:cxnLst>
    <dgm:cxn modelId="{61CF0774-C0E0-4614-B853-132D8311D2D5}" type="presOf" srcId="{A11A64D9-5978-488B-8AFF-9EA5E69427A5}" destId="{74F805FC-DC3B-4DBE-A479-482DBB6FF47D}" srcOrd="0" destOrd="0" presId="urn:microsoft.com/office/officeart/2005/8/layout/chevron2"/>
    <dgm:cxn modelId="{5A5F07D8-84E3-4A0F-BD71-9B47F293F3A8}" type="presOf" srcId="{D4569E9E-A031-4BA4-9795-63C261A79DCE}" destId="{DE3FE121-F9F3-4830-B660-3A487AF3D85A}" srcOrd="0" destOrd="0" presId="urn:microsoft.com/office/officeart/2005/8/layout/chevron2"/>
    <dgm:cxn modelId="{4395C5BB-0A21-43C5-8E27-88798D0BD058}" srcId="{690DF5CD-8931-4224-9371-21770B2CEE69}" destId="{D4569E9E-A031-4BA4-9795-63C261A79DCE}" srcOrd="0" destOrd="0" parTransId="{A46DAA5B-09FA-459A-97B2-391CE0A53FCC}" sibTransId="{F87909B2-FC92-4BF5-9C5B-DDE3FBED89CB}"/>
    <dgm:cxn modelId="{A3FB51B5-53B8-474D-8541-0699C5525528}" type="presOf" srcId="{846A289E-F92A-4F78-9AD9-50E692F5394D}" destId="{C1F26092-FC9A-4E65-ADAC-ABE67970DAE3}" srcOrd="0" destOrd="0" presId="urn:microsoft.com/office/officeart/2005/8/layout/chevron2"/>
    <dgm:cxn modelId="{55461609-BA3A-4DB4-AACA-796B525C0B92}" srcId="{846A289E-F92A-4F78-9AD9-50E692F5394D}" destId="{3501F336-5334-443C-8973-940FE981F58A}" srcOrd="0" destOrd="0" parTransId="{C57CF2A2-49D7-4AE3-A676-AB610D52CBA5}" sibTransId="{CEC6F2D4-826F-435E-95B3-BE9635210192}"/>
    <dgm:cxn modelId="{C237C5A3-2588-440E-9E9E-9F5E696EBDE9}" srcId="{A11A64D9-5978-488B-8AFF-9EA5E69427A5}" destId="{690DF5CD-8931-4224-9371-21770B2CEE69}" srcOrd="0" destOrd="0" parTransId="{F7276A95-A72F-4F20-86AB-E29ADEA64736}" sibTransId="{3893699D-9216-46CA-A5AF-2A53AFE4002A}"/>
    <dgm:cxn modelId="{3230E028-7DE8-4F9D-B3C5-4501563A65E4}" srcId="{D4309651-F597-4287-A2F6-FB7B6AD4C55E}" destId="{7994E8F1-BA14-461C-A166-108C9C929180}" srcOrd="0" destOrd="0" parTransId="{EBD60DA8-0AB4-4631-8674-B5D79A3AC1FD}" sibTransId="{CCC45764-56F6-454D-9E43-367DE11B2580}"/>
    <dgm:cxn modelId="{1CA158EA-F02A-43E3-BB2C-5B2F680179ED}" srcId="{A11A64D9-5978-488B-8AFF-9EA5E69427A5}" destId="{D4309651-F597-4287-A2F6-FB7B6AD4C55E}" srcOrd="1" destOrd="0" parTransId="{E9013186-6B1D-4085-88CF-C34A25D25DD2}" sibTransId="{33C9FF18-8C0C-4161-8FC7-2914E8B832D3}"/>
    <dgm:cxn modelId="{478B6BFA-1674-411C-BF7E-B7E2F79E8290}" srcId="{A11A64D9-5978-488B-8AFF-9EA5E69427A5}" destId="{846A289E-F92A-4F78-9AD9-50E692F5394D}" srcOrd="2" destOrd="0" parTransId="{9799C112-7286-4E78-B090-F23911D8EA65}" sibTransId="{086584BD-4C02-4BCC-81C8-17B0CC1BA8AA}"/>
    <dgm:cxn modelId="{0A1B2018-D0EC-42E9-BCE8-8FD61CEE1A37}" type="presOf" srcId="{7994E8F1-BA14-461C-A166-108C9C929180}" destId="{AF999F27-4735-4B3B-8504-099AAF3B717C}" srcOrd="0" destOrd="0" presId="urn:microsoft.com/office/officeart/2005/8/layout/chevron2"/>
    <dgm:cxn modelId="{898189EA-61AA-448C-A634-07D7789E18EB}" type="presOf" srcId="{D4309651-F597-4287-A2F6-FB7B6AD4C55E}" destId="{A83D07F5-02D1-4F6E-8CE1-E4A3B9721BFC}" srcOrd="0" destOrd="0" presId="urn:microsoft.com/office/officeart/2005/8/layout/chevron2"/>
    <dgm:cxn modelId="{35A736CC-2738-452F-B684-BB5755C3A35B}" type="presOf" srcId="{3501F336-5334-443C-8973-940FE981F58A}" destId="{11B78B76-EC5B-41D2-88CC-0856811CA163}" srcOrd="0" destOrd="0" presId="urn:microsoft.com/office/officeart/2005/8/layout/chevron2"/>
    <dgm:cxn modelId="{AF76645A-BE2E-4237-AD00-CB4ACD38EDC2}" type="presOf" srcId="{690DF5CD-8931-4224-9371-21770B2CEE69}" destId="{8CEBEA67-FA67-4D2E-A6D8-F5BD509DC929}" srcOrd="0" destOrd="0" presId="urn:microsoft.com/office/officeart/2005/8/layout/chevron2"/>
    <dgm:cxn modelId="{D05EE3CA-1F87-4D9D-BB6D-7FB0C5B595AC}" type="presParOf" srcId="{74F805FC-DC3B-4DBE-A479-482DBB6FF47D}" destId="{BA3986EB-1006-4D5D-9D41-750E233807C5}" srcOrd="0" destOrd="0" presId="urn:microsoft.com/office/officeart/2005/8/layout/chevron2"/>
    <dgm:cxn modelId="{CD3D515B-5E44-406C-9EFC-AEF3161F1E7A}" type="presParOf" srcId="{BA3986EB-1006-4D5D-9D41-750E233807C5}" destId="{8CEBEA67-FA67-4D2E-A6D8-F5BD509DC929}" srcOrd="0" destOrd="0" presId="urn:microsoft.com/office/officeart/2005/8/layout/chevron2"/>
    <dgm:cxn modelId="{91839E11-E41C-44B6-9657-E34285762490}" type="presParOf" srcId="{BA3986EB-1006-4D5D-9D41-750E233807C5}" destId="{DE3FE121-F9F3-4830-B660-3A487AF3D85A}" srcOrd="1" destOrd="0" presId="urn:microsoft.com/office/officeart/2005/8/layout/chevron2"/>
    <dgm:cxn modelId="{D10FCDCB-C219-43EE-8895-9F4D81B11C2C}" type="presParOf" srcId="{74F805FC-DC3B-4DBE-A479-482DBB6FF47D}" destId="{E590AEF9-DF69-4517-8FF4-14EE0B587EED}" srcOrd="1" destOrd="0" presId="urn:microsoft.com/office/officeart/2005/8/layout/chevron2"/>
    <dgm:cxn modelId="{D36DD1B0-803B-43C3-BF7B-1A3344FD7EC1}" type="presParOf" srcId="{74F805FC-DC3B-4DBE-A479-482DBB6FF47D}" destId="{6F80E505-F021-42D4-A708-2FCBEA9EFECC}" srcOrd="2" destOrd="0" presId="urn:microsoft.com/office/officeart/2005/8/layout/chevron2"/>
    <dgm:cxn modelId="{F8164C25-2963-4026-BBC9-CA70E9545AC1}" type="presParOf" srcId="{6F80E505-F021-42D4-A708-2FCBEA9EFECC}" destId="{A83D07F5-02D1-4F6E-8CE1-E4A3B9721BFC}" srcOrd="0" destOrd="0" presId="urn:microsoft.com/office/officeart/2005/8/layout/chevron2"/>
    <dgm:cxn modelId="{F2AF52C6-0CA8-4F56-8536-C8DE9BA8801E}" type="presParOf" srcId="{6F80E505-F021-42D4-A708-2FCBEA9EFECC}" destId="{AF999F27-4735-4B3B-8504-099AAF3B717C}" srcOrd="1" destOrd="0" presId="urn:microsoft.com/office/officeart/2005/8/layout/chevron2"/>
    <dgm:cxn modelId="{D4AD5B56-C208-495C-91DC-18596868EEB5}" type="presParOf" srcId="{74F805FC-DC3B-4DBE-A479-482DBB6FF47D}" destId="{2870FB7F-ABAD-4BED-A4E6-81B6A86D9D36}" srcOrd="3" destOrd="0" presId="urn:microsoft.com/office/officeart/2005/8/layout/chevron2"/>
    <dgm:cxn modelId="{63C8F11B-EB0F-46FE-A4F6-31808CE75D17}" type="presParOf" srcId="{74F805FC-DC3B-4DBE-A479-482DBB6FF47D}" destId="{90B950CC-78F2-4AAD-82F9-850F72D9B892}" srcOrd="4" destOrd="0" presId="urn:microsoft.com/office/officeart/2005/8/layout/chevron2"/>
    <dgm:cxn modelId="{584CB475-3EAB-42E1-8B49-34CC6702AFE3}" type="presParOf" srcId="{90B950CC-78F2-4AAD-82F9-850F72D9B892}" destId="{C1F26092-FC9A-4E65-ADAC-ABE67970DAE3}" srcOrd="0" destOrd="0" presId="urn:microsoft.com/office/officeart/2005/8/layout/chevron2"/>
    <dgm:cxn modelId="{66586D2A-81C0-4374-BFC6-307D9AC7F00F}" type="presParOf" srcId="{90B950CC-78F2-4AAD-82F9-850F72D9B892}" destId="{11B78B76-EC5B-41D2-88CC-0856811CA163}"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B7EE749-A53A-41FE-8103-29F76C78C16C}"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ru-RU"/>
        </a:p>
      </dgm:t>
    </dgm:pt>
    <dgm:pt modelId="{B1B6F5B7-C349-406D-B586-7E278857FF5F}">
      <dgm:prSet phldrT="[Текст]" custT="1">
        <dgm:style>
          <a:lnRef idx="1">
            <a:schemeClr val="accent3"/>
          </a:lnRef>
          <a:fillRef idx="2">
            <a:schemeClr val="accent3"/>
          </a:fillRef>
          <a:effectRef idx="1">
            <a:schemeClr val="accent3"/>
          </a:effectRef>
          <a:fontRef idx="minor">
            <a:schemeClr val="dk1"/>
          </a:fontRef>
        </dgm:style>
      </dgm:prSet>
      <dgm:spPr/>
      <dgm:t>
        <a:bodyPr/>
        <a:lstStyle/>
        <a:p>
          <a:r>
            <a:rPr lang="ru-RU" sz="2000" dirty="0" smtClean="0">
              <a:solidFill>
                <a:srgbClr val="002060"/>
              </a:solidFill>
              <a:latin typeface="Times New Roman" pitchFamily="18" charset="0"/>
              <a:cs typeface="Times New Roman" pitchFamily="18" charset="0"/>
            </a:rPr>
            <a:t>Взаимосвязь рынка труда и образовательных услуг</a:t>
          </a:r>
          <a:endParaRPr lang="ru-RU" sz="2000" dirty="0"/>
        </a:p>
      </dgm:t>
    </dgm:pt>
    <dgm:pt modelId="{3A9A708B-E92D-4D19-9FEF-A442A6F2E0DD}" type="parTrans" cxnId="{93BB7359-9134-4E0A-AD0B-C8242FB6B8F9}">
      <dgm:prSet/>
      <dgm:spPr/>
      <dgm:t>
        <a:bodyPr/>
        <a:lstStyle/>
        <a:p>
          <a:endParaRPr lang="ru-RU"/>
        </a:p>
      </dgm:t>
    </dgm:pt>
    <dgm:pt modelId="{B8D47A21-130C-4B62-928B-D53A376C67E3}" type="sibTrans" cxnId="{93BB7359-9134-4E0A-AD0B-C8242FB6B8F9}">
      <dgm:prSet/>
      <dgm:spPr/>
      <dgm:t>
        <a:bodyPr/>
        <a:lstStyle/>
        <a:p>
          <a:endParaRPr lang="ru-RU"/>
        </a:p>
      </dgm:t>
    </dgm:pt>
    <dgm:pt modelId="{7D9EED19-A88B-418F-B311-C127C4FAFE83}">
      <dgm:prSet>
        <dgm:style>
          <a:lnRef idx="1">
            <a:schemeClr val="accent4"/>
          </a:lnRef>
          <a:fillRef idx="2">
            <a:schemeClr val="accent4"/>
          </a:fillRef>
          <a:effectRef idx="1">
            <a:schemeClr val="accent4"/>
          </a:effectRef>
          <a:fontRef idx="minor">
            <a:schemeClr val="dk1"/>
          </a:fontRef>
        </dgm:style>
      </dgm:prSet>
      <dgm:spPr/>
      <dgm:t>
        <a:bodyPr/>
        <a:lstStyle/>
        <a:p>
          <a:r>
            <a:rPr lang="ru-RU" dirty="0" smtClean="0">
              <a:solidFill>
                <a:srgbClr val="002060"/>
              </a:solidFill>
              <a:latin typeface="Times New Roman" pitchFamily="18" charset="0"/>
              <a:cs typeface="Times New Roman" pitchFamily="18" charset="0"/>
            </a:rPr>
            <a:t>Независимая оценка квалификаций (сертификация) персонала предприятий и организаций</a:t>
          </a:r>
        </a:p>
      </dgm:t>
    </dgm:pt>
    <dgm:pt modelId="{DEB2C84B-C896-4E16-8991-0479D6D53735}" type="parTrans" cxnId="{27F290B1-21D5-4535-9E1A-E1E4D42F963D}">
      <dgm:prSet/>
      <dgm:spPr/>
      <dgm:t>
        <a:bodyPr/>
        <a:lstStyle/>
        <a:p>
          <a:endParaRPr lang="ru-RU"/>
        </a:p>
      </dgm:t>
    </dgm:pt>
    <dgm:pt modelId="{B0255D32-F5BD-4E05-80C0-B6BB26978370}" type="sibTrans" cxnId="{27F290B1-21D5-4535-9E1A-E1E4D42F963D}">
      <dgm:prSet/>
      <dgm:spPr/>
      <dgm:t>
        <a:bodyPr/>
        <a:lstStyle/>
        <a:p>
          <a:endParaRPr lang="ru-RU"/>
        </a:p>
      </dgm:t>
    </dgm:pt>
    <dgm:pt modelId="{41D81201-5FE6-4BF7-8B86-B9904B0685C5}">
      <dgm:prSet custT="1">
        <dgm:style>
          <a:lnRef idx="1">
            <a:schemeClr val="accent6"/>
          </a:lnRef>
          <a:fillRef idx="2">
            <a:schemeClr val="accent6"/>
          </a:fillRef>
          <a:effectRef idx="1">
            <a:schemeClr val="accent6"/>
          </a:effectRef>
          <a:fontRef idx="minor">
            <a:schemeClr val="dk1"/>
          </a:fontRef>
        </dgm:style>
      </dgm:prSet>
      <dgm:spPr/>
      <dgm:t>
        <a:bodyPr/>
        <a:lstStyle/>
        <a:p>
          <a:r>
            <a:rPr lang="ru-RU" sz="2000" dirty="0" smtClean="0">
              <a:solidFill>
                <a:srgbClr val="002060"/>
              </a:solidFill>
              <a:latin typeface="Times New Roman" pitchFamily="18" charset="0"/>
              <a:cs typeface="Times New Roman" pitchFamily="18" charset="0"/>
            </a:rPr>
            <a:t>Разработка ПС</a:t>
          </a:r>
        </a:p>
      </dgm:t>
    </dgm:pt>
    <dgm:pt modelId="{1137A957-7239-4CDA-A52D-7EF3B64BDAB0}" type="parTrans" cxnId="{3E8BFF83-FB4A-4E3A-91F1-32CDF2F8AE41}">
      <dgm:prSet/>
      <dgm:spPr/>
      <dgm:t>
        <a:bodyPr/>
        <a:lstStyle/>
        <a:p>
          <a:endParaRPr lang="ru-RU"/>
        </a:p>
      </dgm:t>
    </dgm:pt>
    <dgm:pt modelId="{86EA9701-9A3A-4FE2-AF2E-3079AF729A6D}" type="sibTrans" cxnId="{3E8BFF83-FB4A-4E3A-91F1-32CDF2F8AE41}">
      <dgm:prSet/>
      <dgm:spPr/>
      <dgm:t>
        <a:bodyPr/>
        <a:lstStyle/>
        <a:p>
          <a:endParaRPr lang="ru-RU"/>
        </a:p>
      </dgm:t>
    </dgm:pt>
    <dgm:pt modelId="{6E4C4384-5DFA-4666-AE16-F3E427B0A9B2}">
      <dgm:prSet custT="1">
        <dgm:style>
          <a:lnRef idx="1">
            <a:schemeClr val="dk1"/>
          </a:lnRef>
          <a:fillRef idx="2">
            <a:schemeClr val="dk1"/>
          </a:fillRef>
          <a:effectRef idx="1">
            <a:schemeClr val="dk1"/>
          </a:effectRef>
          <a:fontRef idx="minor">
            <a:schemeClr val="dk1"/>
          </a:fontRef>
        </dgm:style>
      </dgm:prSet>
      <dgm:spPr/>
      <dgm:t>
        <a:bodyPr/>
        <a:lstStyle/>
        <a:p>
          <a:r>
            <a:rPr lang="ru-RU" sz="2000" dirty="0" smtClean="0">
              <a:solidFill>
                <a:srgbClr val="002060"/>
              </a:solidFill>
              <a:latin typeface="Times New Roman" pitchFamily="18" charset="0"/>
              <a:cs typeface="Times New Roman" pitchFamily="18" charset="0"/>
            </a:rPr>
            <a:t>Разработка образовательных программ нового поколения</a:t>
          </a:r>
          <a:endParaRPr lang="ru-RU" sz="2000" dirty="0"/>
        </a:p>
      </dgm:t>
    </dgm:pt>
    <dgm:pt modelId="{40AA2ADC-17ED-45A4-99F1-814F2976112F}" type="parTrans" cxnId="{30B6B780-53B6-4B8F-99B1-EF8A0C5B6F8C}">
      <dgm:prSet/>
      <dgm:spPr/>
      <dgm:t>
        <a:bodyPr/>
        <a:lstStyle/>
        <a:p>
          <a:endParaRPr lang="ru-RU"/>
        </a:p>
      </dgm:t>
    </dgm:pt>
    <dgm:pt modelId="{C45AD673-219C-4600-B188-C5E31DE5BB40}" type="sibTrans" cxnId="{30B6B780-53B6-4B8F-99B1-EF8A0C5B6F8C}">
      <dgm:prSet/>
      <dgm:spPr/>
      <dgm:t>
        <a:bodyPr/>
        <a:lstStyle/>
        <a:p>
          <a:endParaRPr lang="ru-RU"/>
        </a:p>
      </dgm:t>
    </dgm:pt>
    <dgm:pt modelId="{ADA7AF27-BD76-4053-9E70-944DBB8292C0}" type="pres">
      <dgm:prSet presAssocID="{8B7EE749-A53A-41FE-8103-29F76C78C16C}" presName="Name0" presStyleCnt="0">
        <dgm:presLayoutVars>
          <dgm:dir/>
          <dgm:resizeHandles val="exact"/>
        </dgm:presLayoutVars>
      </dgm:prSet>
      <dgm:spPr/>
      <dgm:t>
        <a:bodyPr/>
        <a:lstStyle/>
        <a:p>
          <a:endParaRPr lang="ru-RU"/>
        </a:p>
      </dgm:t>
    </dgm:pt>
    <dgm:pt modelId="{A27D3D8D-88AE-4338-99C1-6475A3E562C6}" type="pres">
      <dgm:prSet presAssocID="{B1B6F5B7-C349-406D-B586-7E278857FF5F}" presName="composite" presStyleCnt="0"/>
      <dgm:spPr/>
    </dgm:pt>
    <dgm:pt modelId="{B9F3B45A-B69D-46E3-83DA-6D375B1F60F6}" type="pres">
      <dgm:prSet presAssocID="{B1B6F5B7-C349-406D-B586-7E278857FF5F}" presName="rect1" presStyleLbl="trAlignAcc1" presStyleIdx="0" presStyleCnt="4" custLinFactNeighborX="-13356" custLinFactNeighborY="-46301">
        <dgm:presLayoutVars>
          <dgm:bulletEnabled val="1"/>
        </dgm:presLayoutVars>
      </dgm:prSet>
      <dgm:spPr/>
      <dgm:t>
        <a:bodyPr/>
        <a:lstStyle/>
        <a:p>
          <a:endParaRPr lang="ru-RU"/>
        </a:p>
      </dgm:t>
    </dgm:pt>
    <dgm:pt modelId="{6A2AF506-9F01-4CBC-997A-996BD25F5DD1}" type="pres">
      <dgm:prSet presAssocID="{B1B6F5B7-C349-406D-B586-7E278857FF5F}" presName="rect2" presStyleLbl="fgImgPlace1" presStyleIdx="0" presStyleCnt="4" custScaleX="223283" custLinFactX="34080" custLinFactY="100000" custLinFactNeighborX="100000" custLinFactNeighborY="176934"/>
      <dgm:spPr>
        <a:blipFill>
          <a:blip xmlns:r="http://schemas.openxmlformats.org/officeDocument/2006/relationships" r:embed="rId1">
            <a:extLst>
              <a:ext uri="{28A0092B-C50C-407E-A947-70E740481C1C}">
                <a14:useLocalDpi xmlns:a14="http://schemas.microsoft.com/office/drawing/2010/main" val="0"/>
              </a:ext>
            </a:extLst>
          </a:blip>
          <a:srcRect/>
          <a:stretch>
            <a:fillRect t="-6000" b="-6000"/>
          </a:stretch>
        </a:blipFill>
      </dgm:spPr>
    </dgm:pt>
    <dgm:pt modelId="{BAFB0721-F04B-430C-A444-6A67EE9173FE}" type="pres">
      <dgm:prSet presAssocID="{B8D47A21-130C-4B62-928B-D53A376C67E3}" presName="sibTrans" presStyleCnt="0"/>
      <dgm:spPr/>
    </dgm:pt>
    <dgm:pt modelId="{52BF5ABB-62CC-4CC9-80FE-178CC7E202E6}" type="pres">
      <dgm:prSet presAssocID="{41D81201-5FE6-4BF7-8B86-B9904B0685C5}" presName="composite" presStyleCnt="0"/>
      <dgm:spPr/>
    </dgm:pt>
    <dgm:pt modelId="{4436158D-A18C-4D13-BD00-0D6719507656}" type="pres">
      <dgm:prSet presAssocID="{41D81201-5FE6-4BF7-8B86-B9904B0685C5}" presName="rect1" presStyleLbl="trAlignAcc1" presStyleIdx="1" presStyleCnt="4" custLinFactNeighborX="38759" custLinFactNeighborY="49290">
        <dgm:presLayoutVars>
          <dgm:bulletEnabled val="1"/>
        </dgm:presLayoutVars>
      </dgm:prSet>
      <dgm:spPr/>
      <dgm:t>
        <a:bodyPr/>
        <a:lstStyle/>
        <a:p>
          <a:endParaRPr lang="ru-RU"/>
        </a:p>
      </dgm:t>
    </dgm:pt>
    <dgm:pt modelId="{5DF73DD5-196E-4240-8D2B-848B7674D0C0}" type="pres">
      <dgm:prSet presAssocID="{41D81201-5FE6-4BF7-8B86-B9904B0685C5}" presName="rect2" presStyleLbl="fgImgPlace1" presStyleIdx="1" presStyleCnt="4" custScaleX="229096" custLinFactX="-100000" custLinFactY="-44737" custLinFactNeighborX="-130451" custLinFactNeighborY="-100000"/>
      <dgm:spPr>
        <a:blipFill>
          <a:blip xmlns:r="http://schemas.openxmlformats.org/officeDocument/2006/relationships" r:embed="rId2">
            <a:extLst>
              <a:ext uri="{28A0092B-C50C-407E-A947-70E740481C1C}">
                <a14:useLocalDpi xmlns:a14="http://schemas.microsoft.com/office/drawing/2010/main" val="0"/>
              </a:ext>
            </a:extLst>
          </a:blip>
          <a:srcRect/>
          <a:stretch>
            <a:fillRect t="-1000" b="-1000"/>
          </a:stretch>
        </a:blipFill>
      </dgm:spPr>
    </dgm:pt>
    <dgm:pt modelId="{84C6CA4B-73C3-47B0-A671-8DF4BBF620DF}" type="pres">
      <dgm:prSet presAssocID="{86EA9701-9A3A-4FE2-AF2E-3079AF729A6D}" presName="sibTrans" presStyleCnt="0"/>
      <dgm:spPr/>
    </dgm:pt>
    <dgm:pt modelId="{DF40B753-00AA-49FD-9519-A753E02584BD}" type="pres">
      <dgm:prSet presAssocID="{7D9EED19-A88B-418F-B311-C127C4FAFE83}" presName="composite" presStyleCnt="0"/>
      <dgm:spPr/>
    </dgm:pt>
    <dgm:pt modelId="{7B60FD90-4938-4148-9455-6F49044B5D08}" type="pres">
      <dgm:prSet presAssocID="{7D9EED19-A88B-418F-B311-C127C4FAFE83}" presName="rect1" presStyleLbl="trAlignAcc1" presStyleIdx="2" presStyleCnt="4" custScaleX="110342" custLinFactY="-90694" custLinFactNeighborX="81157" custLinFactNeighborY="-100000">
        <dgm:presLayoutVars>
          <dgm:bulletEnabled val="1"/>
        </dgm:presLayoutVars>
      </dgm:prSet>
      <dgm:spPr/>
      <dgm:t>
        <a:bodyPr/>
        <a:lstStyle/>
        <a:p>
          <a:endParaRPr lang="ru-RU"/>
        </a:p>
      </dgm:t>
    </dgm:pt>
    <dgm:pt modelId="{DB263567-3777-49AA-8672-704F3A67FB6B}" type="pres">
      <dgm:prSet presAssocID="{7D9EED19-A88B-418F-B311-C127C4FAFE83}" presName="rect2" presStyleLbl="fgImgPlace1" presStyleIdx="2" presStyleCnt="4" custScaleX="174228" custLinFactX="100000" custLinFactNeighborX="188471" custLinFactNeighborY="-59194"/>
      <dgm:spPr>
        <a:blipFill>
          <a:blip xmlns:r="http://schemas.openxmlformats.org/officeDocument/2006/relationships" r:embed="rId3">
            <a:extLst>
              <a:ext uri="{28A0092B-C50C-407E-A947-70E740481C1C}">
                <a14:useLocalDpi xmlns:a14="http://schemas.microsoft.com/office/drawing/2010/main" val="0"/>
              </a:ext>
            </a:extLst>
          </a:blip>
          <a:srcRect/>
          <a:stretch>
            <a:fillRect l="-7000" r="-7000"/>
          </a:stretch>
        </a:blipFill>
      </dgm:spPr>
    </dgm:pt>
    <dgm:pt modelId="{5CB9C2CB-0092-4FBE-B339-4EFB4B7CF4D2}" type="pres">
      <dgm:prSet presAssocID="{B0255D32-F5BD-4E05-80C0-B6BB26978370}" presName="sibTrans" presStyleCnt="0"/>
      <dgm:spPr/>
    </dgm:pt>
    <dgm:pt modelId="{C931B7FF-D108-43C9-B2CE-6322D4AC34BA}" type="pres">
      <dgm:prSet presAssocID="{6E4C4384-5DFA-4666-AE16-F3E427B0A9B2}" presName="composite" presStyleCnt="0"/>
      <dgm:spPr/>
    </dgm:pt>
    <dgm:pt modelId="{6B0F749A-1D2C-4D9B-AFE8-BDB2CA095415}" type="pres">
      <dgm:prSet presAssocID="{6E4C4384-5DFA-4666-AE16-F3E427B0A9B2}" presName="rect1" presStyleLbl="trAlignAcc1" presStyleIdx="3" presStyleCnt="4" custLinFactNeighborX="463" custLinFactNeighborY="87991">
        <dgm:presLayoutVars>
          <dgm:bulletEnabled val="1"/>
        </dgm:presLayoutVars>
      </dgm:prSet>
      <dgm:spPr/>
      <dgm:t>
        <a:bodyPr/>
        <a:lstStyle/>
        <a:p>
          <a:endParaRPr lang="ru-RU"/>
        </a:p>
      </dgm:t>
    </dgm:pt>
    <dgm:pt modelId="{15161406-6ECE-4DDE-B39B-76D88FA58D31}" type="pres">
      <dgm:prSet presAssocID="{6E4C4384-5DFA-4666-AE16-F3E427B0A9B2}" presName="rect2" presStyleLbl="fgImgPlace1" presStyleIdx="3" presStyleCnt="4" custScaleX="222086" custScaleY="98630" custLinFactX="-200000" custLinFactY="-57314" custLinFactNeighborX="-227736" custLinFactNeighborY="-100000"/>
      <dgm:spPr>
        <a:blipFill>
          <a:blip xmlns:r="http://schemas.openxmlformats.org/officeDocument/2006/relationships" r:embed="rId4">
            <a:extLst>
              <a:ext uri="{28A0092B-C50C-407E-A947-70E740481C1C}">
                <a14:useLocalDpi xmlns:a14="http://schemas.microsoft.com/office/drawing/2010/main" val="0"/>
              </a:ext>
            </a:extLst>
          </a:blip>
          <a:srcRect/>
          <a:stretch>
            <a:fillRect t="-41000" b="-41000"/>
          </a:stretch>
        </a:blipFill>
      </dgm:spPr>
    </dgm:pt>
  </dgm:ptLst>
  <dgm:cxnLst>
    <dgm:cxn modelId="{7C1DF177-FEC5-4EEF-9EF3-E6BA6A17D53C}" type="presOf" srcId="{41D81201-5FE6-4BF7-8B86-B9904B0685C5}" destId="{4436158D-A18C-4D13-BD00-0D6719507656}" srcOrd="0" destOrd="0" presId="urn:microsoft.com/office/officeart/2008/layout/PictureStrips"/>
    <dgm:cxn modelId="{80589927-0F84-41E4-A0BB-8C7F8623877D}" type="presOf" srcId="{6E4C4384-5DFA-4666-AE16-F3E427B0A9B2}" destId="{6B0F749A-1D2C-4D9B-AFE8-BDB2CA095415}" srcOrd="0" destOrd="0" presId="urn:microsoft.com/office/officeart/2008/layout/PictureStrips"/>
    <dgm:cxn modelId="{3E8BFF83-FB4A-4E3A-91F1-32CDF2F8AE41}" srcId="{8B7EE749-A53A-41FE-8103-29F76C78C16C}" destId="{41D81201-5FE6-4BF7-8B86-B9904B0685C5}" srcOrd="1" destOrd="0" parTransId="{1137A957-7239-4CDA-A52D-7EF3B64BDAB0}" sibTransId="{86EA9701-9A3A-4FE2-AF2E-3079AF729A6D}"/>
    <dgm:cxn modelId="{1059C9AF-1000-40AB-8FDB-6EEBE99E2866}" type="presOf" srcId="{8B7EE749-A53A-41FE-8103-29F76C78C16C}" destId="{ADA7AF27-BD76-4053-9E70-944DBB8292C0}" srcOrd="0" destOrd="0" presId="urn:microsoft.com/office/officeart/2008/layout/PictureStrips"/>
    <dgm:cxn modelId="{A1976484-C483-4364-B655-D891AAA1CBC1}" type="presOf" srcId="{7D9EED19-A88B-418F-B311-C127C4FAFE83}" destId="{7B60FD90-4938-4148-9455-6F49044B5D08}" srcOrd="0" destOrd="0" presId="urn:microsoft.com/office/officeart/2008/layout/PictureStrips"/>
    <dgm:cxn modelId="{4C327A06-8437-4F2D-BE28-0A50DCDAF184}" type="presOf" srcId="{B1B6F5B7-C349-406D-B586-7E278857FF5F}" destId="{B9F3B45A-B69D-46E3-83DA-6D375B1F60F6}" srcOrd="0" destOrd="0" presId="urn:microsoft.com/office/officeart/2008/layout/PictureStrips"/>
    <dgm:cxn modelId="{27F290B1-21D5-4535-9E1A-E1E4D42F963D}" srcId="{8B7EE749-A53A-41FE-8103-29F76C78C16C}" destId="{7D9EED19-A88B-418F-B311-C127C4FAFE83}" srcOrd="2" destOrd="0" parTransId="{DEB2C84B-C896-4E16-8991-0479D6D53735}" sibTransId="{B0255D32-F5BD-4E05-80C0-B6BB26978370}"/>
    <dgm:cxn modelId="{93BB7359-9134-4E0A-AD0B-C8242FB6B8F9}" srcId="{8B7EE749-A53A-41FE-8103-29F76C78C16C}" destId="{B1B6F5B7-C349-406D-B586-7E278857FF5F}" srcOrd="0" destOrd="0" parTransId="{3A9A708B-E92D-4D19-9FEF-A442A6F2E0DD}" sibTransId="{B8D47A21-130C-4B62-928B-D53A376C67E3}"/>
    <dgm:cxn modelId="{30B6B780-53B6-4B8F-99B1-EF8A0C5B6F8C}" srcId="{8B7EE749-A53A-41FE-8103-29F76C78C16C}" destId="{6E4C4384-5DFA-4666-AE16-F3E427B0A9B2}" srcOrd="3" destOrd="0" parTransId="{40AA2ADC-17ED-45A4-99F1-814F2976112F}" sibTransId="{C45AD673-219C-4600-B188-C5E31DE5BB40}"/>
    <dgm:cxn modelId="{3C77298B-7246-4F38-91BA-AB0EC44E0A96}" type="presParOf" srcId="{ADA7AF27-BD76-4053-9E70-944DBB8292C0}" destId="{A27D3D8D-88AE-4338-99C1-6475A3E562C6}" srcOrd="0" destOrd="0" presId="urn:microsoft.com/office/officeart/2008/layout/PictureStrips"/>
    <dgm:cxn modelId="{E01E5616-C2DD-47CB-8525-89A1F67EDDC3}" type="presParOf" srcId="{A27D3D8D-88AE-4338-99C1-6475A3E562C6}" destId="{B9F3B45A-B69D-46E3-83DA-6D375B1F60F6}" srcOrd="0" destOrd="0" presId="urn:microsoft.com/office/officeart/2008/layout/PictureStrips"/>
    <dgm:cxn modelId="{000E36F2-FEB6-46F3-97EE-06D97AA149D1}" type="presParOf" srcId="{A27D3D8D-88AE-4338-99C1-6475A3E562C6}" destId="{6A2AF506-9F01-4CBC-997A-996BD25F5DD1}" srcOrd="1" destOrd="0" presId="urn:microsoft.com/office/officeart/2008/layout/PictureStrips"/>
    <dgm:cxn modelId="{D0691431-574D-4B8B-934C-3D1D387E33B2}" type="presParOf" srcId="{ADA7AF27-BD76-4053-9E70-944DBB8292C0}" destId="{BAFB0721-F04B-430C-A444-6A67EE9173FE}" srcOrd="1" destOrd="0" presId="urn:microsoft.com/office/officeart/2008/layout/PictureStrips"/>
    <dgm:cxn modelId="{530E236D-9C32-418A-8E6B-86D5F4C37812}" type="presParOf" srcId="{ADA7AF27-BD76-4053-9E70-944DBB8292C0}" destId="{52BF5ABB-62CC-4CC9-80FE-178CC7E202E6}" srcOrd="2" destOrd="0" presId="urn:microsoft.com/office/officeart/2008/layout/PictureStrips"/>
    <dgm:cxn modelId="{2F9A4DBA-BD80-457A-8C01-F8627324833B}" type="presParOf" srcId="{52BF5ABB-62CC-4CC9-80FE-178CC7E202E6}" destId="{4436158D-A18C-4D13-BD00-0D6719507656}" srcOrd="0" destOrd="0" presId="urn:microsoft.com/office/officeart/2008/layout/PictureStrips"/>
    <dgm:cxn modelId="{128449D7-4636-4639-98CB-3226F6DE8FE2}" type="presParOf" srcId="{52BF5ABB-62CC-4CC9-80FE-178CC7E202E6}" destId="{5DF73DD5-196E-4240-8D2B-848B7674D0C0}" srcOrd="1" destOrd="0" presId="urn:microsoft.com/office/officeart/2008/layout/PictureStrips"/>
    <dgm:cxn modelId="{E320054B-9874-4F2B-A919-6705345C2E3C}" type="presParOf" srcId="{ADA7AF27-BD76-4053-9E70-944DBB8292C0}" destId="{84C6CA4B-73C3-47B0-A671-8DF4BBF620DF}" srcOrd="3" destOrd="0" presId="urn:microsoft.com/office/officeart/2008/layout/PictureStrips"/>
    <dgm:cxn modelId="{952A873C-A370-4902-8434-136CB881AB21}" type="presParOf" srcId="{ADA7AF27-BD76-4053-9E70-944DBB8292C0}" destId="{DF40B753-00AA-49FD-9519-A753E02584BD}" srcOrd="4" destOrd="0" presId="urn:microsoft.com/office/officeart/2008/layout/PictureStrips"/>
    <dgm:cxn modelId="{B58BDADD-C97C-4136-BA4C-2168C06645CD}" type="presParOf" srcId="{DF40B753-00AA-49FD-9519-A753E02584BD}" destId="{7B60FD90-4938-4148-9455-6F49044B5D08}" srcOrd="0" destOrd="0" presId="urn:microsoft.com/office/officeart/2008/layout/PictureStrips"/>
    <dgm:cxn modelId="{A8893773-4160-499C-8388-D205403E2328}" type="presParOf" srcId="{DF40B753-00AA-49FD-9519-A753E02584BD}" destId="{DB263567-3777-49AA-8672-704F3A67FB6B}" srcOrd="1" destOrd="0" presId="urn:microsoft.com/office/officeart/2008/layout/PictureStrips"/>
    <dgm:cxn modelId="{C9B5E33E-0C53-43FB-831A-FC214DBA9E5E}" type="presParOf" srcId="{ADA7AF27-BD76-4053-9E70-944DBB8292C0}" destId="{5CB9C2CB-0092-4FBE-B339-4EFB4B7CF4D2}" srcOrd="5" destOrd="0" presId="urn:microsoft.com/office/officeart/2008/layout/PictureStrips"/>
    <dgm:cxn modelId="{8B19FF2B-0077-491E-A563-3A11FBA07B7B}" type="presParOf" srcId="{ADA7AF27-BD76-4053-9E70-944DBB8292C0}" destId="{C931B7FF-D108-43C9-B2CE-6322D4AC34BA}" srcOrd="6" destOrd="0" presId="urn:microsoft.com/office/officeart/2008/layout/PictureStrips"/>
    <dgm:cxn modelId="{32F5CEBE-C4F1-4F24-98BA-930EBFC61B67}" type="presParOf" srcId="{C931B7FF-D108-43C9-B2CE-6322D4AC34BA}" destId="{6B0F749A-1D2C-4D9B-AFE8-BDB2CA095415}" srcOrd="0" destOrd="0" presId="urn:microsoft.com/office/officeart/2008/layout/PictureStrips"/>
    <dgm:cxn modelId="{E6118278-B37A-4539-9D97-B4A6BE41D28B}" type="presParOf" srcId="{C931B7FF-D108-43C9-B2CE-6322D4AC34BA}" destId="{15161406-6ECE-4DDE-B39B-76D88FA58D31}"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0769AD7-D32B-460A-840A-B8C4F68DDF88}" type="doc">
      <dgm:prSet loTypeId="urn:microsoft.com/office/officeart/2005/8/layout/hProcess9" loCatId="process" qsTypeId="urn:microsoft.com/office/officeart/2005/8/quickstyle/simple5" qsCatId="simple" csTypeId="urn:microsoft.com/office/officeart/2005/8/colors/accent1_2" csCatId="accent1" phldr="1"/>
      <dgm:spPr/>
      <dgm:t>
        <a:bodyPr/>
        <a:lstStyle/>
        <a:p>
          <a:endParaRPr lang="ru-RU"/>
        </a:p>
      </dgm:t>
    </dgm:pt>
    <dgm:pt modelId="{48B02684-5250-4417-8A7C-D5DDDE550612}">
      <dgm:prSet phldrT="[Текст]" custT="1">
        <dgm:style>
          <a:lnRef idx="2">
            <a:schemeClr val="accent1"/>
          </a:lnRef>
          <a:fillRef idx="1">
            <a:schemeClr val="lt1"/>
          </a:fillRef>
          <a:effectRef idx="0">
            <a:schemeClr val="accent1"/>
          </a:effectRef>
          <a:fontRef idx="minor">
            <a:schemeClr val="dk1"/>
          </a:fontRef>
        </dgm:style>
      </dgm:prSet>
      <dgm:spPr>
        <a:solidFill>
          <a:schemeClr val="accent2">
            <a:lumMod val="40000"/>
            <a:lumOff val="60000"/>
          </a:schemeClr>
        </a:solidFill>
      </dgm:spPr>
      <dgm:t>
        <a:bodyPr/>
        <a:lstStyle/>
        <a:p>
          <a:r>
            <a:rPr lang="ru-RU" sz="2800" b="1" dirty="0" smtClean="0">
              <a:solidFill>
                <a:srgbClr val="002060"/>
              </a:solidFill>
              <a:latin typeface="Times New Roman" panose="02020603050405020304" pitchFamily="18" charset="0"/>
              <a:cs typeface="Times New Roman" panose="02020603050405020304" pitchFamily="18" charset="0"/>
            </a:rPr>
            <a:t>Закон РФ «Об образовании</a:t>
          </a:r>
          <a:r>
            <a:rPr lang="ru-RU" sz="2800" b="1" dirty="0" smtClean="0">
              <a:solidFill>
                <a:srgbClr val="C00000"/>
              </a:solidFill>
              <a:latin typeface="Times New Roman" panose="02020603050405020304" pitchFamily="18" charset="0"/>
              <a:cs typeface="Times New Roman" panose="02020603050405020304" pitchFamily="18" charset="0"/>
            </a:rPr>
            <a:t>»</a:t>
          </a:r>
          <a:endParaRPr lang="ru-RU" sz="2800" b="1" dirty="0">
            <a:solidFill>
              <a:srgbClr val="C00000"/>
            </a:solidFill>
            <a:latin typeface="Times New Roman" panose="02020603050405020304" pitchFamily="18" charset="0"/>
            <a:cs typeface="Times New Roman" panose="02020603050405020304" pitchFamily="18" charset="0"/>
          </a:endParaRPr>
        </a:p>
      </dgm:t>
    </dgm:pt>
    <dgm:pt modelId="{6248B4B4-3178-478A-8E2E-4F62DE38B50A}" type="parTrans" cxnId="{EC254A09-BE27-49F9-9B35-0E47F8824729}">
      <dgm:prSet/>
      <dgm:spPr/>
      <dgm:t>
        <a:bodyPr/>
        <a:lstStyle/>
        <a:p>
          <a:endParaRPr lang="ru-RU"/>
        </a:p>
      </dgm:t>
    </dgm:pt>
    <dgm:pt modelId="{D59D560C-D308-4F6A-A276-CC45AE974F8C}" type="sibTrans" cxnId="{EC254A09-BE27-49F9-9B35-0E47F8824729}">
      <dgm:prSet/>
      <dgm:spPr/>
      <dgm:t>
        <a:bodyPr/>
        <a:lstStyle/>
        <a:p>
          <a:endParaRPr lang="ru-RU"/>
        </a:p>
      </dgm:t>
    </dgm:pt>
    <dgm:pt modelId="{C2918E03-49AE-4BA5-A1DA-9D668E2FD2BB}">
      <dgm:prSet phldrT="[Текст]" custT="1">
        <dgm:style>
          <a:lnRef idx="2">
            <a:schemeClr val="accent1"/>
          </a:lnRef>
          <a:fillRef idx="1">
            <a:schemeClr val="lt1"/>
          </a:fillRef>
          <a:effectRef idx="0">
            <a:schemeClr val="accent1"/>
          </a:effectRef>
          <a:fontRef idx="minor">
            <a:schemeClr val="dk1"/>
          </a:fontRef>
        </dgm:style>
      </dgm:prSet>
      <dgm:spPr>
        <a:solidFill>
          <a:schemeClr val="accent3">
            <a:lumMod val="60000"/>
            <a:lumOff val="40000"/>
          </a:schemeClr>
        </a:solidFill>
      </dgm:spPr>
      <dgm:t>
        <a:bodyPr/>
        <a:lstStyle/>
        <a:p>
          <a:r>
            <a:rPr lang="ru-RU" sz="2800" b="1" dirty="0" smtClean="0">
              <a:solidFill>
                <a:srgbClr val="002060"/>
              </a:solidFill>
              <a:latin typeface="Times New Roman" panose="02020603050405020304" pitchFamily="18" charset="0"/>
              <a:cs typeface="Times New Roman" panose="02020603050405020304" pitchFamily="18" charset="0"/>
            </a:rPr>
            <a:t>Нормативные документы сферы труда</a:t>
          </a:r>
          <a:endParaRPr lang="ru-RU" sz="2800" b="1" dirty="0">
            <a:solidFill>
              <a:srgbClr val="002060"/>
            </a:solidFill>
            <a:latin typeface="Times New Roman" panose="02020603050405020304" pitchFamily="18" charset="0"/>
            <a:cs typeface="Times New Roman" panose="02020603050405020304" pitchFamily="18" charset="0"/>
          </a:endParaRPr>
        </a:p>
      </dgm:t>
    </dgm:pt>
    <dgm:pt modelId="{0218F014-FF37-43C4-A7F1-266ACDF5F4BD}" type="parTrans" cxnId="{9409AB7E-026E-4238-B854-EF167BAD1F80}">
      <dgm:prSet/>
      <dgm:spPr/>
      <dgm:t>
        <a:bodyPr/>
        <a:lstStyle/>
        <a:p>
          <a:endParaRPr lang="ru-RU"/>
        </a:p>
      </dgm:t>
    </dgm:pt>
    <dgm:pt modelId="{5558F778-89D8-4FD3-A212-7058E2B95996}" type="sibTrans" cxnId="{9409AB7E-026E-4238-B854-EF167BAD1F80}">
      <dgm:prSet/>
      <dgm:spPr/>
      <dgm:t>
        <a:bodyPr/>
        <a:lstStyle/>
        <a:p>
          <a:endParaRPr lang="ru-RU"/>
        </a:p>
      </dgm:t>
    </dgm:pt>
    <dgm:pt modelId="{0E4A18AD-1125-4B9B-96F1-42CCD52435B0}">
      <dgm:prSet phldrT="[Текст]" custT="1">
        <dgm:style>
          <a:lnRef idx="2">
            <a:schemeClr val="accent1"/>
          </a:lnRef>
          <a:fillRef idx="1">
            <a:schemeClr val="lt1"/>
          </a:fillRef>
          <a:effectRef idx="0">
            <a:schemeClr val="accent1"/>
          </a:effectRef>
          <a:fontRef idx="minor">
            <a:schemeClr val="dk1"/>
          </a:fontRef>
        </dgm:style>
      </dgm:prSet>
      <dgm:spPr/>
      <dgm:t>
        <a:bodyPr/>
        <a:lstStyle/>
        <a:p>
          <a:r>
            <a:rPr lang="ru-RU" sz="2800" b="1" dirty="0" smtClean="0">
              <a:solidFill>
                <a:srgbClr val="C00000"/>
              </a:solidFill>
              <a:latin typeface="Times New Roman" panose="02020603050405020304" pitchFamily="18" charset="0"/>
              <a:cs typeface="Times New Roman" panose="02020603050405020304" pitchFamily="18" charset="0"/>
            </a:rPr>
            <a:t>9 уровней</a:t>
          </a:r>
          <a:endParaRPr lang="ru-RU" sz="2800" b="1" dirty="0">
            <a:solidFill>
              <a:srgbClr val="C00000"/>
            </a:solidFill>
            <a:latin typeface="Times New Roman" panose="02020603050405020304" pitchFamily="18" charset="0"/>
            <a:cs typeface="Times New Roman" panose="02020603050405020304" pitchFamily="18" charset="0"/>
          </a:endParaRPr>
        </a:p>
      </dgm:t>
    </dgm:pt>
    <dgm:pt modelId="{AD3EFF9A-4128-4EF4-8AD6-0F81B053EEEA}" type="parTrans" cxnId="{F18C3604-4D1D-4292-B9B1-283B91DB3D97}">
      <dgm:prSet/>
      <dgm:spPr/>
      <dgm:t>
        <a:bodyPr/>
        <a:lstStyle/>
        <a:p>
          <a:endParaRPr lang="ru-RU"/>
        </a:p>
      </dgm:t>
    </dgm:pt>
    <dgm:pt modelId="{EA402DB0-0248-4AB8-B163-0FC54379B377}" type="sibTrans" cxnId="{F18C3604-4D1D-4292-B9B1-283B91DB3D97}">
      <dgm:prSet/>
      <dgm:spPr/>
      <dgm:t>
        <a:bodyPr/>
        <a:lstStyle/>
        <a:p>
          <a:endParaRPr lang="ru-RU"/>
        </a:p>
      </dgm:t>
    </dgm:pt>
    <dgm:pt modelId="{23D21D92-94B2-4E0D-9BE7-821AE2A5216D}" type="pres">
      <dgm:prSet presAssocID="{10769AD7-D32B-460A-840A-B8C4F68DDF88}" presName="CompostProcess" presStyleCnt="0">
        <dgm:presLayoutVars>
          <dgm:dir/>
          <dgm:resizeHandles val="exact"/>
        </dgm:presLayoutVars>
      </dgm:prSet>
      <dgm:spPr/>
      <dgm:t>
        <a:bodyPr/>
        <a:lstStyle/>
        <a:p>
          <a:endParaRPr lang="ru-RU"/>
        </a:p>
      </dgm:t>
    </dgm:pt>
    <dgm:pt modelId="{97C57C54-BB92-4CE0-AB18-D85DFF3C8994}" type="pres">
      <dgm:prSet presAssocID="{10769AD7-D32B-460A-840A-B8C4F68DDF88}" presName="arrow" presStyleLbl="bgShp" presStyleIdx="0" presStyleCnt="1" custScaleX="39999" custScaleY="22862" custLinFactNeighborX="5440" custLinFactNeighborY="-1976"/>
      <dgm:spPr>
        <a:solidFill>
          <a:schemeClr val="accent2">
            <a:lumMod val="60000"/>
            <a:lumOff val="40000"/>
          </a:schemeClr>
        </a:solidFill>
      </dgm:spPr>
      <dgm:t>
        <a:bodyPr/>
        <a:lstStyle/>
        <a:p>
          <a:endParaRPr lang="ru-RU"/>
        </a:p>
      </dgm:t>
    </dgm:pt>
    <dgm:pt modelId="{932F420C-A0EF-4372-ADAF-40FFF5C1EDEE}" type="pres">
      <dgm:prSet presAssocID="{10769AD7-D32B-460A-840A-B8C4F68DDF88}" presName="linearProcess" presStyleCnt="0"/>
      <dgm:spPr/>
    </dgm:pt>
    <dgm:pt modelId="{157687E4-F63C-46A5-84BD-0602CFB9B05F}" type="pres">
      <dgm:prSet presAssocID="{48B02684-5250-4417-8A7C-D5DDDE550612}" presName="textNode" presStyleLbl="node1" presStyleIdx="0" presStyleCnt="3" custScaleX="1066705" custLinFactX="-3332" custLinFactNeighborX="-100000" custLinFactNeighborY="-60053">
        <dgm:presLayoutVars>
          <dgm:bulletEnabled val="1"/>
        </dgm:presLayoutVars>
      </dgm:prSet>
      <dgm:spPr/>
      <dgm:t>
        <a:bodyPr/>
        <a:lstStyle/>
        <a:p>
          <a:endParaRPr lang="ru-RU"/>
        </a:p>
      </dgm:t>
    </dgm:pt>
    <dgm:pt modelId="{88F08FD7-B93F-48A3-A73A-3D6EA9C37890}" type="pres">
      <dgm:prSet presAssocID="{D59D560C-D308-4F6A-A276-CC45AE974F8C}" presName="sibTrans" presStyleCnt="0"/>
      <dgm:spPr/>
    </dgm:pt>
    <dgm:pt modelId="{BCF2B948-B971-4A13-86E7-6DC90F06D24F}" type="pres">
      <dgm:prSet presAssocID="{C2918E03-49AE-4BA5-A1DA-9D668E2FD2BB}" presName="textNode" presStyleLbl="node1" presStyleIdx="1" presStyleCnt="3" custScaleX="1079830" custScaleY="92045" custLinFactX="-952728" custLinFactNeighborX="-1000000" custLinFactNeighborY="43362">
        <dgm:presLayoutVars>
          <dgm:bulletEnabled val="1"/>
        </dgm:presLayoutVars>
      </dgm:prSet>
      <dgm:spPr/>
      <dgm:t>
        <a:bodyPr/>
        <a:lstStyle/>
        <a:p>
          <a:endParaRPr lang="ru-RU"/>
        </a:p>
      </dgm:t>
    </dgm:pt>
    <dgm:pt modelId="{69F36B82-6559-4BEB-AB12-292C5C694B68}" type="pres">
      <dgm:prSet presAssocID="{5558F778-89D8-4FD3-A212-7058E2B95996}" presName="sibTrans" presStyleCnt="0"/>
      <dgm:spPr/>
    </dgm:pt>
    <dgm:pt modelId="{1B1D2F25-BECE-4CDD-8D71-3CFB5B697127}" type="pres">
      <dgm:prSet presAssocID="{0E4A18AD-1125-4B9B-96F1-42CCD52435B0}" presName="textNode" presStyleLbl="node1" presStyleIdx="2" presStyleCnt="3" custScaleX="741941" custScaleY="123864" custLinFactX="-66785" custLinFactNeighborX="-100000" custLinFactNeighborY="572">
        <dgm:presLayoutVars>
          <dgm:bulletEnabled val="1"/>
        </dgm:presLayoutVars>
      </dgm:prSet>
      <dgm:spPr/>
      <dgm:t>
        <a:bodyPr/>
        <a:lstStyle/>
        <a:p>
          <a:endParaRPr lang="ru-RU"/>
        </a:p>
      </dgm:t>
    </dgm:pt>
  </dgm:ptLst>
  <dgm:cxnLst>
    <dgm:cxn modelId="{0010B873-0076-4142-AA6C-E7391A60FBFE}" type="presOf" srcId="{48B02684-5250-4417-8A7C-D5DDDE550612}" destId="{157687E4-F63C-46A5-84BD-0602CFB9B05F}" srcOrd="0" destOrd="0" presId="urn:microsoft.com/office/officeart/2005/8/layout/hProcess9"/>
    <dgm:cxn modelId="{09A49560-8AB9-4783-BAEF-CDCDD1900C7D}" type="presOf" srcId="{0E4A18AD-1125-4B9B-96F1-42CCD52435B0}" destId="{1B1D2F25-BECE-4CDD-8D71-3CFB5B697127}" srcOrd="0" destOrd="0" presId="urn:microsoft.com/office/officeart/2005/8/layout/hProcess9"/>
    <dgm:cxn modelId="{EC254A09-BE27-49F9-9B35-0E47F8824729}" srcId="{10769AD7-D32B-460A-840A-B8C4F68DDF88}" destId="{48B02684-5250-4417-8A7C-D5DDDE550612}" srcOrd="0" destOrd="0" parTransId="{6248B4B4-3178-478A-8E2E-4F62DE38B50A}" sibTransId="{D59D560C-D308-4F6A-A276-CC45AE974F8C}"/>
    <dgm:cxn modelId="{B062AD45-48EA-4A7B-9E50-3BC64463CC30}" type="presOf" srcId="{10769AD7-D32B-460A-840A-B8C4F68DDF88}" destId="{23D21D92-94B2-4E0D-9BE7-821AE2A5216D}" srcOrd="0" destOrd="0" presId="urn:microsoft.com/office/officeart/2005/8/layout/hProcess9"/>
    <dgm:cxn modelId="{9409AB7E-026E-4238-B854-EF167BAD1F80}" srcId="{10769AD7-D32B-460A-840A-B8C4F68DDF88}" destId="{C2918E03-49AE-4BA5-A1DA-9D668E2FD2BB}" srcOrd="1" destOrd="0" parTransId="{0218F014-FF37-43C4-A7F1-266ACDF5F4BD}" sibTransId="{5558F778-89D8-4FD3-A212-7058E2B95996}"/>
    <dgm:cxn modelId="{82DC8390-7263-4EF9-BC22-CF1FD41E63A7}" type="presOf" srcId="{C2918E03-49AE-4BA5-A1DA-9D668E2FD2BB}" destId="{BCF2B948-B971-4A13-86E7-6DC90F06D24F}" srcOrd="0" destOrd="0" presId="urn:microsoft.com/office/officeart/2005/8/layout/hProcess9"/>
    <dgm:cxn modelId="{F18C3604-4D1D-4292-B9B1-283B91DB3D97}" srcId="{10769AD7-D32B-460A-840A-B8C4F68DDF88}" destId="{0E4A18AD-1125-4B9B-96F1-42CCD52435B0}" srcOrd="2" destOrd="0" parTransId="{AD3EFF9A-4128-4EF4-8AD6-0F81B053EEEA}" sibTransId="{EA402DB0-0248-4AB8-B163-0FC54379B377}"/>
    <dgm:cxn modelId="{F49ED46F-63AA-4D0E-95AC-D133CA95CFF1}" type="presParOf" srcId="{23D21D92-94B2-4E0D-9BE7-821AE2A5216D}" destId="{97C57C54-BB92-4CE0-AB18-D85DFF3C8994}" srcOrd="0" destOrd="0" presId="urn:microsoft.com/office/officeart/2005/8/layout/hProcess9"/>
    <dgm:cxn modelId="{B96F2EB4-C3D5-4834-BF3D-B70CF8C5BF27}" type="presParOf" srcId="{23D21D92-94B2-4E0D-9BE7-821AE2A5216D}" destId="{932F420C-A0EF-4372-ADAF-40FFF5C1EDEE}" srcOrd="1" destOrd="0" presId="urn:microsoft.com/office/officeart/2005/8/layout/hProcess9"/>
    <dgm:cxn modelId="{8A859710-6060-4A49-8448-7BB80C313468}" type="presParOf" srcId="{932F420C-A0EF-4372-ADAF-40FFF5C1EDEE}" destId="{157687E4-F63C-46A5-84BD-0602CFB9B05F}" srcOrd="0" destOrd="0" presId="urn:microsoft.com/office/officeart/2005/8/layout/hProcess9"/>
    <dgm:cxn modelId="{1A3840AD-B9D3-4B5B-950A-2A650D0CC950}" type="presParOf" srcId="{932F420C-A0EF-4372-ADAF-40FFF5C1EDEE}" destId="{88F08FD7-B93F-48A3-A73A-3D6EA9C37890}" srcOrd="1" destOrd="0" presId="urn:microsoft.com/office/officeart/2005/8/layout/hProcess9"/>
    <dgm:cxn modelId="{AE397849-EB96-4943-9672-119D7F442E33}" type="presParOf" srcId="{932F420C-A0EF-4372-ADAF-40FFF5C1EDEE}" destId="{BCF2B948-B971-4A13-86E7-6DC90F06D24F}" srcOrd="2" destOrd="0" presId="urn:microsoft.com/office/officeart/2005/8/layout/hProcess9"/>
    <dgm:cxn modelId="{536C45D5-D43E-43AA-938C-AA19C3B738B5}" type="presParOf" srcId="{932F420C-A0EF-4372-ADAF-40FFF5C1EDEE}" destId="{69F36B82-6559-4BEB-AB12-292C5C694B68}" srcOrd="3" destOrd="0" presId="urn:microsoft.com/office/officeart/2005/8/layout/hProcess9"/>
    <dgm:cxn modelId="{DA9C2BB8-5AD8-4DF7-9EC7-DE1EE429AFC8}" type="presParOf" srcId="{932F420C-A0EF-4372-ADAF-40FFF5C1EDEE}" destId="{1B1D2F25-BECE-4CDD-8D71-3CFB5B697127}"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75CDC53-9E5F-4149-97CB-8DDFD2BE0854}" type="doc">
      <dgm:prSet loTypeId="urn:microsoft.com/office/officeart/2005/8/layout/cycle6" loCatId="relationship" qsTypeId="urn:microsoft.com/office/officeart/2005/8/quickstyle/simple1" qsCatId="simple" csTypeId="urn:microsoft.com/office/officeart/2005/8/colors/accent1_2" csCatId="accent1" phldr="1"/>
      <dgm:spPr/>
      <dgm:t>
        <a:bodyPr/>
        <a:lstStyle/>
        <a:p>
          <a:endParaRPr lang="ru-RU"/>
        </a:p>
      </dgm:t>
    </dgm:pt>
    <dgm:pt modelId="{EE28F703-9731-42FF-93AB-BB16649B310D}">
      <dgm:prSet custT="1">
        <dgm:style>
          <a:lnRef idx="1">
            <a:schemeClr val="accent3"/>
          </a:lnRef>
          <a:fillRef idx="2">
            <a:schemeClr val="accent3"/>
          </a:fillRef>
          <a:effectRef idx="1">
            <a:schemeClr val="accent3"/>
          </a:effectRef>
          <a:fontRef idx="minor">
            <a:schemeClr val="dk1"/>
          </a:fontRef>
        </dgm:style>
      </dgm:prSet>
      <dgm:spPr/>
      <dgm:t>
        <a:bodyPr/>
        <a:lstStyle/>
        <a:p>
          <a:r>
            <a:rPr lang="ru-RU" sz="1800" dirty="0" smtClean="0">
              <a:solidFill>
                <a:srgbClr val="002060"/>
              </a:solidFill>
              <a:latin typeface="Times New Roman" panose="02020603050405020304" pitchFamily="18" charset="0"/>
              <a:cs typeface="Times New Roman" panose="02020603050405020304" pitchFamily="18" charset="0"/>
            </a:rPr>
            <a:t>Общероссийский классификатор профессий рабочих, должностей служащих и тарифных разрядов (ОКПДТР), в том числе - Единый квалификационный справочник должностей руководителей, специалистов и служащих (ЕКСД) и Единый тарифно-квалификационный справочник работ и профессий рабочих (ЕТКС) </a:t>
          </a:r>
          <a:endParaRPr lang="ru-RU" sz="1800" dirty="0">
            <a:solidFill>
              <a:srgbClr val="002060"/>
            </a:solidFill>
            <a:latin typeface="Times New Roman" panose="02020603050405020304" pitchFamily="18" charset="0"/>
            <a:cs typeface="Times New Roman" panose="02020603050405020304" pitchFamily="18" charset="0"/>
          </a:endParaRPr>
        </a:p>
      </dgm:t>
    </dgm:pt>
    <dgm:pt modelId="{C7DC6112-0052-4604-A37C-71C5D9B3C23C}" type="parTrans" cxnId="{323EFBC8-942E-4AD2-869D-82C5DAFC81F3}">
      <dgm:prSet/>
      <dgm:spPr/>
      <dgm:t>
        <a:bodyPr/>
        <a:lstStyle/>
        <a:p>
          <a:endParaRPr lang="ru-RU"/>
        </a:p>
      </dgm:t>
    </dgm:pt>
    <dgm:pt modelId="{1E5E2B60-CF23-4818-A77D-AF308ECA4983}" type="sibTrans" cxnId="{323EFBC8-942E-4AD2-869D-82C5DAFC81F3}">
      <dgm:prSet/>
      <dgm:spPr/>
      <dgm:t>
        <a:bodyPr/>
        <a:lstStyle/>
        <a:p>
          <a:endParaRPr lang="ru-RU"/>
        </a:p>
      </dgm:t>
    </dgm:pt>
    <dgm:pt modelId="{11BFD8C2-EDF4-4193-86C7-AE4D4EC25036}">
      <dgm:prSet custT="1">
        <dgm:style>
          <a:lnRef idx="1">
            <a:schemeClr val="accent1"/>
          </a:lnRef>
          <a:fillRef idx="2">
            <a:schemeClr val="accent1"/>
          </a:fillRef>
          <a:effectRef idx="1">
            <a:schemeClr val="accent1"/>
          </a:effectRef>
          <a:fontRef idx="minor">
            <a:schemeClr val="dk1"/>
          </a:fontRef>
        </dgm:style>
      </dgm:prSet>
      <dgm:spPr/>
      <dgm:t>
        <a:bodyPr/>
        <a:lstStyle/>
        <a:p>
          <a:r>
            <a:rPr lang="ru-RU" sz="2800" dirty="0" smtClean="0">
              <a:solidFill>
                <a:srgbClr val="002060"/>
              </a:solidFill>
              <a:latin typeface="Times New Roman" panose="02020603050405020304" pitchFamily="18" charset="0"/>
              <a:cs typeface="Times New Roman" panose="02020603050405020304" pitchFamily="18" charset="0"/>
            </a:rPr>
            <a:t>Общероссийский классификатор занятий (ОКЗ) </a:t>
          </a:r>
          <a:endParaRPr lang="ru-RU" sz="2800" dirty="0">
            <a:solidFill>
              <a:srgbClr val="002060"/>
            </a:solidFill>
            <a:latin typeface="Times New Roman" panose="02020603050405020304" pitchFamily="18" charset="0"/>
            <a:cs typeface="Times New Roman" panose="02020603050405020304" pitchFamily="18" charset="0"/>
          </a:endParaRPr>
        </a:p>
      </dgm:t>
    </dgm:pt>
    <dgm:pt modelId="{B96BC1D0-843B-4471-9127-7B5ABC1FCEFF}" type="parTrans" cxnId="{805A1EB8-70A6-4491-91C5-82AC3FCF9964}">
      <dgm:prSet/>
      <dgm:spPr/>
      <dgm:t>
        <a:bodyPr/>
        <a:lstStyle/>
        <a:p>
          <a:endParaRPr lang="ru-RU"/>
        </a:p>
      </dgm:t>
    </dgm:pt>
    <dgm:pt modelId="{462F3FF1-5A39-44FF-98A3-4C980F7FF2DA}" type="sibTrans" cxnId="{805A1EB8-70A6-4491-91C5-82AC3FCF9964}">
      <dgm:prSet/>
      <dgm:spPr/>
      <dgm:t>
        <a:bodyPr/>
        <a:lstStyle/>
        <a:p>
          <a:endParaRPr lang="ru-RU"/>
        </a:p>
      </dgm:t>
    </dgm:pt>
    <dgm:pt modelId="{D1D6B575-DF6B-4425-8913-03305187FAE9}">
      <dgm:prSet custT="1">
        <dgm:style>
          <a:lnRef idx="1">
            <a:schemeClr val="accent3"/>
          </a:lnRef>
          <a:fillRef idx="2">
            <a:schemeClr val="accent3"/>
          </a:fillRef>
          <a:effectRef idx="1">
            <a:schemeClr val="accent3"/>
          </a:effectRef>
          <a:fontRef idx="minor">
            <a:schemeClr val="dk1"/>
          </a:fontRef>
        </dgm:style>
      </dgm:prSet>
      <dgm:spPr/>
      <dgm:t>
        <a:bodyPr/>
        <a:lstStyle/>
        <a:p>
          <a:r>
            <a:rPr lang="ru-RU" sz="2400" dirty="0" smtClean="0">
              <a:solidFill>
                <a:srgbClr val="002060"/>
              </a:solidFill>
              <a:latin typeface="Times New Roman" panose="02020603050405020304" pitchFamily="18" charset="0"/>
              <a:cs typeface="Times New Roman" panose="02020603050405020304" pitchFamily="18" charset="0"/>
            </a:rPr>
            <a:t>Общероссийский классификатор видов экономической деятельности (ОКВЭД) </a:t>
          </a:r>
          <a:endParaRPr lang="ru-RU" sz="2400" dirty="0">
            <a:solidFill>
              <a:srgbClr val="002060"/>
            </a:solidFill>
            <a:latin typeface="Times New Roman" panose="02020603050405020304" pitchFamily="18" charset="0"/>
            <a:cs typeface="Times New Roman" panose="02020603050405020304" pitchFamily="18" charset="0"/>
          </a:endParaRPr>
        </a:p>
      </dgm:t>
    </dgm:pt>
    <dgm:pt modelId="{DE5ECEF3-0936-4DE4-9516-B2FD371A596D}" type="parTrans" cxnId="{D4C21944-676A-45BF-9035-B1C0374C058B}">
      <dgm:prSet/>
      <dgm:spPr/>
      <dgm:t>
        <a:bodyPr/>
        <a:lstStyle/>
        <a:p>
          <a:endParaRPr lang="ru-RU"/>
        </a:p>
      </dgm:t>
    </dgm:pt>
    <dgm:pt modelId="{24249409-A108-44A7-91FB-17B96DB1D3F2}" type="sibTrans" cxnId="{D4C21944-676A-45BF-9035-B1C0374C058B}">
      <dgm:prSet/>
      <dgm:spPr/>
      <dgm:t>
        <a:bodyPr/>
        <a:lstStyle/>
        <a:p>
          <a:endParaRPr lang="ru-RU"/>
        </a:p>
      </dgm:t>
    </dgm:pt>
    <dgm:pt modelId="{87148262-811B-49D7-8F73-C4C30FB98D07}">
      <dgm:prSet custT="1">
        <dgm:style>
          <a:lnRef idx="1">
            <a:schemeClr val="accent1"/>
          </a:lnRef>
          <a:fillRef idx="2">
            <a:schemeClr val="accent1"/>
          </a:fillRef>
          <a:effectRef idx="1">
            <a:schemeClr val="accent1"/>
          </a:effectRef>
          <a:fontRef idx="minor">
            <a:schemeClr val="dk1"/>
          </a:fontRef>
        </dgm:style>
      </dgm:prSet>
      <dgm:spPr/>
      <dgm:t>
        <a:bodyPr/>
        <a:lstStyle/>
        <a:p>
          <a:r>
            <a:rPr lang="ru-RU" sz="2000" dirty="0" smtClean="0">
              <a:solidFill>
                <a:srgbClr val="002060"/>
              </a:solidFill>
              <a:latin typeface="Times New Roman" panose="02020603050405020304" pitchFamily="18" charset="0"/>
              <a:cs typeface="Times New Roman" panose="02020603050405020304" pitchFamily="18" charset="0"/>
            </a:rPr>
            <a:t>Общероссийский классификатор специальностей по образованию (ОКСО),профессиональному  образованию (ОКНПО) </a:t>
          </a:r>
          <a:endParaRPr lang="ru-RU" sz="2000" dirty="0">
            <a:solidFill>
              <a:srgbClr val="002060"/>
            </a:solidFill>
            <a:latin typeface="Times New Roman" panose="02020603050405020304" pitchFamily="18" charset="0"/>
            <a:cs typeface="Times New Roman" panose="02020603050405020304" pitchFamily="18" charset="0"/>
          </a:endParaRPr>
        </a:p>
      </dgm:t>
    </dgm:pt>
    <dgm:pt modelId="{5AA129D8-62E2-4126-939D-DF842F81DE63}" type="parTrans" cxnId="{D06D197D-3C2D-4908-9AC1-95379C5BEC85}">
      <dgm:prSet/>
      <dgm:spPr/>
      <dgm:t>
        <a:bodyPr/>
        <a:lstStyle/>
        <a:p>
          <a:endParaRPr lang="ru-RU"/>
        </a:p>
      </dgm:t>
    </dgm:pt>
    <dgm:pt modelId="{D36367CF-786C-432F-ADF8-00510F8FE773}" type="sibTrans" cxnId="{D06D197D-3C2D-4908-9AC1-95379C5BEC85}">
      <dgm:prSet/>
      <dgm:spPr/>
      <dgm:t>
        <a:bodyPr/>
        <a:lstStyle/>
        <a:p>
          <a:endParaRPr lang="ru-RU"/>
        </a:p>
      </dgm:t>
    </dgm:pt>
    <dgm:pt modelId="{F2D43199-06D2-432B-95E4-BDB5A68D0323}" type="pres">
      <dgm:prSet presAssocID="{C75CDC53-9E5F-4149-97CB-8DDFD2BE0854}" presName="cycle" presStyleCnt="0">
        <dgm:presLayoutVars>
          <dgm:dir/>
          <dgm:resizeHandles val="exact"/>
        </dgm:presLayoutVars>
      </dgm:prSet>
      <dgm:spPr/>
    </dgm:pt>
    <dgm:pt modelId="{62EF6F06-3448-4027-81B9-F3217DE0781C}" type="pres">
      <dgm:prSet presAssocID="{11BFD8C2-EDF4-4193-86C7-AE4D4EC25036}" presName="node" presStyleLbl="node1" presStyleIdx="0" presStyleCnt="4" custScaleX="342765">
        <dgm:presLayoutVars>
          <dgm:bulletEnabled val="1"/>
        </dgm:presLayoutVars>
      </dgm:prSet>
      <dgm:spPr/>
    </dgm:pt>
    <dgm:pt modelId="{BB818F43-0910-4490-97D4-0BA6CE560C80}" type="pres">
      <dgm:prSet presAssocID="{11BFD8C2-EDF4-4193-86C7-AE4D4EC25036}" presName="spNode" presStyleCnt="0"/>
      <dgm:spPr/>
    </dgm:pt>
    <dgm:pt modelId="{1D41A3E6-DE79-4310-B1B7-6E1227515670}" type="pres">
      <dgm:prSet presAssocID="{462F3FF1-5A39-44FF-98A3-4C980F7FF2DA}" presName="sibTrans" presStyleLbl="sibTrans1D1" presStyleIdx="0" presStyleCnt="4"/>
      <dgm:spPr/>
    </dgm:pt>
    <dgm:pt modelId="{E700D77B-6BAE-4D34-8C8E-527467CA9589}" type="pres">
      <dgm:prSet presAssocID="{EE28F703-9731-42FF-93AB-BB16649B310D}" presName="node" presStyleLbl="node1" presStyleIdx="1" presStyleCnt="4" custScaleX="257852" custScaleY="224016">
        <dgm:presLayoutVars>
          <dgm:bulletEnabled val="1"/>
        </dgm:presLayoutVars>
      </dgm:prSet>
      <dgm:spPr/>
    </dgm:pt>
    <dgm:pt modelId="{89DB927E-3B44-4C01-A718-519979038601}" type="pres">
      <dgm:prSet presAssocID="{EE28F703-9731-42FF-93AB-BB16649B310D}" presName="spNode" presStyleCnt="0"/>
      <dgm:spPr/>
    </dgm:pt>
    <dgm:pt modelId="{30AC1162-8F16-45C1-98C1-FDBE550BA5C4}" type="pres">
      <dgm:prSet presAssocID="{1E5E2B60-CF23-4818-A77D-AF308ECA4983}" presName="sibTrans" presStyleLbl="sibTrans1D1" presStyleIdx="1" presStyleCnt="4"/>
      <dgm:spPr/>
    </dgm:pt>
    <dgm:pt modelId="{EB83DA23-AF92-4709-8142-D8CC75CB1E8C}" type="pres">
      <dgm:prSet presAssocID="{87148262-811B-49D7-8F73-C4C30FB98D07}" presName="node" presStyleLbl="node1" presStyleIdx="2" presStyleCnt="4" custScaleX="199611" custScaleY="183418" custRadScaleRad="116143" custRadScaleInc="15520">
        <dgm:presLayoutVars>
          <dgm:bulletEnabled val="1"/>
        </dgm:presLayoutVars>
      </dgm:prSet>
      <dgm:spPr/>
    </dgm:pt>
    <dgm:pt modelId="{9A33B7D7-8CC8-471F-9C41-2F45E1D7B984}" type="pres">
      <dgm:prSet presAssocID="{87148262-811B-49D7-8F73-C4C30FB98D07}" presName="spNode" presStyleCnt="0"/>
      <dgm:spPr/>
    </dgm:pt>
    <dgm:pt modelId="{722FBA56-E770-4616-B627-2D0050E340C7}" type="pres">
      <dgm:prSet presAssocID="{D36367CF-786C-432F-ADF8-00510F8FE773}" presName="sibTrans" presStyleLbl="sibTrans1D1" presStyleIdx="2" presStyleCnt="4"/>
      <dgm:spPr/>
    </dgm:pt>
    <dgm:pt modelId="{D4E82BAE-131C-4644-AC43-C5DBEEA2A104}" type="pres">
      <dgm:prSet presAssocID="{D1D6B575-DF6B-4425-8913-03305187FAE9}" presName="node" presStyleLbl="node1" presStyleIdx="3" presStyleCnt="4" custScaleX="209370" custScaleY="149138">
        <dgm:presLayoutVars>
          <dgm:bulletEnabled val="1"/>
        </dgm:presLayoutVars>
      </dgm:prSet>
      <dgm:spPr/>
    </dgm:pt>
    <dgm:pt modelId="{A65CC11B-0E45-43EA-B431-20AFCF3E8BD2}" type="pres">
      <dgm:prSet presAssocID="{D1D6B575-DF6B-4425-8913-03305187FAE9}" presName="spNode" presStyleCnt="0"/>
      <dgm:spPr/>
    </dgm:pt>
    <dgm:pt modelId="{417E8F3B-CAD9-4AA1-9649-BDB706DF8E5E}" type="pres">
      <dgm:prSet presAssocID="{24249409-A108-44A7-91FB-17B96DB1D3F2}" presName="sibTrans" presStyleLbl="sibTrans1D1" presStyleIdx="3" presStyleCnt="4"/>
      <dgm:spPr/>
    </dgm:pt>
  </dgm:ptLst>
  <dgm:cxnLst>
    <dgm:cxn modelId="{805A1EB8-70A6-4491-91C5-82AC3FCF9964}" srcId="{C75CDC53-9E5F-4149-97CB-8DDFD2BE0854}" destId="{11BFD8C2-EDF4-4193-86C7-AE4D4EC25036}" srcOrd="0" destOrd="0" parTransId="{B96BC1D0-843B-4471-9127-7B5ABC1FCEFF}" sibTransId="{462F3FF1-5A39-44FF-98A3-4C980F7FF2DA}"/>
    <dgm:cxn modelId="{2888570A-61D8-43FC-BD2D-EC34986EEAE2}" type="presOf" srcId="{EE28F703-9731-42FF-93AB-BB16649B310D}" destId="{E700D77B-6BAE-4D34-8C8E-527467CA9589}" srcOrd="0" destOrd="0" presId="urn:microsoft.com/office/officeart/2005/8/layout/cycle6"/>
    <dgm:cxn modelId="{8719DC81-7B7D-4788-AD2B-610238D44798}" type="presOf" srcId="{24249409-A108-44A7-91FB-17B96DB1D3F2}" destId="{417E8F3B-CAD9-4AA1-9649-BDB706DF8E5E}" srcOrd="0" destOrd="0" presId="urn:microsoft.com/office/officeart/2005/8/layout/cycle6"/>
    <dgm:cxn modelId="{93B94686-4C0C-419B-9754-797DBDE793DC}" type="presOf" srcId="{1E5E2B60-CF23-4818-A77D-AF308ECA4983}" destId="{30AC1162-8F16-45C1-98C1-FDBE550BA5C4}" srcOrd="0" destOrd="0" presId="urn:microsoft.com/office/officeart/2005/8/layout/cycle6"/>
    <dgm:cxn modelId="{D06D197D-3C2D-4908-9AC1-95379C5BEC85}" srcId="{C75CDC53-9E5F-4149-97CB-8DDFD2BE0854}" destId="{87148262-811B-49D7-8F73-C4C30FB98D07}" srcOrd="2" destOrd="0" parTransId="{5AA129D8-62E2-4126-939D-DF842F81DE63}" sibTransId="{D36367CF-786C-432F-ADF8-00510F8FE773}"/>
    <dgm:cxn modelId="{90A2F191-6114-427F-823F-AC669392F86E}" type="presOf" srcId="{D1D6B575-DF6B-4425-8913-03305187FAE9}" destId="{D4E82BAE-131C-4644-AC43-C5DBEEA2A104}" srcOrd="0" destOrd="0" presId="urn:microsoft.com/office/officeart/2005/8/layout/cycle6"/>
    <dgm:cxn modelId="{BB3D3C07-6222-4CC1-AAF4-5F6FA9B10086}" type="presOf" srcId="{D36367CF-786C-432F-ADF8-00510F8FE773}" destId="{722FBA56-E770-4616-B627-2D0050E340C7}" srcOrd="0" destOrd="0" presId="urn:microsoft.com/office/officeart/2005/8/layout/cycle6"/>
    <dgm:cxn modelId="{D4C21944-676A-45BF-9035-B1C0374C058B}" srcId="{C75CDC53-9E5F-4149-97CB-8DDFD2BE0854}" destId="{D1D6B575-DF6B-4425-8913-03305187FAE9}" srcOrd="3" destOrd="0" parTransId="{DE5ECEF3-0936-4DE4-9516-B2FD371A596D}" sibTransId="{24249409-A108-44A7-91FB-17B96DB1D3F2}"/>
    <dgm:cxn modelId="{1280C5A5-11D4-47F8-9174-D2E0D32A21B8}" type="presOf" srcId="{C75CDC53-9E5F-4149-97CB-8DDFD2BE0854}" destId="{F2D43199-06D2-432B-95E4-BDB5A68D0323}" srcOrd="0" destOrd="0" presId="urn:microsoft.com/office/officeart/2005/8/layout/cycle6"/>
    <dgm:cxn modelId="{323EFBC8-942E-4AD2-869D-82C5DAFC81F3}" srcId="{C75CDC53-9E5F-4149-97CB-8DDFD2BE0854}" destId="{EE28F703-9731-42FF-93AB-BB16649B310D}" srcOrd="1" destOrd="0" parTransId="{C7DC6112-0052-4604-A37C-71C5D9B3C23C}" sibTransId="{1E5E2B60-CF23-4818-A77D-AF308ECA4983}"/>
    <dgm:cxn modelId="{7C904281-0283-4885-81B2-CD1076B04398}" type="presOf" srcId="{462F3FF1-5A39-44FF-98A3-4C980F7FF2DA}" destId="{1D41A3E6-DE79-4310-B1B7-6E1227515670}" srcOrd="0" destOrd="0" presId="urn:microsoft.com/office/officeart/2005/8/layout/cycle6"/>
    <dgm:cxn modelId="{7B046763-006D-4F68-B1C2-165E75F6C3D8}" type="presOf" srcId="{11BFD8C2-EDF4-4193-86C7-AE4D4EC25036}" destId="{62EF6F06-3448-4027-81B9-F3217DE0781C}" srcOrd="0" destOrd="0" presId="urn:microsoft.com/office/officeart/2005/8/layout/cycle6"/>
    <dgm:cxn modelId="{BB519FDC-FAFE-4E51-AD62-36B03AD11B47}" type="presOf" srcId="{87148262-811B-49D7-8F73-C4C30FB98D07}" destId="{EB83DA23-AF92-4709-8142-D8CC75CB1E8C}" srcOrd="0" destOrd="0" presId="urn:microsoft.com/office/officeart/2005/8/layout/cycle6"/>
    <dgm:cxn modelId="{B3B534DB-C0AE-4571-804F-2EDFE68D3A95}" type="presParOf" srcId="{F2D43199-06D2-432B-95E4-BDB5A68D0323}" destId="{62EF6F06-3448-4027-81B9-F3217DE0781C}" srcOrd="0" destOrd="0" presId="urn:microsoft.com/office/officeart/2005/8/layout/cycle6"/>
    <dgm:cxn modelId="{957B6A08-C732-4E52-A354-23DFEDF4D44A}" type="presParOf" srcId="{F2D43199-06D2-432B-95E4-BDB5A68D0323}" destId="{BB818F43-0910-4490-97D4-0BA6CE560C80}" srcOrd="1" destOrd="0" presId="urn:microsoft.com/office/officeart/2005/8/layout/cycle6"/>
    <dgm:cxn modelId="{F8D8DD66-3BA4-46D4-8986-218F64D45106}" type="presParOf" srcId="{F2D43199-06D2-432B-95E4-BDB5A68D0323}" destId="{1D41A3E6-DE79-4310-B1B7-6E1227515670}" srcOrd="2" destOrd="0" presId="urn:microsoft.com/office/officeart/2005/8/layout/cycle6"/>
    <dgm:cxn modelId="{E32923F0-7A75-4B69-BD2A-AF1A69AE29A2}" type="presParOf" srcId="{F2D43199-06D2-432B-95E4-BDB5A68D0323}" destId="{E700D77B-6BAE-4D34-8C8E-527467CA9589}" srcOrd="3" destOrd="0" presId="urn:microsoft.com/office/officeart/2005/8/layout/cycle6"/>
    <dgm:cxn modelId="{83403319-E4ED-434D-A064-1EE7F6A15410}" type="presParOf" srcId="{F2D43199-06D2-432B-95E4-BDB5A68D0323}" destId="{89DB927E-3B44-4C01-A718-519979038601}" srcOrd="4" destOrd="0" presId="urn:microsoft.com/office/officeart/2005/8/layout/cycle6"/>
    <dgm:cxn modelId="{021969D3-BF27-4720-9B09-68C0349F8907}" type="presParOf" srcId="{F2D43199-06D2-432B-95E4-BDB5A68D0323}" destId="{30AC1162-8F16-45C1-98C1-FDBE550BA5C4}" srcOrd="5" destOrd="0" presId="urn:microsoft.com/office/officeart/2005/8/layout/cycle6"/>
    <dgm:cxn modelId="{DD04120A-6318-4B75-8097-A8A40BC0FDE4}" type="presParOf" srcId="{F2D43199-06D2-432B-95E4-BDB5A68D0323}" destId="{EB83DA23-AF92-4709-8142-D8CC75CB1E8C}" srcOrd="6" destOrd="0" presId="urn:microsoft.com/office/officeart/2005/8/layout/cycle6"/>
    <dgm:cxn modelId="{FCB968C1-3AC7-4B66-BEB1-0D74E38F91B3}" type="presParOf" srcId="{F2D43199-06D2-432B-95E4-BDB5A68D0323}" destId="{9A33B7D7-8CC8-471F-9C41-2F45E1D7B984}" srcOrd="7" destOrd="0" presId="urn:microsoft.com/office/officeart/2005/8/layout/cycle6"/>
    <dgm:cxn modelId="{702BAEB8-BBE1-4974-A6AA-32E8660586C6}" type="presParOf" srcId="{F2D43199-06D2-432B-95E4-BDB5A68D0323}" destId="{722FBA56-E770-4616-B627-2D0050E340C7}" srcOrd="8" destOrd="0" presId="urn:microsoft.com/office/officeart/2005/8/layout/cycle6"/>
    <dgm:cxn modelId="{B63F34A0-C8FA-4FCF-891C-2CF1FCFE8E12}" type="presParOf" srcId="{F2D43199-06D2-432B-95E4-BDB5A68D0323}" destId="{D4E82BAE-131C-4644-AC43-C5DBEEA2A104}" srcOrd="9" destOrd="0" presId="urn:microsoft.com/office/officeart/2005/8/layout/cycle6"/>
    <dgm:cxn modelId="{E49AACED-6F23-42E7-89A0-80BF8ABD2E14}" type="presParOf" srcId="{F2D43199-06D2-432B-95E4-BDB5A68D0323}" destId="{A65CC11B-0E45-43EA-B431-20AFCF3E8BD2}" srcOrd="10" destOrd="0" presId="urn:microsoft.com/office/officeart/2005/8/layout/cycle6"/>
    <dgm:cxn modelId="{4EC9ECE9-F7B1-476A-BC84-8887F6DE4D4C}" type="presParOf" srcId="{F2D43199-06D2-432B-95E4-BDB5A68D0323}" destId="{417E8F3B-CAD9-4AA1-9649-BDB706DF8E5E}" srcOrd="11"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C4BE5A7-9BFF-4977-A4B2-6E3E26DF0D2C}"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ru-RU"/>
        </a:p>
      </dgm:t>
    </dgm:pt>
    <dgm:pt modelId="{51FF0412-D428-4997-A023-9DA02220C105}">
      <dgm:prSet custT="1">
        <dgm:style>
          <a:lnRef idx="1">
            <a:schemeClr val="accent3"/>
          </a:lnRef>
          <a:fillRef idx="2">
            <a:schemeClr val="accent3"/>
          </a:fillRef>
          <a:effectRef idx="1">
            <a:schemeClr val="accent3"/>
          </a:effectRef>
          <a:fontRef idx="minor">
            <a:schemeClr val="dk1"/>
          </a:fontRef>
        </dgm:style>
      </dgm:prSet>
      <dgm:spPr/>
      <dgm:t>
        <a:bodyPr/>
        <a:lstStyle/>
        <a:p>
          <a:r>
            <a:rPr lang="ru-RU" sz="3200" dirty="0" smtClean="0">
              <a:solidFill>
                <a:srgbClr val="437DC5"/>
              </a:solidFill>
              <a:latin typeface="Times New Roman" panose="02020603050405020304" pitchFamily="18" charset="0"/>
              <a:cs typeface="Times New Roman" panose="02020603050405020304" pitchFamily="18" charset="0"/>
            </a:rPr>
            <a:t>ФЗ «О независимой оценке квалификации</a:t>
          </a:r>
          <a:r>
            <a:rPr lang="ru-RU" sz="3200" dirty="0" smtClean="0">
              <a:latin typeface="Times New Roman" panose="02020603050405020304" pitchFamily="18" charset="0"/>
              <a:cs typeface="Times New Roman" panose="02020603050405020304" pitchFamily="18" charset="0"/>
            </a:rPr>
            <a:t>» </a:t>
          </a:r>
          <a:endParaRPr lang="ru-RU" sz="3200" dirty="0">
            <a:latin typeface="Times New Roman" panose="02020603050405020304" pitchFamily="18" charset="0"/>
            <a:cs typeface="Times New Roman" panose="02020603050405020304" pitchFamily="18" charset="0"/>
          </a:endParaRPr>
        </a:p>
      </dgm:t>
    </dgm:pt>
    <dgm:pt modelId="{EDEDD968-3164-4C9A-9A7A-B8BB2D1EF69E}" type="parTrans" cxnId="{5C36B811-F0D6-4525-B357-1844E90176A9}">
      <dgm:prSet/>
      <dgm:spPr/>
      <dgm:t>
        <a:bodyPr/>
        <a:lstStyle/>
        <a:p>
          <a:endParaRPr lang="ru-RU"/>
        </a:p>
      </dgm:t>
    </dgm:pt>
    <dgm:pt modelId="{AAAF5301-7714-4380-A172-88B09E91FCBB}" type="sibTrans" cxnId="{5C36B811-F0D6-4525-B357-1844E90176A9}">
      <dgm:prSet/>
      <dgm:spPr/>
      <dgm:t>
        <a:bodyPr/>
        <a:lstStyle/>
        <a:p>
          <a:endParaRPr lang="ru-RU"/>
        </a:p>
      </dgm:t>
    </dgm:pt>
    <dgm:pt modelId="{2F3C279C-6987-41FD-BD0B-50049220C7BB}">
      <dgm:prSet custT="1">
        <dgm:style>
          <a:lnRef idx="1">
            <a:schemeClr val="accent3"/>
          </a:lnRef>
          <a:fillRef idx="2">
            <a:schemeClr val="accent3"/>
          </a:fillRef>
          <a:effectRef idx="1">
            <a:schemeClr val="accent3"/>
          </a:effectRef>
          <a:fontRef idx="minor">
            <a:schemeClr val="dk1"/>
          </a:fontRef>
        </dgm:style>
      </dgm:prSet>
      <dgm:spPr/>
      <dgm:t>
        <a:bodyPr/>
        <a:lstStyle/>
        <a:p>
          <a:r>
            <a:rPr lang="ru-RU" sz="2400" dirty="0" smtClean="0">
              <a:solidFill>
                <a:srgbClr val="437DC5"/>
              </a:solidFill>
              <a:latin typeface="Times New Roman" panose="02020603050405020304" pitchFamily="18" charset="0"/>
              <a:cs typeface="Times New Roman" panose="02020603050405020304" pitchFamily="18" charset="0"/>
            </a:rPr>
            <a:t>«О внесении изменений в Трудовой кодекс Российской Федерации в связи с принятием Федерального закона «О независимой оценке квалификации»</a:t>
          </a:r>
          <a:endParaRPr lang="ru-RU" sz="2400" dirty="0">
            <a:solidFill>
              <a:srgbClr val="437DC5"/>
            </a:solidFill>
            <a:latin typeface="Times New Roman" panose="02020603050405020304" pitchFamily="18" charset="0"/>
            <a:cs typeface="Times New Roman" panose="02020603050405020304" pitchFamily="18" charset="0"/>
          </a:endParaRPr>
        </a:p>
      </dgm:t>
    </dgm:pt>
    <dgm:pt modelId="{36449E91-4663-4E41-8EA4-6D280AED4D73}" type="parTrans" cxnId="{7137D4A0-4DDC-4140-BD1A-8F2A501598BA}">
      <dgm:prSet/>
      <dgm:spPr/>
      <dgm:t>
        <a:bodyPr/>
        <a:lstStyle/>
        <a:p>
          <a:endParaRPr lang="ru-RU"/>
        </a:p>
      </dgm:t>
    </dgm:pt>
    <dgm:pt modelId="{427D79DF-0253-4B8B-9B95-E2A1618A9794}" type="sibTrans" cxnId="{7137D4A0-4DDC-4140-BD1A-8F2A501598BA}">
      <dgm:prSet/>
      <dgm:spPr/>
      <dgm:t>
        <a:bodyPr/>
        <a:lstStyle/>
        <a:p>
          <a:endParaRPr lang="ru-RU"/>
        </a:p>
      </dgm:t>
    </dgm:pt>
    <dgm:pt modelId="{279ACD11-A867-4710-996E-CADE4602CD54}">
      <dgm:prSet phldrT="[Текст]">
        <dgm:style>
          <a:lnRef idx="1">
            <a:schemeClr val="accent3"/>
          </a:lnRef>
          <a:fillRef idx="2">
            <a:schemeClr val="accent3"/>
          </a:fillRef>
          <a:effectRef idx="1">
            <a:schemeClr val="accent3"/>
          </a:effectRef>
          <a:fontRef idx="minor">
            <a:schemeClr val="dk1"/>
          </a:fontRef>
        </dgm:style>
      </dgm:prSet>
      <dgm:spPr/>
      <dgm:t>
        <a:bodyPr/>
        <a:lstStyle/>
        <a:p>
          <a:r>
            <a:rPr lang="ru-RU" dirty="0" smtClean="0">
              <a:solidFill>
                <a:srgbClr val="437DC5"/>
              </a:solidFill>
              <a:latin typeface="Times New Roman" panose="02020603050405020304" pitchFamily="18" charset="0"/>
              <a:cs typeface="Times New Roman" panose="02020603050405020304" pitchFamily="18" charset="0"/>
            </a:rPr>
            <a:t>«О внесении изменений в Налоговый кодекс Российской Федерации в связи с принятием Федерального закона «О независимой оценке квалификации»</a:t>
          </a:r>
          <a:endParaRPr lang="ru-RU" dirty="0">
            <a:solidFill>
              <a:srgbClr val="437DC5"/>
            </a:solidFill>
          </a:endParaRPr>
        </a:p>
      </dgm:t>
    </dgm:pt>
    <dgm:pt modelId="{B2E36805-51AA-4102-B856-2FCA6C909B39}" type="parTrans" cxnId="{ABF29CE2-585A-4EC7-AF0F-A5A55486B678}">
      <dgm:prSet/>
      <dgm:spPr/>
      <dgm:t>
        <a:bodyPr/>
        <a:lstStyle/>
        <a:p>
          <a:endParaRPr lang="ru-RU"/>
        </a:p>
      </dgm:t>
    </dgm:pt>
    <dgm:pt modelId="{04F3D468-6869-48A2-8DE1-8EA8E371C229}" type="sibTrans" cxnId="{ABF29CE2-585A-4EC7-AF0F-A5A55486B678}">
      <dgm:prSet/>
      <dgm:spPr/>
      <dgm:t>
        <a:bodyPr/>
        <a:lstStyle/>
        <a:p>
          <a:endParaRPr lang="ru-RU"/>
        </a:p>
      </dgm:t>
    </dgm:pt>
    <dgm:pt modelId="{101C7AFB-A353-4E3E-A7CC-98973F57DF29}" type="pres">
      <dgm:prSet presAssocID="{DC4BE5A7-9BFF-4977-A4B2-6E3E26DF0D2C}" presName="Name0" presStyleCnt="0">
        <dgm:presLayoutVars>
          <dgm:dir/>
          <dgm:animLvl val="lvl"/>
          <dgm:resizeHandles val="exact"/>
        </dgm:presLayoutVars>
      </dgm:prSet>
      <dgm:spPr/>
      <dgm:t>
        <a:bodyPr/>
        <a:lstStyle/>
        <a:p>
          <a:endParaRPr lang="ru-RU"/>
        </a:p>
      </dgm:t>
    </dgm:pt>
    <dgm:pt modelId="{F90AE361-1B67-4B07-A0EA-15AC5E2ABC7A}" type="pres">
      <dgm:prSet presAssocID="{51FF0412-D428-4997-A023-9DA02220C105}" presName="linNode" presStyleCnt="0"/>
      <dgm:spPr/>
    </dgm:pt>
    <dgm:pt modelId="{517A808B-2EAB-45BE-8BBA-22F8DBA0C9B5}" type="pres">
      <dgm:prSet presAssocID="{51FF0412-D428-4997-A023-9DA02220C105}" presName="parentText" presStyleLbl="node1" presStyleIdx="0" presStyleCnt="3" custScaleX="277778" custScaleY="43954">
        <dgm:presLayoutVars>
          <dgm:chMax val="1"/>
          <dgm:bulletEnabled val="1"/>
        </dgm:presLayoutVars>
      </dgm:prSet>
      <dgm:spPr/>
      <dgm:t>
        <a:bodyPr/>
        <a:lstStyle/>
        <a:p>
          <a:endParaRPr lang="ru-RU"/>
        </a:p>
      </dgm:t>
    </dgm:pt>
    <dgm:pt modelId="{6B19D0DA-5B9D-421A-B023-D6340A5F7473}" type="pres">
      <dgm:prSet presAssocID="{AAAF5301-7714-4380-A172-88B09E91FCBB}" presName="sp" presStyleCnt="0"/>
      <dgm:spPr/>
    </dgm:pt>
    <dgm:pt modelId="{089EE012-F103-4201-97D0-1208E5077A30}" type="pres">
      <dgm:prSet presAssocID="{2F3C279C-6987-41FD-BD0B-50049220C7BB}" presName="linNode" presStyleCnt="0"/>
      <dgm:spPr/>
    </dgm:pt>
    <dgm:pt modelId="{3815B5C2-9327-443D-A5FE-BBAA2C64621A}" type="pres">
      <dgm:prSet presAssocID="{2F3C279C-6987-41FD-BD0B-50049220C7BB}" presName="parentText" presStyleLbl="node1" presStyleIdx="1" presStyleCnt="3" custScaleX="213886">
        <dgm:presLayoutVars>
          <dgm:chMax val="1"/>
          <dgm:bulletEnabled val="1"/>
        </dgm:presLayoutVars>
      </dgm:prSet>
      <dgm:spPr/>
      <dgm:t>
        <a:bodyPr/>
        <a:lstStyle/>
        <a:p>
          <a:endParaRPr lang="ru-RU"/>
        </a:p>
      </dgm:t>
    </dgm:pt>
    <dgm:pt modelId="{8E04F811-DF8D-4C73-9DB2-06844BA67CA0}" type="pres">
      <dgm:prSet presAssocID="{427D79DF-0253-4B8B-9B95-E2A1618A9794}" presName="sp" presStyleCnt="0"/>
      <dgm:spPr/>
    </dgm:pt>
    <dgm:pt modelId="{57DE8829-2242-4619-8E1F-E2130F082821}" type="pres">
      <dgm:prSet presAssocID="{279ACD11-A867-4710-996E-CADE4602CD54}" presName="linNode" presStyleCnt="0"/>
      <dgm:spPr/>
    </dgm:pt>
    <dgm:pt modelId="{C2300DF0-88E0-43BB-A877-093DBC0F7C93}" type="pres">
      <dgm:prSet presAssocID="{279ACD11-A867-4710-996E-CADE4602CD54}" presName="parentText" presStyleLbl="node1" presStyleIdx="2" presStyleCnt="3" custScaleX="277778" custLinFactNeighborX="-24413" custLinFactNeighborY="4097">
        <dgm:presLayoutVars>
          <dgm:chMax val="1"/>
          <dgm:bulletEnabled val="1"/>
        </dgm:presLayoutVars>
      </dgm:prSet>
      <dgm:spPr/>
      <dgm:t>
        <a:bodyPr/>
        <a:lstStyle/>
        <a:p>
          <a:endParaRPr lang="ru-RU"/>
        </a:p>
      </dgm:t>
    </dgm:pt>
  </dgm:ptLst>
  <dgm:cxnLst>
    <dgm:cxn modelId="{7BC3D34F-674E-4C04-9B96-10A2C10DFDDE}" type="presOf" srcId="{2F3C279C-6987-41FD-BD0B-50049220C7BB}" destId="{3815B5C2-9327-443D-A5FE-BBAA2C64621A}" srcOrd="0" destOrd="0" presId="urn:microsoft.com/office/officeart/2005/8/layout/vList5"/>
    <dgm:cxn modelId="{7137D4A0-4DDC-4140-BD1A-8F2A501598BA}" srcId="{DC4BE5A7-9BFF-4977-A4B2-6E3E26DF0D2C}" destId="{2F3C279C-6987-41FD-BD0B-50049220C7BB}" srcOrd="1" destOrd="0" parTransId="{36449E91-4663-4E41-8EA4-6D280AED4D73}" sibTransId="{427D79DF-0253-4B8B-9B95-E2A1618A9794}"/>
    <dgm:cxn modelId="{AE8B619A-766F-4F91-BA02-81CE859B8D6C}" type="presOf" srcId="{279ACD11-A867-4710-996E-CADE4602CD54}" destId="{C2300DF0-88E0-43BB-A877-093DBC0F7C93}" srcOrd="0" destOrd="0" presId="urn:microsoft.com/office/officeart/2005/8/layout/vList5"/>
    <dgm:cxn modelId="{ABF29CE2-585A-4EC7-AF0F-A5A55486B678}" srcId="{DC4BE5A7-9BFF-4977-A4B2-6E3E26DF0D2C}" destId="{279ACD11-A867-4710-996E-CADE4602CD54}" srcOrd="2" destOrd="0" parTransId="{B2E36805-51AA-4102-B856-2FCA6C909B39}" sibTransId="{04F3D468-6869-48A2-8DE1-8EA8E371C229}"/>
    <dgm:cxn modelId="{F0E42DD5-5E38-4497-B92E-F228AEFAA625}" type="presOf" srcId="{DC4BE5A7-9BFF-4977-A4B2-6E3E26DF0D2C}" destId="{101C7AFB-A353-4E3E-A7CC-98973F57DF29}" srcOrd="0" destOrd="0" presId="urn:microsoft.com/office/officeart/2005/8/layout/vList5"/>
    <dgm:cxn modelId="{5C36B811-F0D6-4525-B357-1844E90176A9}" srcId="{DC4BE5A7-9BFF-4977-A4B2-6E3E26DF0D2C}" destId="{51FF0412-D428-4997-A023-9DA02220C105}" srcOrd="0" destOrd="0" parTransId="{EDEDD968-3164-4C9A-9A7A-B8BB2D1EF69E}" sibTransId="{AAAF5301-7714-4380-A172-88B09E91FCBB}"/>
    <dgm:cxn modelId="{275BE51D-4238-40B5-9428-8EEC2C40F6E4}" type="presOf" srcId="{51FF0412-D428-4997-A023-9DA02220C105}" destId="{517A808B-2EAB-45BE-8BBA-22F8DBA0C9B5}" srcOrd="0" destOrd="0" presId="urn:microsoft.com/office/officeart/2005/8/layout/vList5"/>
    <dgm:cxn modelId="{2B45056F-ACE9-4591-85DC-239A8D00EB1F}" type="presParOf" srcId="{101C7AFB-A353-4E3E-A7CC-98973F57DF29}" destId="{F90AE361-1B67-4B07-A0EA-15AC5E2ABC7A}" srcOrd="0" destOrd="0" presId="urn:microsoft.com/office/officeart/2005/8/layout/vList5"/>
    <dgm:cxn modelId="{DB02A69B-1D70-4D21-BC55-61676BA2A7A8}" type="presParOf" srcId="{F90AE361-1B67-4B07-A0EA-15AC5E2ABC7A}" destId="{517A808B-2EAB-45BE-8BBA-22F8DBA0C9B5}" srcOrd="0" destOrd="0" presId="urn:microsoft.com/office/officeart/2005/8/layout/vList5"/>
    <dgm:cxn modelId="{44907F07-ED61-43B1-AA40-FE584DC9DDC9}" type="presParOf" srcId="{101C7AFB-A353-4E3E-A7CC-98973F57DF29}" destId="{6B19D0DA-5B9D-421A-B023-D6340A5F7473}" srcOrd="1" destOrd="0" presId="urn:microsoft.com/office/officeart/2005/8/layout/vList5"/>
    <dgm:cxn modelId="{D552D59B-082B-479D-B9DC-FC63C7784BB6}" type="presParOf" srcId="{101C7AFB-A353-4E3E-A7CC-98973F57DF29}" destId="{089EE012-F103-4201-97D0-1208E5077A30}" srcOrd="2" destOrd="0" presId="urn:microsoft.com/office/officeart/2005/8/layout/vList5"/>
    <dgm:cxn modelId="{669B11B9-5306-4AD0-BA40-9E2B4D73AC34}" type="presParOf" srcId="{089EE012-F103-4201-97D0-1208E5077A30}" destId="{3815B5C2-9327-443D-A5FE-BBAA2C64621A}" srcOrd="0" destOrd="0" presId="urn:microsoft.com/office/officeart/2005/8/layout/vList5"/>
    <dgm:cxn modelId="{4E6637B7-DC62-4857-BD32-A51A29682BD1}" type="presParOf" srcId="{101C7AFB-A353-4E3E-A7CC-98973F57DF29}" destId="{8E04F811-DF8D-4C73-9DB2-06844BA67CA0}" srcOrd="3" destOrd="0" presId="urn:microsoft.com/office/officeart/2005/8/layout/vList5"/>
    <dgm:cxn modelId="{FD83B77F-B3E8-4137-A594-81C80CFFC6F7}" type="presParOf" srcId="{101C7AFB-A353-4E3E-A7CC-98973F57DF29}" destId="{57DE8829-2242-4619-8E1F-E2130F082821}" srcOrd="4" destOrd="0" presId="urn:microsoft.com/office/officeart/2005/8/layout/vList5"/>
    <dgm:cxn modelId="{605A2238-74BD-4458-BA8A-9885BB09DBF1}" type="presParOf" srcId="{57DE8829-2242-4619-8E1F-E2130F082821}" destId="{C2300DF0-88E0-43BB-A877-093DBC0F7C93}"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74822F0-DF7B-4F10-BE98-913C38094AE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13353247-14AB-4FFE-8101-DDFA8AADB27B}">
      <dgm:prSet phldrT="[Текст]"/>
      <dgm:spPr/>
      <dgm:t>
        <a:bodyPr/>
        <a:lstStyle/>
        <a:p>
          <a:r>
            <a:rPr lang="ru-RU" dirty="0" smtClean="0"/>
            <a:t>… 11. При выработке единых принципов оценки профессиональной подготовки рабочих кадров предусмотреть формирование национальной системы профессиональных квалификаций, включая механизм независимой оценки профессионального уровня квалификации работников…</a:t>
          </a:r>
          <a:endParaRPr lang="ru-RU" dirty="0"/>
        </a:p>
      </dgm:t>
    </dgm:pt>
    <dgm:pt modelId="{95CF36FE-2D31-4D10-944A-33E1FBDBFE04}" type="parTrans" cxnId="{759292AB-5B02-4287-9B60-9C85186670E1}">
      <dgm:prSet/>
      <dgm:spPr/>
      <dgm:t>
        <a:bodyPr/>
        <a:lstStyle/>
        <a:p>
          <a:endParaRPr lang="ru-RU"/>
        </a:p>
      </dgm:t>
    </dgm:pt>
    <dgm:pt modelId="{DCC532DA-D97F-497B-804F-7B9B2A66BE20}" type="sibTrans" cxnId="{759292AB-5B02-4287-9B60-9C85186670E1}">
      <dgm:prSet/>
      <dgm:spPr/>
      <dgm:t>
        <a:bodyPr/>
        <a:lstStyle/>
        <a:p>
          <a:endParaRPr lang="ru-RU"/>
        </a:p>
      </dgm:t>
    </dgm:pt>
    <dgm:pt modelId="{F316DE71-03B1-4E46-8974-A750A996BE20}">
      <dgm:prSet custT="1"/>
      <dgm:spPr/>
      <dgm:t>
        <a:bodyPr/>
        <a:lstStyle/>
        <a:p>
          <a:r>
            <a:rPr lang="en-US" sz="1800" dirty="0" smtClean="0">
              <a:latin typeface="Times New Roman" pitchFamily="18" charset="0"/>
              <a:cs typeface="Times New Roman" pitchFamily="18" charset="0"/>
            </a:rPr>
            <a:t>I. </a:t>
          </a:r>
          <a:r>
            <a:rPr lang="ru-RU" sz="1800" dirty="0" smtClean="0">
              <a:latin typeface="Times New Roman" pitchFamily="18" charset="0"/>
              <a:cs typeface="Times New Roman" pitchFamily="18" charset="0"/>
            </a:rPr>
            <a:t>Указ Президента Российской Федерации от 7 мая 2012 г.  № 597 «О</a:t>
          </a:r>
          <a:r>
            <a:rPr lang="en-US" sz="18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мероприятиях по реализации государственной социальной политики»</a:t>
          </a:r>
          <a:endParaRPr lang="ru-RU" sz="1800" dirty="0">
            <a:latin typeface="Times New Roman" pitchFamily="18" charset="0"/>
            <a:cs typeface="Times New Roman" pitchFamily="18" charset="0"/>
          </a:endParaRPr>
        </a:p>
      </dgm:t>
    </dgm:pt>
    <dgm:pt modelId="{B8D7B349-1B00-4377-A7DA-848D80257923}" type="parTrans" cxnId="{064A9081-9763-4CDA-B0DC-FE806DDDC48E}">
      <dgm:prSet/>
      <dgm:spPr/>
      <dgm:t>
        <a:bodyPr/>
        <a:lstStyle/>
        <a:p>
          <a:endParaRPr lang="ru-RU"/>
        </a:p>
      </dgm:t>
    </dgm:pt>
    <dgm:pt modelId="{350D12C0-ED52-4631-8123-5054356F9051}" type="sibTrans" cxnId="{064A9081-9763-4CDA-B0DC-FE806DDDC48E}">
      <dgm:prSet/>
      <dgm:spPr/>
      <dgm:t>
        <a:bodyPr/>
        <a:lstStyle/>
        <a:p>
          <a:endParaRPr lang="ru-RU"/>
        </a:p>
      </dgm:t>
    </dgm:pt>
    <dgm:pt modelId="{5523FEDA-4F2A-4375-89A1-FA0AE762D7C4}">
      <dgm:prSet custT="1"/>
      <dgm:spPr/>
      <dgm:t>
        <a:bodyPr/>
        <a:lstStyle/>
        <a:p>
          <a:r>
            <a:rPr lang="ru-RU" sz="1400" dirty="0" smtClean="0"/>
            <a:t>… в) утвердить до 1 декабря 2012 г. план разработки профессиональных стандартов;</a:t>
          </a:r>
          <a:endParaRPr lang="ru-RU" sz="1400" dirty="0"/>
        </a:p>
      </dgm:t>
    </dgm:pt>
    <dgm:pt modelId="{28D82A96-5CCC-4918-A659-9A8B55D36137}" type="parTrans" cxnId="{A434B395-C939-4C3B-AE29-E689ECBB4E72}">
      <dgm:prSet/>
      <dgm:spPr/>
      <dgm:t>
        <a:bodyPr/>
        <a:lstStyle/>
        <a:p>
          <a:endParaRPr lang="ru-RU"/>
        </a:p>
      </dgm:t>
    </dgm:pt>
    <dgm:pt modelId="{963C20BA-C12A-4967-BF00-85A3113D6E27}" type="sibTrans" cxnId="{A434B395-C939-4C3B-AE29-E689ECBB4E72}">
      <dgm:prSet/>
      <dgm:spPr/>
      <dgm:t>
        <a:bodyPr/>
        <a:lstStyle/>
        <a:p>
          <a:endParaRPr lang="ru-RU"/>
        </a:p>
      </dgm:t>
    </dgm:pt>
    <dgm:pt modelId="{C150982B-76C8-455D-8301-311123F83A58}">
      <dgm:prSet/>
      <dgm:spPr/>
      <dgm:t>
        <a:bodyPr/>
        <a:lstStyle/>
        <a:p>
          <a:r>
            <a:rPr lang="en-US" dirty="0" smtClean="0"/>
            <a:t>II. </a:t>
          </a:r>
          <a:r>
            <a:rPr lang="ru-RU" dirty="0" smtClean="0"/>
            <a:t>Перечень  поручений Президента Российской Федерации по обеспечению неотложных задач социально-экономического развития Российской Федерации  от 17 июля 2012 г. № Пр-1798</a:t>
          </a:r>
          <a:endParaRPr lang="ru-RU" dirty="0"/>
        </a:p>
      </dgm:t>
    </dgm:pt>
    <dgm:pt modelId="{CED353ED-7A80-4FE1-A1C0-AF1B700A5151}" type="parTrans" cxnId="{2692411B-6D18-4773-BBBA-CA4B442A744A}">
      <dgm:prSet/>
      <dgm:spPr/>
      <dgm:t>
        <a:bodyPr/>
        <a:lstStyle/>
        <a:p>
          <a:endParaRPr lang="ru-RU"/>
        </a:p>
      </dgm:t>
    </dgm:pt>
    <dgm:pt modelId="{D608B33F-2AEE-4567-963E-3C7B74680403}" type="sibTrans" cxnId="{2692411B-6D18-4773-BBBA-CA4B442A744A}">
      <dgm:prSet/>
      <dgm:spPr/>
      <dgm:t>
        <a:bodyPr/>
        <a:lstStyle/>
        <a:p>
          <a:endParaRPr lang="ru-RU"/>
        </a:p>
      </dgm:t>
    </dgm:pt>
    <dgm:pt modelId="{79906DB5-F09E-4FF1-A5AB-4DE26D1E2E47}">
      <dgm:prSet custT="1"/>
      <dgm:spPr/>
      <dgm:t>
        <a:bodyPr/>
        <a:lstStyle/>
        <a:p>
          <a:r>
            <a:rPr lang="ru-RU" sz="1400" dirty="0" smtClean="0"/>
            <a:t>д) в целях выработки единых принципов оценки профессиональной подготовки рабочих кадров:</a:t>
          </a:r>
          <a:endParaRPr lang="ru-RU" sz="1400" dirty="0"/>
        </a:p>
      </dgm:t>
    </dgm:pt>
    <dgm:pt modelId="{DB3F41F7-E0FD-41E6-AB65-221CCFEC793D}" type="parTrans" cxnId="{151785D7-8685-4090-A573-BD1C86A7D232}">
      <dgm:prSet/>
      <dgm:spPr/>
      <dgm:t>
        <a:bodyPr/>
        <a:lstStyle/>
        <a:p>
          <a:endParaRPr lang="ru-RU"/>
        </a:p>
      </dgm:t>
    </dgm:pt>
    <dgm:pt modelId="{630AB002-7FAC-485C-90BB-15ED3225D1D8}" type="sibTrans" cxnId="{151785D7-8685-4090-A573-BD1C86A7D232}">
      <dgm:prSet/>
      <dgm:spPr/>
      <dgm:t>
        <a:bodyPr/>
        <a:lstStyle/>
        <a:p>
          <a:endParaRPr lang="ru-RU"/>
        </a:p>
      </dgm:t>
    </dgm:pt>
    <dgm:pt modelId="{6858085F-ACA4-4A10-85E9-7D6CF70EA05E}">
      <dgm:prSet custT="1"/>
      <dgm:spPr/>
      <dgm:t>
        <a:bodyPr/>
        <a:lstStyle/>
        <a:p>
          <a:r>
            <a:rPr lang="ru-RU" sz="1400" dirty="0" smtClean="0"/>
            <a:t>подготовить и до 1 августа 2014 г. внести в Государственную Думу Федерального Собрания Российской Федерации проект федерального закона о внесении в законодательство Российской Федерации изменений, касающихся порядка аккредитации организаций, осуществляющих деятельность по повышению профессионального уровня рабочих кадров;</a:t>
          </a:r>
          <a:endParaRPr lang="ru-RU" sz="1400" dirty="0"/>
        </a:p>
      </dgm:t>
    </dgm:pt>
    <dgm:pt modelId="{2AA51CA9-C2A6-4689-8D30-B56EF2BDAE8C}" type="parTrans" cxnId="{F5D8CF5C-7277-4984-88CB-8110D3075D03}">
      <dgm:prSet/>
      <dgm:spPr/>
      <dgm:t>
        <a:bodyPr/>
        <a:lstStyle/>
        <a:p>
          <a:endParaRPr lang="ru-RU"/>
        </a:p>
      </dgm:t>
    </dgm:pt>
    <dgm:pt modelId="{EC3178CD-50E7-4DD6-8068-C14FC23D900E}" type="sibTrans" cxnId="{F5D8CF5C-7277-4984-88CB-8110D3075D03}">
      <dgm:prSet/>
      <dgm:spPr/>
      <dgm:t>
        <a:bodyPr/>
        <a:lstStyle/>
        <a:p>
          <a:endParaRPr lang="ru-RU"/>
        </a:p>
      </dgm:t>
    </dgm:pt>
    <dgm:pt modelId="{C1FD3336-D0F2-45B6-A4F6-AA41B721F03C}">
      <dgm:prSet custT="1"/>
      <dgm:spPr/>
      <dgm:t>
        <a:bodyPr/>
        <a:lstStyle/>
        <a:p>
          <a:r>
            <a:rPr lang="ru-RU" sz="1400" dirty="0" smtClean="0"/>
            <a:t>создать в установленном порядке до 1 декабря 2015 г. базовый центр профессиональной подготовки, переподготовки и повышения квалификации рабочих кадров;… </a:t>
          </a:r>
          <a:endParaRPr lang="ru-RU" sz="1400" dirty="0"/>
        </a:p>
      </dgm:t>
    </dgm:pt>
    <dgm:pt modelId="{1186CFA2-E647-4132-9E3D-2FE21A5C9380}" type="parTrans" cxnId="{C6DE4006-D73F-435B-B089-23C167CE81DC}">
      <dgm:prSet/>
      <dgm:spPr/>
      <dgm:t>
        <a:bodyPr/>
        <a:lstStyle/>
        <a:p>
          <a:endParaRPr lang="ru-RU"/>
        </a:p>
      </dgm:t>
    </dgm:pt>
    <dgm:pt modelId="{25897C29-A19A-4479-90EB-2C2ACE8F54D1}" type="sibTrans" cxnId="{C6DE4006-D73F-435B-B089-23C167CE81DC}">
      <dgm:prSet/>
      <dgm:spPr/>
      <dgm:t>
        <a:bodyPr/>
        <a:lstStyle/>
        <a:p>
          <a:endParaRPr lang="ru-RU"/>
        </a:p>
      </dgm:t>
    </dgm:pt>
    <dgm:pt modelId="{89806F7C-C378-458B-BF38-9B28FB484682}">
      <dgm:prSet custT="1"/>
      <dgm:spPr/>
      <dgm:t>
        <a:bodyPr/>
        <a:lstStyle/>
        <a:p>
          <a:r>
            <a:rPr lang="ru-RU" sz="1400" dirty="0" smtClean="0"/>
            <a:t>г) разработать к 2015 году и утвердить не менее 800 профессиональных стандартов;</a:t>
          </a:r>
          <a:endParaRPr lang="ru-RU" sz="1400" dirty="0"/>
        </a:p>
      </dgm:t>
    </dgm:pt>
    <dgm:pt modelId="{FDAFBB36-D198-4884-8F1A-A3F6DE61C41C}" type="sibTrans" cxnId="{75857969-3C55-4469-823D-5FEC59BE404B}">
      <dgm:prSet/>
      <dgm:spPr/>
      <dgm:t>
        <a:bodyPr/>
        <a:lstStyle/>
        <a:p>
          <a:endParaRPr lang="ru-RU"/>
        </a:p>
      </dgm:t>
    </dgm:pt>
    <dgm:pt modelId="{310F0AEE-5569-4355-A257-4D79D4AC58D7}" type="parTrans" cxnId="{75857969-3C55-4469-823D-5FEC59BE404B}">
      <dgm:prSet/>
      <dgm:spPr/>
      <dgm:t>
        <a:bodyPr/>
        <a:lstStyle/>
        <a:p>
          <a:endParaRPr lang="ru-RU"/>
        </a:p>
      </dgm:t>
    </dgm:pt>
    <dgm:pt modelId="{255EECFE-3FE5-4B3B-AA2D-7A6366AE3DAF}" type="pres">
      <dgm:prSet presAssocID="{374822F0-DF7B-4F10-BE98-913C38094AE3}" presName="linear" presStyleCnt="0">
        <dgm:presLayoutVars>
          <dgm:animLvl val="lvl"/>
          <dgm:resizeHandles val="exact"/>
        </dgm:presLayoutVars>
      </dgm:prSet>
      <dgm:spPr/>
      <dgm:t>
        <a:bodyPr/>
        <a:lstStyle/>
        <a:p>
          <a:endParaRPr lang="ru-RU"/>
        </a:p>
      </dgm:t>
    </dgm:pt>
    <dgm:pt modelId="{1809170D-A7A7-42D7-B5F2-C491B35A9E03}" type="pres">
      <dgm:prSet presAssocID="{F316DE71-03B1-4E46-8974-A750A996BE20}" presName="parentText" presStyleLbl="node1" presStyleIdx="0" presStyleCnt="2" custScaleY="88776" custLinFactNeighborY="-1437">
        <dgm:presLayoutVars>
          <dgm:chMax val="0"/>
          <dgm:bulletEnabled val="1"/>
        </dgm:presLayoutVars>
      </dgm:prSet>
      <dgm:spPr/>
      <dgm:t>
        <a:bodyPr/>
        <a:lstStyle/>
        <a:p>
          <a:endParaRPr lang="ru-RU"/>
        </a:p>
      </dgm:t>
    </dgm:pt>
    <dgm:pt modelId="{30E86A14-66C5-4EE6-8554-EC3C01E204FF}" type="pres">
      <dgm:prSet presAssocID="{F316DE71-03B1-4E46-8974-A750A996BE20}" presName="childText" presStyleLbl="revTx" presStyleIdx="0" presStyleCnt="2" custScaleX="93725">
        <dgm:presLayoutVars>
          <dgm:bulletEnabled val="1"/>
        </dgm:presLayoutVars>
      </dgm:prSet>
      <dgm:spPr/>
      <dgm:t>
        <a:bodyPr/>
        <a:lstStyle/>
        <a:p>
          <a:endParaRPr lang="ru-RU"/>
        </a:p>
      </dgm:t>
    </dgm:pt>
    <dgm:pt modelId="{7E1C3944-7916-4859-896F-78A71C908C0D}" type="pres">
      <dgm:prSet presAssocID="{C150982B-76C8-455D-8301-311123F83A58}" presName="parentText" presStyleLbl="node1" presStyleIdx="1" presStyleCnt="2">
        <dgm:presLayoutVars>
          <dgm:chMax val="0"/>
          <dgm:bulletEnabled val="1"/>
        </dgm:presLayoutVars>
      </dgm:prSet>
      <dgm:spPr/>
      <dgm:t>
        <a:bodyPr/>
        <a:lstStyle/>
        <a:p>
          <a:endParaRPr lang="ru-RU"/>
        </a:p>
      </dgm:t>
    </dgm:pt>
    <dgm:pt modelId="{08FA4143-689F-498B-9F65-0F86488D464F}" type="pres">
      <dgm:prSet presAssocID="{C150982B-76C8-455D-8301-311123F83A58}" presName="childText" presStyleLbl="revTx" presStyleIdx="1" presStyleCnt="2">
        <dgm:presLayoutVars>
          <dgm:bulletEnabled val="1"/>
        </dgm:presLayoutVars>
      </dgm:prSet>
      <dgm:spPr/>
      <dgm:t>
        <a:bodyPr/>
        <a:lstStyle/>
        <a:p>
          <a:endParaRPr lang="ru-RU"/>
        </a:p>
      </dgm:t>
    </dgm:pt>
  </dgm:ptLst>
  <dgm:cxnLst>
    <dgm:cxn modelId="{759292AB-5B02-4287-9B60-9C85186670E1}" srcId="{C150982B-76C8-455D-8301-311123F83A58}" destId="{13353247-14AB-4FFE-8101-DDFA8AADB27B}" srcOrd="0" destOrd="0" parTransId="{95CF36FE-2D31-4D10-944A-33E1FBDBFE04}" sibTransId="{DCC532DA-D97F-497B-804F-7B9B2A66BE20}"/>
    <dgm:cxn modelId="{BB2830BA-3BD0-4E4B-AB86-3F4EBA5F7EC2}" type="presOf" srcId="{6858085F-ACA4-4A10-85E9-7D6CF70EA05E}" destId="{30E86A14-66C5-4EE6-8554-EC3C01E204FF}" srcOrd="0" destOrd="3" presId="urn:microsoft.com/office/officeart/2005/8/layout/vList2"/>
    <dgm:cxn modelId="{F5D8CF5C-7277-4984-88CB-8110D3075D03}" srcId="{F316DE71-03B1-4E46-8974-A750A996BE20}" destId="{6858085F-ACA4-4A10-85E9-7D6CF70EA05E}" srcOrd="3" destOrd="0" parTransId="{2AA51CA9-C2A6-4689-8D30-B56EF2BDAE8C}" sibTransId="{EC3178CD-50E7-4DD6-8068-C14FC23D900E}"/>
    <dgm:cxn modelId="{151785D7-8685-4090-A573-BD1C86A7D232}" srcId="{F316DE71-03B1-4E46-8974-A750A996BE20}" destId="{79906DB5-F09E-4FF1-A5AB-4DE26D1E2E47}" srcOrd="2" destOrd="0" parTransId="{DB3F41F7-E0FD-41E6-AB65-221CCFEC793D}" sibTransId="{630AB002-7FAC-485C-90BB-15ED3225D1D8}"/>
    <dgm:cxn modelId="{064A9081-9763-4CDA-B0DC-FE806DDDC48E}" srcId="{374822F0-DF7B-4F10-BE98-913C38094AE3}" destId="{F316DE71-03B1-4E46-8974-A750A996BE20}" srcOrd="0" destOrd="0" parTransId="{B8D7B349-1B00-4377-A7DA-848D80257923}" sibTransId="{350D12C0-ED52-4631-8123-5054356F9051}"/>
    <dgm:cxn modelId="{71670AAC-DF6E-4DE5-9B6C-0DD3938B7008}" type="presOf" srcId="{13353247-14AB-4FFE-8101-DDFA8AADB27B}" destId="{08FA4143-689F-498B-9F65-0F86488D464F}" srcOrd="0" destOrd="0" presId="urn:microsoft.com/office/officeart/2005/8/layout/vList2"/>
    <dgm:cxn modelId="{2692411B-6D18-4773-BBBA-CA4B442A744A}" srcId="{374822F0-DF7B-4F10-BE98-913C38094AE3}" destId="{C150982B-76C8-455D-8301-311123F83A58}" srcOrd="1" destOrd="0" parTransId="{CED353ED-7A80-4FE1-A1C0-AF1B700A5151}" sibTransId="{D608B33F-2AEE-4567-963E-3C7B74680403}"/>
    <dgm:cxn modelId="{96063D8F-C789-49A5-8C17-B9A2774519EB}" type="presOf" srcId="{C1FD3336-D0F2-45B6-A4F6-AA41B721F03C}" destId="{30E86A14-66C5-4EE6-8554-EC3C01E204FF}" srcOrd="0" destOrd="4" presId="urn:microsoft.com/office/officeart/2005/8/layout/vList2"/>
    <dgm:cxn modelId="{BC51CD90-6F36-4D7A-AC30-713952CDC3CB}" type="presOf" srcId="{374822F0-DF7B-4F10-BE98-913C38094AE3}" destId="{255EECFE-3FE5-4B3B-AA2D-7A6366AE3DAF}" srcOrd="0" destOrd="0" presId="urn:microsoft.com/office/officeart/2005/8/layout/vList2"/>
    <dgm:cxn modelId="{85106942-9A3B-4A95-AF0B-A664DEF1C0CE}" type="presOf" srcId="{89806F7C-C378-458B-BF38-9B28FB484682}" destId="{30E86A14-66C5-4EE6-8554-EC3C01E204FF}" srcOrd="0" destOrd="1" presId="urn:microsoft.com/office/officeart/2005/8/layout/vList2"/>
    <dgm:cxn modelId="{75857969-3C55-4469-823D-5FEC59BE404B}" srcId="{F316DE71-03B1-4E46-8974-A750A996BE20}" destId="{89806F7C-C378-458B-BF38-9B28FB484682}" srcOrd="1" destOrd="0" parTransId="{310F0AEE-5569-4355-A257-4D79D4AC58D7}" sibTransId="{FDAFBB36-D198-4884-8F1A-A3F6DE61C41C}"/>
    <dgm:cxn modelId="{A434B395-C939-4C3B-AE29-E689ECBB4E72}" srcId="{F316DE71-03B1-4E46-8974-A750A996BE20}" destId="{5523FEDA-4F2A-4375-89A1-FA0AE762D7C4}" srcOrd="0" destOrd="0" parTransId="{28D82A96-5CCC-4918-A659-9A8B55D36137}" sibTransId="{963C20BA-C12A-4967-BF00-85A3113D6E27}"/>
    <dgm:cxn modelId="{70A63564-002A-417C-A92C-DD5B2B69DB94}" type="presOf" srcId="{79906DB5-F09E-4FF1-A5AB-4DE26D1E2E47}" destId="{30E86A14-66C5-4EE6-8554-EC3C01E204FF}" srcOrd="0" destOrd="2" presId="urn:microsoft.com/office/officeart/2005/8/layout/vList2"/>
    <dgm:cxn modelId="{18BB1370-2F32-4A72-9C6F-6BBB2E684D6E}" type="presOf" srcId="{5523FEDA-4F2A-4375-89A1-FA0AE762D7C4}" destId="{30E86A14-66C5-4EE6-8554-EC3C01E204FF}" srcOrd="0" destOrd="0" presId="urn:microsoft.com/office/officeart/2005/8/layout/vList2"/>
    <dgm:cxn modelId="{6F675E5E-CA57-48C1-9F6C-CCFEE6298401}" type="presOf" srcId="{C150982B-76C8-455D-8301-311123F83A58}" destId="{7E1C3944-7916-4859-896F-78A71C908C0D}" srcOrd="0" destOrd="0" presId="urn:microsoft.com/office/officeart/2005/8/layout/vList2"/>
    <dgm:cxn modelId="{BF44DDB9-D38E-4D11-8D82-71F1760FDF61}" type="presOf" srcId="{F316DE71-03B1-4E46-8974-A750A996BE20}" destId="{1809170D-A7A7-42D7-B5F2-C491B35A9E03}" srcOrd="0" destOrd="0" presId="urn:microsoft.com/office/officeart/2005/8/layout/vList2"/>
    <dgm:cxn modelId="{C6DE4006-D73F-435B-B089-23C167CE81DC}" srcId="{F316DE71-03B1-4E46-8974-A750A996BE20}" destId="{C1FD3336-D0F2-45B6-A4F6-AA41B721F03C}" srcOrd="4" destOrd="0" parTransId="{1186CFA2-E647-4132-9E3D-2FE21A5C9380}" sibTransId="{25897C29-A19A-4479-90EB-2C2ACE8F54D1}"/>
    <dgm:cxn modelId="{CE1A1148-EBAF-4F52-B0B4-BFEF447A3DF0}" type="presParOf" srcId="{255EECFE-3FE5-4B3B-AA2D-7A6366AE3DAF}" destId="{1809170D-A7A7-42D7-B5F2-C491B35A9E03}" srcOrd="0" destOrd="0" presId="urn:microsoft.com/office/officeart/2005/8/layout/vList2"/>
    <dgm:cxn modelId="{A0CC427E-CFD2-4F76-9A17-7414F470B019}" type="presParOf" srcId="{255EECFE-3FE5-4B3B-AA2D-7A6366AE3DAF}" destId="{30E86A14-66C5-4EE6-8554-EC3C01E204FF}" srcOrd="1" destOrd="0" presId="urn:microsoft.com/office/officeart/2005/8/layout/vList2"/>
    <dgm:cxn modelId="{C4B0763F-9D91-4BFF-9BBE-BE56C536BB26}" type="presParOf" srcId="{255EECFE-3FE5-4B3B-AA2D-7A6366AE3DAF}" destId="{7E1C3944-7916-4859-896F-78A71C908C0D}" srcOrd="2" destOrd="0" presId="urn:microsoft.com/office/officeart/2005/8/layout/vList2"/>
    <dgm:cxn modelId="{6E76949C-6167-4D91-8595-CBEA5CBB20E2}" type="presParOf" srcId="{255EECFE-3FE5-4B3B-AA2D-7A6366AE3DAF}" destId="{08FA4143-689F-498B-9F65-0F86488D464F}"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7C955D-37E0-44C1-847E-A55BABBE43EC}">
      <dsp:nvSpPr>
        <dsp:cNvPr id="0" name=""/>
        <dsp:cNvSpPr/>
      </dsp:nvSpPr>
      <dsp:spPr>
        <a:xfrm>
          <a:off x="4273" y="3475"/>
          <a:ext cx="7912661" cy="1544657"/>
        </a:xfrm>
        <a:prstGeom prst="chevron">
          <a:avLst/>
        </a:prstGeom>
        <a:solidFill>
          <a:schemeClr val="accent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17780" rIns="0" bIns="17780" numCol="1" spcCol="1270" anchor="ctr" anchorCtr="0">
          <a:noAutofit/>
        </a:bodyPr>
        <a:lstStyle/>
        <a:p>
          <a:pPr lvl="0" algn="ctr" defTabSz="1244600" rtl="0">
            <a:lnSpc>
              <a:spcPct val="90000"/>
            </a:lnSpc>
            <a:spcBef>
              <a:spcPct val="0"/>
            </a:spcBef>
            <a:spcAft>
              <a:spcPct val="35000"/>
            </a:spcAft>
          </a:pPr>
          <a:r>
            <a:rPr lang="ru-RU" sz="2800" kern="1200" dirty="0" smtClean="0">
              <a:solidFill>
                <a:schemeClr val="bg1"/>
              </a:solidFill>
              <a:latin typeface="Times New Roman" panose="02020603050405020304" pitchFamily="18" charset="0"/>
              <a:cs typeface="Times New Roman" panose="02020603050405020304" pitchFamily="18" charset="0"/>
            </a:rPr>
            <a:t>Несоответствие рынка образования и рынка труда</a:t>
          </a:r>
          <a:endParaRPr lang="ru-RU" sz="2800" kern="1200" dirty="0">
            <a:solidFill>
              <a:schemeClr val="bg1"/>
            </a:solidFill>
            <a:latin typeface="Times New Roman" panose="02020603050405020304" pitchFamily="18" charset="0"/>
            <a:cs typeface="Times New Roman" panose="02020603050405020304" pitchFamily="18" charset="0"/>
          </a:endParaRPr>
        </a:p>
      </dsp:txBody>
      <dsp:txXfrm>
        <a:off x="776602" y="3475"/>
        <a:ext cx="6368004" cy="1544657"/>
      </dsp:txXfrm>
    </dsp:sp>
    <dsp:sp modelId="{4773258D-C621-4C09-A969-74F6A9C5717B}">
      <dsp:nvSpPr>
        <dsp:cNvPr id="0" name=""/>
        <dsp:cNvSpPr/>
      </dsp:nvSpPr>
      <dsp:spPr>
        <a:xfrm>
          <a:off x="4273" y="1764384"/>
          <a:ext cx="8221052" cy="1544657"/>
        </a:xfrm>
        <a:prstGeom prst="chevron">
          <a:avLst/>
        </a:prstGeom>
        <a:gradFill rotWithShape="1">
          <a:gsLst>
            <a:gs pos="0">
              <a:schemeClr val="accent6">
                <a:lumMod val="110000"/>
                <a:satMod val="105000"/>
                <a:tint val="67000"/>
              </a:schemeClr>
            </a:gs>
            <a:gs pos="50000">
              <a:schemeClr val="accent6">
                <a:lumMod val="105000"/>
                <a:satMod val="103000"/>
                <a:tint val="73000"/>
              </a:schemeClr>
            </a:gs>
            <a:gs pos="100000">
              <a:schemeClr val="accent6">
                <a:lumMod val="105000"/>
                <a:satMod val="109000"/>
                <a:tint val="81000"/>
              </a:schemeClr>
            </a:gs>
          </a:gsLst>
          <a:lin ang="5400000" scaled="0"/>
        </a:gradFill>
        <a:ln w="6350" cap="flat" cmpd="sng" algn="ctr">
          <a:solidFill>
            <a:schemeClr val="accent6"/>
          </a:solidFill>
          <a:prstDash val="solid"/>
          <a:miter lim="800000"/>
        </a:ln>
        <a:effectLst/>
      </dsp:spPr>
      <dsp:style>
        <a:lnRef idx="1">
          <a:schemeClr val="accent6"/>
        </a:lnRef>
        <a:fillRef idx="2">
          <a:schemeClr val="accent6"/>
        </a:fillRef>
        <a:effectRef idx="1">
          <a:schemeClr val="accent6"/>
        </a:effectRef>
        <a:fontRef idx="minor">
          <a:schemeClr val="dk1"/>
        </a:fontRef>
      </dsp:style>
      <dsp:txBody>
        <a:bodyPr spcFirstLastPara="0" vert="horz" wrap="square" lIns="35560" tIns="17780" rIns="0" bIns="17780" numCol="1" spcCol="1270" anchor="ctr" anchorCtr="0">
          <a:noAutofit/>
        </a:bodyPr>
        <a:lstStyle/>
        <a:p>
          <a:pPr lvl="0" algn="ctr" defTabSz="1244600" rtl="0">
            <a:lnSpc>
              <a:spcPct val="90000"/>
            </a:lnSpc>
            <a:spcBef>
              <a:spcPct val="0"/>
            </a:spcBef>
            <a:spcAft>
              <a:spcPct val="35000"/>
            </a:spcAft>
          </a:pPr>
          <a:r>
            <a:rPr lang="ru-RU" sz="2800" kern="1200" dirty="0" smtClean="0">
              <a:latin typeface="Times New Roman" panose="02020603050405020304" pitchFamily="18" charset="0"/>
              <a:cs typeface="Times New Roman" panose="02020603050405020304" pitchFamily="18" charset="0"/>
            </a:rPr>
            <a:t>Множественность профессиональных программ по ВЭД, реализуемых в разных ОО без учета потребностей работодателей</a:t>
          </a:r>
          <a:endParaRPr lang="ru-RU" sz="2800" kern="1200" dirty="0">
            <a:latin typeface="Times New Roman" panose="02020603050405020304" pitchFamily="18" charset="0"/>
            <a:cs typeface="Times New Roman" panose="02020603050405020304" pitchFamily="18" charset="0"/>
          </a:endParaRPr>
        </a:p>
      </dsp:txBody>
      <dsp:txXfrm>
        <a:off x="776602" y="1764384"/>
        <a:ext cx="6676395" cy="1544657"/>
      </dsp:txXfrm>
    </dsp:sp>
    <dsp:sp modelId="{9A07C393-2BC0-423A-B4F0-55D521ADA118}">
      <dsp:nvSpPr>
        <dsp:cNvPr id="0" name=""/>
        <dsp:cNvSpPr/>
      </dsp:nvSpPr>
      <dsp:spPr>
        <a:xfrm>
          <a:off x="4273" y="3525294"/>
          <a:ext cx="6951691" cy="1544657"/>
        </a:xfrm>
        <a:prstGeom prst="chevron">
          <a:avLst/>
        </a:prstGeom>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6350" cap="flat" cmpd="sng" algn="ctr">
          <a:solidFill>
            <a:schemeClr val="accent1"/>
          </a:solidFill>
          <a:prstDash val="solid"/>
          <a:miter lim="800000"/>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35560" tIns="17780" rIns="0" bIns="17780" numCol="1" spcCol="1270" anchor="ctr" anchorCtr="0">
          <a:noAutofit/>
        </a:bodyPr>
        <a:lstStyle/>
        <a:p>
          <a:pPr lvl="0" algn="ctr" defTabSz="1244600" rtl="0">
            <a:lnSpc>
              <a:spcPct val="90000"/>
            </a:lnSpc>
            <a:spcBef>
              <a:spcPct val="0"/>
            </a:spcBef>
            <a:spcAft>
              <a:spcPct val="35000"/>
            </a:spcAft>
          </a:pPr>
          <a:r>
            <a:rPr lang="ru-RU" sz="2800" kern="1200" dirty="0" smtClean="0">
              <a:latin typeface="Times New Roman" panose="02020603050405020304" pitchFamily="18" charset="0"/>
              <a:cs typeface="Times New Roman" panose="02020603050405020304" pitchFamily="18" charset="0"/>
            </a:rPr>
            <a:t>Отсутствие необходимых компетенций и уровня квалификации у выпускников и персонала</a:t>
          </a:r>
          <a:endParaRPr lang="ru-RU" sz="2800" kern="1200" dirty="0">
            <a:latin typeface="Times New Roman" panose="02020603050405020304" pitchFamily="18" charset="0"/>
            <a:cs typeface="Times New Roman" panose="02020603050405020304" pitchFamily="18" charset="0"/>
          </a:endParaRPr>
        </a:p>
      </dsp:txBody>
      <dsp:txXfrm>
        <a:off x="776602" y="3525294"/>
        <a:ext cx="5407034" cy="154465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EBEA67-FA67-4D2E-A6D8-F5BD509DC929}">
      <dsp:nvSpPr>
        <dsp:cNvPr id="0" name=""/>
        <dsp:cNvSpPr/>
      </dsp:nvSpPr>
      <dsp:spPr>
        <a:xfrm rot="5400000">
          <a:off x="-241142" y="392589"/>
          <a:ext cx="1607619" cy="1125333"/>
        </a:xfrm>
        <a:prstGeom prst="chevron">
          <a:avLst/>
        </a:prstGeom>
        <a:solidFill>
          <a:schemeClr val="accent2"/>
        </a:solidFill>
        <a:ln w="19050" cap="flat" cmpd="sng" algn="ctr">
          <a:solidFill>
            <a:schemeClr val="lt1"/>
          </a:solidFill>
          <a:prstDash val="solid"/>
          <a:miter lim="800000"/>
        </a:ln>
        <a:effectLst/>
      </dsp:spPr>
      <dsp:style>
        <a:lnRef idx="3">
          <a:schemeClr val="lt1"/>
        </a:lnRef>
        <a:fillRef idx="1">
          <a:schemeClr val="accent2"/>
        </a:fillRef>
        <a:effectRef idx="1">
          <a:schemeClr val="accent2"/>
        </a:effectRef>
        <a:fontRef idx="minor">
          <a:schemeClr val="lt1"/>
        </a:fontRef>
      </dsp:style>
      <dsp:txBody>
        <a:bodyPr spcFirstLastPara="0" vert="horz" wrap="square" lIns="20955" tIns="20955" rIns="20955" bIns="20955" numCol="1" spcCol="1270" anchor="ctr" anchorCtr="0">
          <a:noAutofit/>
        </a:bodyPr>
        <a:lstStyle/>
        <a:p>
          <a:pPr lvl="0" algn="ctr" defTabSz="1466850">
            <a:lnSpc>
              <a:spcPct val="90000"/>
            </a:lnSpc>
            <a:spcBef>
              <a:spcPct val="0"/>
            </a:spcBef>
            <a:spcAft>
              <a:spcPct val="35000"/>
            </a:spcAft>
          </a:pPr>
          <a:r>
            <a:rPr lang="ru-RU" sz="3300" kern="1200" dirty="0" smtClean="0">
              <a:latin typeface="Times New Roman" pitchFamily="18" charset="0"/>
              <a:cs typeface="Times New Roman" pitchFamily="18" charset="0"/>
            </a:rPr>
            <a:t>Н</a:t>
          </a:r>
          <a:endParaRPr lang="ru-RU" sz="3300" kern="1200" dirty="0">
            <a:latin typeface="Times New Roman" pitchFamily="18" charset="0"/>
            <a:cs typeface="Times New Roman" pitchFamily="18" charset="0"/>
          </a:endParaRPr>
        </a:p>
      </dsp:txBody>
      <dsp:txXfrm rot="-5400000">
        <a:off x="2" y="714113"/>
        <a:ext cx="1125333" cy="482286"/>
      </dsp:txXfrm>
    </dsp:sp>
    <dsp:sp modelId="{DE3FE121-F9F3-4830-B660-3A487AF3D85A}">
      <dsp:nvSpPr>
        <dsp:cNvPr id="0" name=""/>
        <dsp:cNvSpPr/>
      </dsp:nvSpPr>
      <dsp:spPr>
        <a:xfrm rot="5400000">
          <a:off x="4111161" y="-2839291"/>
          <a:ext cx="1269251" cy="7030686"/>
        </a:xfrm>
        <a:prstGeom prst="round2SameRec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ru-RU" sz="2800" kern="1200" dirty="0" smtClean="0">
              <a:solidFill>
                <a:srgbClr val="002060"/>
              </a:solidFill>
              <a:latin typeface="Times New Roman" pitchFamily="18" charset="0"/>
              <a:cs typeface="Times New Roman" pitchFamily="18" charset="0"/>
            </a:rPr>
            <a:t>Национальная –общероссийская  (Россия)</a:t>
          </a:r>
          <a:endParaRPr lang="ru-RU" sz="2800" kern="1200" dirty="0"/>
        </a:p>
      </dsp:txBody>
      <dsp:txXfrm rot="-5400000">
        <a:off x="1230444" y="103386"/>
        <a:ext cx="6968726" cy="1145331"/>
      </dsp:txXfrm>
    </dsp:sp>
    <dsp:sp modelId="{A83D07F5-02D1-4F6E-8CE1-E4A3B9721BFC}">
      <dsp:nvSpPr>
        <dsp:cNvPr id="0" name=""/>
        <dsp:cNvSpPr/>
      </dsp:nvSpPr>
      <dsp:spPr>
        <a:xfrm rot="5400000">
          <a:off x="-214865" y="2031710"/>
          <a:ext cx="1607619" cy="1125333"/>
        </a:xfrm>
        <a:prstGeom prst="chevron">
          <a:avLst/>
        </a:prstGeom>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6350" cap="flat" cmpd="sng" algn="ctr">
          <a:solidFill>
            <a:schemeClr val="accent2"/>
          </a:solidFill>
          <a:prstDash val="solid"/>
          <a:miter lim="800000"/>
        </a:ln>
        <a:effectLst/>
      </dsp:spPr>
      <dsp:style>
        <a:lnRef idx="1">
          <a:schemeClr val="accent2"/>
        </a:lnRef>
        <a:fillRef idx="2">
          <a:schemeClr val="accent2"/>
        </a:fillRef>
        <a:effectRef idx="1">
          <a:schemeClr val="accent2"/>
        </a:effectRef>
        <a:fontRef idx="minor">
          <a:schemeClr val="dk1"/>
        </a:fontRef>
      </dsp:style>
      <dsp:txBody>
        <a:bodyPr spcFirstLastPara="0" vert="horz" wrap="square" lIns="20955" tIns="20955" rIns="20955" bIns="20955" numCol="1" spcCol="1270" anchor="ctr" anchorCtr="0">
          <a:noAutofit/>
        </a:bodyPr>
        <a:lstStyle/>
        <a:p>
          <a:pPr lvl="0" algn="ctr" defTabSz="1466850">
            <a:lnSpc>
              <a:spcPct val="90000"/>
            </a:lnSpc>
            <a:spcBef>
              <a:spcPct val="0"/>
            </a:spcBef>
            <a:spcAft>
              <a:spcPct val="35000"/>
            </a:spcAft>
          </a:pPr>
          <a:r>
            <a:rPr lang="ru-RU" sz="3300" kern="1200" dirty="0" smtClean="0">
              <a:latin typeface="Times New Roman" pitchFamily="18" charset="0"/>
              <a:cs typeface="Times New Roman" pitchFamily="18" charset="0"/>
            </a:rPr>
            <a:t>С</a:t>
          </a:r>
          <a:endParaRPr lang="ru-RU" sz="3300" kern="1200" dirty="0">
            <a:latin typeface="Times New Roman" pitchFamily="18" charset="0"/>
            <a:cs typeface="Times New Roman" pitchFamily="18" charset="0"/>
          </a:endParaRPr>
        </a:p>
      </dsp:txBody>
      <dsp:txXfrm rot="-5400000">
        <a:off x="26279" y="2353234"/>
        <a:ext cx="1125333" cy="482286"/>
      </dsp:txXfrm>
    </dsp:sp>
    <dsp:sp modelId="{AF999F27-4735-4B3B-8504-099AAF3B717C}">
      <dsp:nvSpPr>
        <dsp:cNvPr id="0" name=""/>
        <dsp:cNvSpPr/>
      </dsp:nvSpPr>
      <dsp:spPr>
        <a:xfrm rot="5400000">
          <a:off x="3988795" y="-1202299"/>
          <a:ext cx="1461429" cy="7030686"/>
        </a:xfrm>
        <a:prstGeom prst="round2Same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ru-RU" sz="3200" kern="1200" dirty="0" smtClean="0">
              <a:solidFill>
                <a:srgbClr val="002060"/>
              </a:solidFill>
              <a:latin typeface="Times New Roman" pitchFamily="18" charset="0"/>
              <a:cs typeface="Times New Roman" pitchFamily="18" charset="0"/>
            </a:rPr>
            <a:t>Состоит из нескольких элементов</a:t>
          </a:r>
          <a:endParaRPr lang="ru-RU" sz="3200" kern="1200" dirty="0">
            <a:solidFill>
              <a:srgbClr val="002060"/>
            </a:solidFill>
            <a:latin typeface="Times New Roman" pitchFamily="18" charset="0"/>
            <a:cs typeface="Times New Roman" pitchFamily="18" charset="0"/>
          </a:endParaRPr>
        </a:p>
      </dsp:txBody>
      <dsp:txXfrm rot="-5400000">
        <a:off x="1204167" y="1653670"/>
        <a:ext cx="6959345" cy="1318747"/>
      </dsp:txXfrm>
    </dsp:sp>
    <dsp:sp modelId="{C1F26092-FC9A-4E65-ADAC-ABE67970DAE3}">
      <dsp:nvSpPr>
        <dsp:cNvPr id="0" name=""/>
        <dsp:cNvSpPr/>
      </dsp:nvSpPr>
      <dsp:spPr>
        <a:xfrm rot="5400000">
          <a:off x="-214865" y="3889355"/>
          <a:ext cx="1607619" cy="1125333"/>
        </a:xfrm>
        <a:prstGeom prst="chevron">
          <a:avLst/>
        </a:prstGeom>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6350" cap="flat" cmpd="sng" algn="ctr">
          <a:solidFill>
            <a:schemeClr val="accent1"/>
          </a:solidFill>
          <a:prstDash val="solid"/>
          <a:miter lim="800000"/>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20955" tIns="20955" rIns="20955" bIns="20955" numCol="1" spcCol="1270" anchor="ctr" anchorCtr="0">
          <a:noAutofit/>
        </a:bodyPr>
        <a:lstStyle/>
        <a:p>
          <a:pPr lvl="0" algn="ctr" defTabSz="1466850">
            <a:lnSpc>
              <a:spcPct val="90000"/>
            </a:lnSpc>
            <a:spcBef>
              <a:spcPct val="0"/>
            </a:spcBef>
            <a:spcAft>
              <a:spcPct val="35000"/>
            </a:spcAft>
          </a:pPr>
          <a:r>
            <a:rPr lang="ru-RU" sz="3300" kern="1200" dirty="0" smtClean="0">
              <a:latin typeface="Times New Roman" pitchFamily="18" charset="0"/>
              <a:cs typeface="Times New Roman" pitchFamily="18" charset="0"/>
            </a:rPr>
            <a:t>К</a:t>
          </a:r>
          <a:endParaRPr lang="ru-RU" sz="3300" kern="1200" dirty="0">
            <a:latin typeface="Times New Roman" pitchFamily="18" charset="0"/>
            <a:cs typeface="Times New Roman" pitchFamily="18" charset="0"/>
          </a:endParaRPr>
        </a:p>
      </dsp:txBody>
      <dsp:txXfrm rot="-5400000">
        <a:off x="26279" y="4210879"/>
        <a:ext cx="1125333" cy="482286"/>
      </dsp:txXfrm>
    </dsp:sp>
    <dsp:sp modelId="{11B78B76-EC5B-41D2-88CC-0856811CA163}">
      <dsp:nvSpPr>
        <dsp:cNvPr id="0" name=""/>
        <dsp:cNvSpPr/>
      </dsp:nvSpPr>
      <dsp:spPr>
        <a:xfrm rot="5400000">
          <a:off x="3839594" y="859911"/>
          <a:ext cx="1871113" cy="6971959"/>
        </a:xfrm>
        <a:prstGeom prst="round2SameRect">
          <a:avLst/>
        </a:prstGeom>
        <a:solidFill>
          <a:schemeClr val="lt1"/>
        </a:solidFill>
        <a:ln w="12700" cap="flat" cmpd="sng" algn="ctr">
          <a:solidFill>
            <a:schemeClr val="accent2"/>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ru-RU" sz="2800" kern="1200" dirty="0" smtClean="0">
              <a:solidFill>
                <a:srgbClr val="002060"/>
              </a:solidFill>
              <a:latin typeface="Times New Roman" pitchFamily="18" charset="0"/>
              <a:cs typeface="Times New Roman" pitchFamily="18" charset="0"/>
            </a:rPr>
            <a:t>Квалификация- совокупность знаний, умений, навыков, профессиональных компетенций и опыта работы</a:t>
          </a:r>
          <a:endParaRPr lang="ru-RU" sz="1400" kern="1200" dirty="0"/>
        </a:p>
      </dsp:txBody>
      <dsp:txXfrm rot="-5400000">
        <a:off x="1289171" y="3501674"/>
        <a:ext cx="6880619" cy="168843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F3B45A-B69D-46E3-83DA-6D375B1F60F6}">
      <dsp:nvSpPr>
        <dsp:cNvPr id="0" name=""/>
        <dsp:cNvSpPr/>
      </dsp:nvSpPr>
      <dsp:spPr>
        <a:xfrm>
          <a:off x="2250293" y="30137"/>
          <a:ext cx="3409706" cy="1065533"/>
        </a:xfrm>
        <a:prstGeom prst="rect">
          <a:avLst/>
        </a:prstGeom>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6350" cap="flat" cmpd="sng" algn="ctr">
          <a:solidFill>
            <a:schemeClr val="accent3"/>
          </a:solidFill>
          <a:prstDash val="solid"/>
          <a:miter lim="800000"/>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721721" tIns="76200" rIns="76200" bIns="76200" numCol="1" spcCol="1270" anchor="ctr" anchorCtr="0">
          <a:noAutofit/>
        </a:bodyPr>
        <a:lstStyle/>
        <a:p>
          <a:pPr lvl="0" algn="l" defTabSz="889000">
            <a:lnSpc>
              <a:spcPct val="90000"/>
            </a:lnSpc>
            <a:spcBef>
              <a:spcPct val="0"/>
            </a:spcBef>
            <a:spcAft>
              <a:spcPct val="35000"/>
            </a:spcAft>
          </a:pPr>
          <a:r>
            <a:rPr lang="ru-RU" sz="2000" kern="1200" dirty="0" smtClean="0">
              <a:solidFill>
                <a:srgbClr val="002060"/>
              </a:solidFill>
              <a:latin typeface="Times New Roman" pitchFamily="18" charset="0"/>
              <a:cs typeface="Times New Roman" pitchFamily="18" charset="0"/>
            </a:rPr>
            <a:t>Взаимосвязь рынка труда и образовательных услуг</a:t>
          </a:r>
          <a:endParaRPr lang="ru-RU" sz="2000" kern="1200" dirty="0"/>
        </a:p>
      </dsp:txBody>
      <dsp:txXfrm>
        <a:off x="2250293" y="30137"/>
        <a:ext cx="3409706" cy="1065533"/>
      </dsp:txXfrm>
    </dsp:sp>
    <dsp:sp modelId="{6A2AF506-9F01-4CBC-997A-996BD25F5DD1}">
      <dsp:nvSpPr>
        <dsp:cNvPr id="0" name=""/>
        <dsp:cNvSpPr/>
      </dsp:nvSpPr>
      <dsp:spPr>
        <a:xfrm>
          <a:off x="3103922" y="3467944"/>
          <a:ext cx="1665408" cy="1118810"/>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6000" b="-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436158D-A18C-4D13-BD00-0D6719507656}">
      <dsp:nvSpPr>
        <dsp:cNvPr id="0" name=""/>
        <dsp:cNvSpPr/>
      </dsp:nvSpPr>
      <dsp:spPr>
        <a:xfrm>
          <a:off x="4038101" y="2390079"/>
          <a:ext cx="3409706" cy="1065533"/>
        </a:xfrm>
        <a:prstGeom prst="rect">
          <a:avLst/>
        </a:prstGeom>
        <a:gradFill rotWithShape="1">
          <a:gsLst>
            <a:gs pos="0">
              <a:schemeClr val="accent6">
                <a:lumMod val="110000"/>
                <a:satMod val="105000"/>
                <a:tint val="67000"/>
              </a:schemeClr>
            </a:gs>
            <a:gs pos="50000">
              <a:schemeClr val="accent6">
                <a:lumMod val="105000"/>
                <a:satMod val="103000"/>
                <a:tint val="73000"/>
              </a:schemeClr>
            </a:gs>
            <a:gs pos="100000">
              <a:schemeClr val="accent6">
                <a:lumMod val="105000"/>
                <a:satMod val="109000"/>
                <a:tint val="81000"/>
              </a:schemeClr>
            </a:gs>
          </a:gsLst>
          <a:lin ang="5400000" scaled="0"/>
        </a:gradFill>
        <a:ln w="6350" cap="flat" cmpd="sng" algn="ctr">
          <a:solidFill>
            <a:schemeClr val="accent6"/>
          </a:solidFill>
          <a:prstDash val="solid"/>
          <a:miter lim="800000"/>
        </a:ln>
        <a:effectLst/>
      </dsp:spPr>
      <dsp:style>
        <a:lnRef idx="1">
          <a:schemeClr val="accent6"/>
        </a:lnRef>
        <a:fillRef idx="2">
          <a:schemeClr val="accent6"/>
        </a:fillRef>
        <a:effectRef idx="1">
          <a:schemeClr val="accent6"/>
        </a:effectRef>
        <a:fontRef idx="minor">
          <a:schemeClr val="dk1"/>
        </a:fontRef>
      </dsp:style>
      <dsp:txBody>
        <a:bodyPr spcFirstLastPara="0" vert="horz" wrap="square" lIns="721721" tIns="76200" rIns="76200" bIns="76200" numCol="1" spcCol="1270" anchor="ctr" anchorCtr="0">
          <a:noAutofit/>
        </a:bodyPr>
        <a:lstStyle/>
        <a:p>
          <a:pPr lvl="0" algn="l" defTabSz="889000">
            <a:lnSpc>
              <a:spcPct val="90000"/>
            </a:lnSpc>
            <a:spcBef>
              <a:spcPct val="0"/>
            </a:spcBef>
            <a:spcAft>
              <a:spcPct val="35000"/>
            </a:spcAft>
          </a:pPr>
          <a:r>
            <a:rPr lang="ru-RU" sz="2000" kern="1200" dirty="0" smtClean="0">
              <a:solidFill>
                <a:srgbClr val="002060"/>
              </a:solidFill>
              <a:latin typeface="Times New Roman" pitchFamily="18" charset="0"/>
              <a:cs typeface="Times New Roman" pitchFamily="18" charset="0"/>
            </a:rPr>
            <a:t>Разработка ПС</a:t>
          </a:r>
        </a:p>
      </dsp:txBody>
      <dsp:txXfrm>
        <a:off x="4038101" y="2390079"/>
        <a:ext cx="3409706" cy="1065533"/>
      </dsp:txXfrm>
    </dsp:sp>
    <dsp:sp modelId="{5DF73DD5-196E-4240-8D2B-848B7674D0C0}">
      <dsp:nvSpPr>
        <dsp:cNvPr id="0" name=""/>
        <dsp:cNvSpPr/>
      </dsp:nvSpPr>
      <dsp:spPr>
        <a:xfrm>
          <a:off x="374143" y="91635"/>
          <a:ext cx="1708766" cy="1118810"/>
        </a:xfrm>
        <a:prstGeom prst="rect">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1000" b="-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B60FD90-4938-4148-9455-6F49044B5D08}">
      <dsp:nvSpPr>
        <dsp:cNvPr id="0" name=""/>
        <dsp:cNvSpPr/>
      </dsp:nvSpPr>
      <dsp:spPr>
        <a:xfrm>
          <a:off x="3013139" y="1174357"/>
          <a:ext cx="3762338" cy="1065533"/>
        </a:xfrm>
        <a:prstGeom prst="rect">
          <a:avLst/>
        </a:prstGeom>
        <a:gradFill rotWithShape="1">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a:ln w="6350" cap="flat" cmpd="sng" algn="ctr">
          <a:solidFill>
            <a:schemeClr val="accent4"/>
          </a:solidFill>
          <a:prstDash val="solid"/>
          <a:miter lim="800000"/>
        </a:ln>
        <a:effectLst/>
      </dsp:spPr>
      <dsp:style>
        <a:lnRef idx="1">
          <a:schemeClr val="accent4"/>
        </a:lnRef>
        <a:fillRef idx="2">
          <a:schemeClr val="accent4"/>
        </a:fillRef>
        <a:effectRef idx="1">
          <a:schemeClr val="accent4"/>
        </a:effectRef>
        <a:fontRef idx="minor">
          <a:schemeClr val="dk1"/>
        </a:fontRef>
      </dsp:style>
      <dsp:txBody>
        <a:bodyPr spcFirstLastPara="0" vert="horz" wrap="square" lIns="721721" tIns="64770" rIns="64770" bIns="64770" numCol="1" spcCol="1270" anchor="ctr" anchorCtr="0">
          <a:noAutofit/>
        </a:bodyPr>
        <a:lstStyle/>
        <a:p>
          <a:pPr lvl="0" algn="l" defTabSz="755650">
            <a:lnSpc>
              <a:spcPct val="90000"/>
            </a:lnSpc>
            <a:spcBef>
              <a:spcPct val="0"/>
            </a:spcBef>
            <a:spcAft>
              <a:spcPct val="35000"/>
            </a:spcAft>
          </a:pPr>
          <a:r>
            <a:rPr lang="ru-RU" sz="1700" kern="1200" dirty="0" smtClean="0">
              <a:solidFill>
                <a:srgbClr val="002060"/>
              </a:solidFill>
              <a:latin typeface="Times New Roman" pitchFamily="18" charset="0"/>
              <a:cs typeface="Times New Roman" pitchFamily="18" charset="0"/>
            </a:rPr>
            <a:t>Независимая оценка квалификаций (сертификация) персонала предприятий и организаций</a:t>
          </a:r>
        </a:p>
      </dsp:txBody>
      <dsp:txXfrm>
        <a:off x="3013139" y="1174357"/>
        <a:ext cx="3762338" cy="1065533"/>
      </dsp:txXfrm>
    </dsp:sp>
    <dsp:sp modelId="{DB263567-3777-49AA-8672-704F3A67FB6B}">
      <dsp:nvSpPr>
        <dsp:cNvPr id="0" name=""/>
        <dsp:cNvSpPr/>
      </dsp:nvSpPr>
      <dsp:spPr>
        <a:xfrm>
          <a:off x="2154973" y="2390087"/>
          <a:ext cx="1299520" cy="1118810"/>
        </a:xfrm>
        <a:prstGeom prst="rect">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7000" r="-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B0F749A-1D2C-4D9B-AFE8-BDB2CA095415}">
      <dsp:nvSpPr>
        <dsp:cNvPr id="0" name=""/>
        <dsp:cNvSpPr/>
      </dsp:nvSpPr>
      <dsp:spPr>
        <a:xfrm>
          <a:off x="4809549" y="3575845"/>
          <a:ext cx="3409706" cy="1065533"/>
        </a:xfrm>
        <a:prstGeom prst="rect">
          <a:avLst/>
        </a:prstGeom>
        <a:gradFill rotWithShape="1">
          <a:gsLst>
            <a:gs pos="0">
              <a:schemeClr val="dk1">
                <a:lumMod val="110000"/>
                <a:satMod val="105000"/>
                <a:tint val="67000"/>
              </a:schemeClr>
            </a:gs>
            <a:gs pos="50000">
              <a:schemeClr val="dk1">
                <a:lumMod val="105000"/>
                <a:satMod val="103000"/>
                <a:tint val="73000"/>
              </a:schemeClr>
            </a:gs>
            <a:gs pos="100000">
              <a:schemeClr val="dk1">
                <a:lumMod val="105000"/>
                <a:satMod val="109000"/>
                <a:tint val="81000"/>
              </a:schemeClr>
            </a:gs>
          </a:gsLst>
          <a:lin ang="5400000" scaled="0"/>
        </a:gradFill>
        <a:ln w="6350" cap="flat" cmpd="sng" algn="ctr">
          <a:solidFill>
            <a:schemeClr val="dk1"/>
          </a:solidFill>
          <a:prstDash val="solid"/>
          <a:miter lim="800000"/>
        </a:ln>
        <a:effectLst/>
      </dsp:spPr>
      <dsp:style>
        <a:lnRef idx="1">
          <a:schemeClr val="dk1"/>
        </a:lnRef>
        <a:fillRef idx="2">
          <a:schemeClr val="dk1"/>
        </a:fillRef>
        <a:effectRef idx="1">
          <a:schemeClr val="dk1"/>
        </a:effectRef>
        <a:fontRef idx="minor">
          <a:schemeClr val="dk1"/>
        </a:fontRef>
      </dsp:style>
      <dsp:txBody>
        <a:bodyPr spcFirstLastPara="0" vert="horz" wrap="square" lIns="721721" tIns="76200" rIns="76200" bIns="76200" numCol="1" spcCol="1270" anchor="ctr" anchorCtr="0">
          <a:noAutofit/>
        </a:bodyPr>
        <a:lstStyle/>
        <a:p>
          <a:pPr lvl="0" algn="l" defTabSz="889000">
            <a:lnSpc>
              <a:spcPct val="90000"/>
            </a:lnSpc>
            <a:spcBef>
              <a:spcPct val="0"/>
            </a:spcBef>
            <a:spcAft>
              <a:spcPct val="35000"/>
            </a:spcAft>
          </a:pPr>
          <a:r>
            <a:rPr lang="ru-RU" sz="2000" kern="1200" dirty="0" smtClean="0">
              <a:solidFill>
                <a:srgbClr val="002060"/>
              </a:solidFill>
              <a:latin typeface="Times New Roman" pitchFamily="18" charset="0"/>
              <a:cs typeface="Times New Roman" pitchFamily="18" charset="0"/>
            </a:rPr>
            <a:t>Разработка образовательных программ нового поколения</a:t>
          </a:r>
          <a:endParaRPr lang="ru-RU" sz="2000" kern="1200" dirty="0"/>
        </a:p>
      </dsp:txBody>
      <dsp:txXfrm>
        <a:off x="4809549" y="3575845"/>
        <a:ext cx="3409706" cy="1065533"/>
      </dsp:txXfrm>
    </dsp:sp>
    <dsp:sp modelId="{15161406-6ECE-4DDE-B39B-76D88FA58D31}">
      <dsp:nvSpPr>
        <dsp:cNvPr id="0" name=""/>
        <dsp:cNvSpPr/>
      </dsp:nvSpPr>
      <dsp:spPr>
        <a:xfrm>
          <a:off x="1018460" y="1296142"/>
          <a:ext cx="1656480" cy="1103482"/>
        </a:xfrm>
        <a:prstGeom prst="rect">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t="-41000" b="-4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C57C54-BB92-4CE0-AB18-D85DFF3C8994}">
      <dsp:nvSpPr>
        <dsp:cNvPr id="0" name=""/>
        <dsp:cNvSpPr/>
      </dsp:nvSpPr>
      <dsp:spPr>
        <a:xfrm>
          <a:off x="3096339" y="1656185"/>
          <a:ext cx="2797994" cy="1034725"/>
        </a:xfrm>
        <a:prstGeom prst="rightArrow">
          <a:avLst/>
        </a:prstGeom>
        <a:solidFill>
          <a:schemeClr val="accent2">
            <a:lumMod val="60000"/>
            <a:lumOff val="40000"/>
          </a:schemeClr>
        </a:solidFill>
        <a:ln>
          <a:noFill/>
        </a:ln>
        <a:effectLst/>
      </dsp:spPr>
      <dsp:style>
        <a:lnRef idx="0">
          <a:scrgbClr r="0" g="0" b="0"/>
        </a:lnRef>
        <a:fillRef idx="1">
          <a:scrgbClr r="0" g="0" b="0"/>
        </a:fillRef>
        <a:effectRef idx="2">
          <a:scrgbClr r="0" g="0" b="0"/>
        </a:effectRef>
        <a:fontRef idx="minor"/>
      </dsp:style>
    </dsp:sp>
    <dsp:sp modelId="{157687E4-F63C-46A5-84BD-0602CFB9B05F}">
      <dsp:nvSpPr>
        <dsp:cNvPr id="0" name=""/>
        <dsp:cNvSpPr/>
      </dsp:nvSpPr>
      <dsp:spPr>
        <a:xfrm>
          <a:off x="0" y="270598"/>
          <a:ext cx="3007215" cy="1810384"/>
        </a:xfrm>
        <a:prstGeom prst="roundRect">
          <a:avLst/>
        </a:prstGeom>
        <a:solidFill>
          <a:schemeClr val="accent2">
            <a:lumMod val="40000"/>
            <a:lumOff val="60000"/>
          </a:schemeClr>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ru-RU" sz="2800" b="1" kern="1200" dirty="0" smtClean="0">
              <a:solidFill>
                <a:srgbClr val="002060"/>
              </a:solidFill>
              <a:latin typeface="Times New Roman" panose="02020603050405020304" pitchFamily="18" charset="0"/>
              <a:cs typeface="Times New Roman" panose="02020603050405020304" pitchFamily="18" charset="0"/>
            </a:rPr>
            <a:t>Закон РФ «Об образовании</a:t>
          </a:r>
          <a:r>
            <a:rPr lang="ru-RU" sz="2800" b="1" kern="1200" dirty="0" smtClean="0">
              <a:solidFill>
                <a:srgbClr val="C00000"/>
              </a:solidFill>
              <a:latin typeface="Times New Roman" panose="02020603050405020304" pitchFamily="18" charset="0"/>
              <a:cs typeface="Times New Roman" panose="02020603050405020304" pitchFamily="18" charset="0"/>
            </a:rPr>
            <a:t>»</a:t>
          </a:r>
          <a:endParaRPr lang="ru-RU" sz="2800" b="1" kern="1200" dirty="0">
            <a:solidFill>
              <a:srgbClr val="C00000"/>
            </a:solidFill>
            <a:latin typeface="Times New Roman" panose="02020603050405020304" pitchFamily="18" charset="0"/>
            <a:cs typeface="Times New Roman" panose="02020603050405020304" pitchFamily="18" charset="0"/>
          </a:endParaRPr>
        </a:p>
      </dsp:txBody>
      <dsp:txXfrm>
        <a:off x="88376" y="358974"/>
        <a:ext cx="2830463" cy="1633632"/>
      </dsp:txXfrm>
    </dsp:sp>
    <dsp:sp modelId="{BCF2B948-B971-4A13-86E7-6DC90F06D24F}">
      <dsp:nvSpPr>
        <dsp:cNvPr id="0" name=""/>
        <dsp:cNvSpPr/>
      </dsp:nvSpPr>
      <dsp:spPr>
        <a:xfrm>
          <a:off x="0" y="2214815"/>
          <a:ext cx="3044217" cy="1666368"/>
        </a:xfrm>
        <a:prstGeom prst="roundRect">
          <a:avLst/>
        </a:prstGeom>
        <a:solidFill>
          <a:schemeClr val="accent3">
            <a:lumMod val="60000"/>
            <a:lumOff val="40000"/>
          </a:schemeClr>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ru-RU" sz="2800" b="1" kern="1200" dirty="0" smtClean="0">
              <a:solidFill>
                <a:srgbClr val="002060"/>
              </a:solidFill>
              <a:latin typeface="Times New Roman" panose="02020603050405020304" pitchFamily="18" charset="0"/>
              <a:cs typeface="Times New Roman" panose="02020603050405020304" pitchFamily="18" charset="0"/>
            </a:rPr>
            <a:t>Нормативные документы сферы труда</a:t>
          </a:r>
          <a:endParaRPr lang="ru-RU" sz="2800" b="1" kern="1200" dirty="0">
            <a:solidFill>
              <a:srgbClr val="002060"/>
            </a:solidFill>
            <a:latin typeface="Times New Roman" panose="02020603050405020304" pitchFamily="18" charset="0"/>
            <a:cs typeface="Times New Roman" panose="02020603050405020304" pitchFamily="18" charset="0"/>
          </a:endParaRPr>
        </a:p>
      </dsp:txBody>
      <dsp:txXfrm>
        <a:off x="81345" y="2296160"/>
        <a:ext cx="2881527" cy="1503678"/>
      </dsp:txXfrm>
    </dsp:sp>
    <dsp:sp modelId="{1B1D2F25-BECE-4CDD-8D71-3CFB5B697127}">
      <dsp:nvSpPr>
        <dsp:cNvPr id="0" name=""/>
        <dsp:cNvSpPr/>
      </dsp:nvSpPr>
      <dsp:spPr>
        <a:xfrm>
          <a:off x="5906412" y="1152128"/>
          <a:ext cx="2091653" cy="2242415"/>
        </a:xfrm>
        <a:prstGeom prst="roundRec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ru-RU" sz="2800" b="1" kern="1200" dirty="0" smtClean="0">
              <a:solidFill>
                <a:srgbClr val="C00000"/>
              </a:solidFill>
              <a:latin typeface="Times New Roman" panose="02020603050405020304" pitchFamily="18" charset="0"/>
              <a:cs typeface="Times New Roman" panose="02020603050405020304" pitchFamily="18" charset="0"/>
            </a:rPr>
            <a:t>9 уровней</a:t>
          </a:r>
          <a:endParaRPr lang="ru-RU" sz="2800" b="1" kern="1200" dirty="0">
            <a:solidFill>
              <a:srgbClr val="C00000"/>
            </a:solidFill>
            <a:latin typeface="Times New Roman" panose="02020603050405020304" pitchFamily="18" charset="0"/>
            <a:cs typeface="Times New Roman" panose="02020603050405020304" pitchFamily="18" charset="0"/>
          </a:endParaRPr>
        </a:p>
      </dsp:txBody>
      <dsp:txXfrm>
        <a:off x="6008518" y="1254234"/>
        <a:ext cx="1887441" cy="203820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EF6F06-3448-4027-81B9-F3217DE0781C}">
      <dsp:nvSpPr>
        <dsp:cNvPr id="0" name=""/>
        <dsp:cNvSpPr/>
      </dsp:nvSpPr>
      <dsp:spPr>
        <a:xfrm>
          <a:off x="202982" y="-253802"/>
          <a:ext cx="6439531" cy="1221155"/>
        </a:xfrm>
        <a:prstGeom prst="roundRect">
          <a:avLst/>
        </a:prstGeom>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6350" cap="flat" cmpd="sng" algn="ctr">
          <a:solidFill>
            <a:schemeClr val="accent1"/>
          </a:solidFill>
          <a:prstDash val="solid"/>
          <a:miter lim="800000"/>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ru-RU" sz="2800" kern="1200" dirty="0" smtClean="0">
              <a:solidFill>
                <a:srgbClr val="002060"/>
              </a:solidFill>
              <a:latin typeface="Times New Roman" panose="02020603050405020304" pitchFamily="18" charset="0"/>
              <a:cs typeface="Times New Roman" panose="02020603050405020304" pitchFamily="18" charset="0"/>
            </a:rPr>
            <a:t>Общероссийский классификатор занятий (ОКЗ) </a:t>
          </a:r>
          <a:endParaRPr lang="ru-RU" sz="2800" kern="1200" dirty="0">
            <a:solidFill>
              <a:srgbClr val="002060"/>
            </a:solidFill>
            <a:latin typeface="Times New Roman" panose="02020603050405020304" pitchFamily="18" charset="0"/>
            <a:cs typeface="Times New Roman" panose="02020603050405020304" pitchFamily="18" charset="0"/>
          </a:endParaRPr>
        </a:p>
      </dsp:txBody>
      <dsp:txXfrm>
        <a:off x="262594" y="-194190"/>
        <a:ext cx="6320307" cy="1101931"/>
      </dsp:txXfrm>
    </dsp:sp>
    <dsp:sp modelId="{1D41A3E6-DE79-4310-B1B7-6E1227515670}">
      <dsp:nvSpPr>
        <dsp:cNvPr id="0" name=""/>
        <dsp:cNvSpPr/>
      </dsp:nvSpPr>
      <dsp:spPr>
        <a:xfrm>
          <a:off x="606128" y="396340"/>
          <a:ext cx="4039680" cy="4039680"/>
        </a:xfrm>
        <a:custGeom>
          <a:avLst/>
          <a:gdLst/>
          <a:ahLst/>
          <a:cxnLst/>
          <a:rect l="0" t="0" r="0" b="0"/>
          <a:pathLst>
            <a:path>
              <a:moveTo>
                <a:pt x="3427618" y="571421"/>
              </a:moveTo>
              <a:arcTo wR="2019840" hR="2019840" stAng="18851088" swAng="97825"/>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E700D77B-6BAE-4D34-8C8E-527467CA9589}">
      <dsp:nvSpPr>
        <dsp:cNvPr id="0" name=""/>
        <dsp:cNvSpPr/>
      </dsp:nvSpPr>
      <dsp:spPr>
        <a:xfrm>
          <a:off x="3020453" y="1008823"/>
          <a:ext cx="4844269" cy="2735584"/>
        </a:xfrm>
        <a:prstGeom prst="roundRect">
          <a:avLst/>
        </a:prstGeom>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6350" cap="flat" cmpd="sng" algn="ctr">
          <a:solidFill>
            <a:schemeClr val="accent3"/>
          </a:solidFill>
          <a:prstDash val="solid"/>
          <a:miter lim="800000"/>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ru-RU" sz="1800" kern="1200" dirty="0" smtClean="0">
              <a:solidFill>
                <a:srgbClr val="002060"/>
              </a:solidFill>
              <a:latin typeface="Times New Roman" panose="02020603050405020304" pitchFamily="18" charset="0"/>
              <a:cs typeface="Times New Roman" panose="02020603050405020304" pitchFamily="18" charset="0"/>
            </a:rPr>
            <a:t>Общероссийский классификатор профессий рабочих, должностей служащих и тарифных разрядов (ОКПДТР), в том числе - Единый квалификационный справочник должностей руководителей, специалистов и служащих (ЕКСД) и Единый тарифно-квалификационный справочник работ и профессий рабочих (ЕТКС) </a:t>
          </a:r>
          <a:endParaRPr lang="ru-RU" sz="1800" kern="1200" dirty="0">
            <a:solidFill>
              <a:srgbClr val="002060"/>
            </a:solidFill>
            <a:latin typeface="Times New Roman" panose="02020603050405020304" pitchFamily="18" charset="0"/>
            <a:cs typeface="Times New Roman" panose="02020603050405020304" pitchFamily="18" charset="0"/>
          </a:endParaRPr>
        </a:p>
      </dsp:txBody>
      <dsp:txXfrm>
        <a:off x="3153993" y="1142363"/>
        <a:ext cx="4577189" cy="2468504"/>
      </dsp:txXfrm>
    </dsp:sp>
    <dsp:sp modelId="{30AC1162-8F16-45C1-98C1-FDBE550BA5C4}">
      <dsp:nvSpPr>
        <dsp:cNvPr id="0" name=""/>
        <dsp:cNvSpPr/>
      </dsp:nvSpPr>
      <dsp:spPr>
        <a:xfrm>
          <a:off x="4533369" y="2897716"/>
          <a:ext cx="4039680" cy="4039680"/>
        </a:xfrm>
        <a:custGeom>
          <a:avLst/>
          <a:gdLst/>
          <a:ahLst/>
          <a:cxnLst/>
          <a:rect l="0" t="0" r="0" b="0"/>
          <a:pathLst>
            <a:path>
              <a:moveTo>
                <a:pt x="377413" y="844175"/>
              </a:moveTo>
              <a:arcTo wR="2019840" hR="2019840" stAng="12935727" swAng="516390"/>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EB83DA23-AF92-4709-8142-D8CC75CB1E8C}">
      <dsp:nvSpPr>
        <dsp:cNvPr id="0" name=""/>
        <dsp:cNvSpPr/>
      </dsp:nvSpPr>
      <dsp:spPr>
        <a:xfrm>
          <a:off x="1357276" y="3276546"/>
          <a:ext cx="3750094" cy="2239819"/>
        </a:xfrm>
        <a:prstGeom prst="roundRect">
          <a:avLst/>
        </a:prstGeom>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6350" cap="flat" cmpd="sng" algn="ctr">
          <a:solidFill>
            <a:schemeClr val="accent1"/>
          </a:solidFill>
          <a:prstDash val="solid"/>
          <a:miter lim="800000"/>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ru-RU" sz="2000" kern="1200" dirty="0" smtClean="0">
              <a:solidFill>
                <a:srgbClr val="002060"/>
              </a:solidFill>
              <a:latin typeface="Times New Roman" panose="02020603050405020304" pitchFamily="18" charset="0"/>
              <a:cs typeface="Times New Roman" panose="02020603050405020304" pitchFamily="18" charset="0"/>
            </a:rPr>
            <a:t>Общероссийский классификатор специальностей по образованию (ОКСО),профессиональному  образованию (ОКНПО) </a:t>
          </a:r>
          <a:endParaRPr lang="ru-RU" sz="2000" kern="1200" dirty="0">
            <a:solidFill>
              <a:srgbClr val="002060"/>
            </a:solidFill>
            <a:latin typeface="Times New Roman" panose="02020603050405020304" pitchFamily="18" charset="0"/>
            <a:cs typeface="Times New Roman" panose="02020603050405020304" pitchFamily="18" charset="0"/>
          </a:endParaRPr>
        </a:p>
      </dsp:txBody>
      <dsp:txXfrm>
        <a:off x="1466615" y="3385885"/>
        <a:ext cx="3531416" cy="2021141"/>
      </dsp:txXfrm>
    </dsp:sp>
    <dsp:sp modelId="{722FBA56-E770-4616-B627-2D0050E340C7}">
      <dsp:nvSpPr>
        <dsp:cNvPr id="0" name=""/>
        <dsp:cNvSpPr/>
      </dsp:nvSpPr>
      <dsp:spPr>
        <a:xfrm>
          <a:off x="-1560778" y="2920376"/>
          <a:ext cx="4039680" cy="4039680"/>
        </a:xfrm>
        <a:custGeom>
          <a:avLst/>
          <a:gdLst/>
          <a:ahLst/>
          <a:cxnLst/>
          <a:rect l="0" t="0" r="0" b="0"/>
          <a:pathLst>
            <a:path>
              <a:moveTo>
                <a:pt x="3165400" y="356275"/>
              </a:moveTo>
              <a:arcTo wR="2019840" hR="2019840" stAng="18273119" swAng="31184"/>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D4E82BAE-131C-4644-AC43-C5DBEEA2A104}">
      <dsp:nvSpPr>
        <dsp:cNvPr id="0" name=""/>
        <dsp:cNvSpPr/>
      </dsp:nvSpPr>
      <dsp:spPr>
        <a:xfrm>
          <a:off x="-563811" y="1466011"/>
          <a:ext cx="3933437" cy="1821207"/>
        </a:xfrm>
        <a:prstGeom prst="roundRect">
          <a:avLst/>
        </a:prstGeom>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6350" cap="flat" cmpd="sng" algn="ctr">
          <a:solidFill>
            <a:schemeClr val="accent3"/>
          </a:solidFill>
          <a:prstDash val="solid"/>
          <a:miter lim="800000"/>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ru-RU" sz="2400" kern="1200" dirty="0" smtClean="0">
              <a:solidFill>
                <a:srgbClr val="002060"/>
              </a:solidFill>
              <a:latin typeface="Times New Roman" panose="02020603050405020304" pitchFamily="18" charset="0"/>
              <a:cs typeface="Times New Roman" panose="02020603050405020304" pitchFamily="18" charset="0"/>
            </a:rPr>
            <a:t>Общероссийский классификатор видов экономической деятельности (ОКВЭД) </a:t>
          </a:r>
          <a:endParaRPr lang="ru-RU" sz="2400" kern="1200" dirty="0">
            <a:solidFill>
              <a:srgbClr val="002060"/>
            </a:solidFill>
            <a:latin typeface="Times New Roman" panose="02020603050405020304" pitchFamily="18" charset="0"/>
            <a:cs typeface="Times New Roman" panose="02020603050405020304" pitchFamily="18" charset="0"/>
          </a:endParaRPr>
        </a:p>
      </dsp:txBody>
      <dsp:txXfrm>
        <a:off x="-474907" y="1554915"/>
        <a:ext cx="3755629" cy="1643399"/>
      </dsp:txXfrm>
    </dsp:sp>
    <dsp:sp modelId="{417E8F3B-CAD9-4AA1-9649-BDB706DF8E5E}">
      <dsp:nvSpPr>
        <dsp:cNvPr id="0" name=""/>
        <dsp:cNvSpPr/>
      </dsp:nvSpPr>
      <dsp:spPr>
        <a:xfrm>
          <a:off x="1949311" y="603153"/>
          <a:ext cx="4039680" cy="4039680"/>
        </a:xfrm>
        <a:custGeom>
          <a:avLst/>
          <a:gdLst/>
          <a:ahLst/>
          <a:cxnLst/>
          <a:rect l="0" t="0" r="0" b="0"/>
          <a:pathLst>
            <a:path>
              <a:moveTo>
                <a:pt x="368248" y="857084"/>
              </a:moveTo>
              <a:arcTo wR="2019840" hR="2019840" stAng="12908782" swAng="1182436"/>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7A808B-2EAB-45BE-8BBA-22F8DBA0C9B5}">
      <dsp:nvSpPr>
        <dsp:cNvPr id="0" name=""/>
        <dsp:cNvSpPr/>
      </dsp:nvSpPr>
      <dsp:spPr>
        <a:xfrm>
          <a:off x="4015" y="1201"/>
          <a:ext cx="8221569" cy="753055"/>
        </a:xfrm>
        <a:prstGeom prst="roundRect">
          <a:avLst/>
        </a:prstGeom>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6350" cap="flat" cmpd="sng" algn="ctr">
          <a:solidFill>
            <a:schemeClr val="accent3"/>
          </a:solidFill>
          <a:prstDash val="solid"/>
          <a:miter lim="800000"/>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ru-RU" sz="3200" kern="1200" dirty="0" smtClean="0">
              <a:solidFill>
                <a:srgbClr val="437DC5"/>
              </a:solidFill>
              <a:latin typeface="Times New Roman" panose="02020603050405020304" pitchFamily="18" charset="0"/>
              <a:cs typeface="Times New Roman" panose="02020603050405020304" pitchFamily="18" charset="0"/>
            </a:rPr>
            <a:t>ФЗ «О независимой оценке квалификации</a:t>
          </a:r>
          <a:r>
            <a:rPr lang="ru-RU" sz="3200" kern="1200" dirty="0" smtClean="0">
              <a:latin typeface="Times New Roman" panose="02020603050405020304" pitchFamily="18" charset="0"/>
              <a:cs typeface="Times New Roman" panose="02020603050405020304" pitchFamily="18" charset="0"/>
            </a:rPr>
            <a:t>» </a:t>
          </a:r>
          <a:endParaRPr lang="ru-RU" sz="3200" kern="1200" dirty="0">
            <a:latin typeface="Times New Roman" panose="02020603050405020304" pitchFamily="18" charset="0"/>
            <a:cs typeface="Times New Roman" panose="02020603050405020304" pitchFamily="18" charset="0"/>
          </a:endParaRPr>
        </a:p>
      </dsp:txBody>
      <dsp:txXfrm>
        <a:off x="40776" y="37962"/>
        <a:ext cx="8148047" cy="679533"/>
      </dsp:txXfrm>
    </dsp:sp>
    <dsp:sp modelId="{3815B5C2-9327-443D-A5FE-BBAA2C64621A}">
      <dsp:nvSpPr>
        <dsp:cNvPr id="0" name=""/>
        <dsp:cNvSpPr/>
      </dsp:nvSpPr>
      <dsp:spPr>
        <a:xfrm>
          <a:off x="4015" y="839920"/>
          <a:ext cx="6336706" cy="1713280"/>
        </a:xfrm>
        <a:prstGeom prst="roundRect">
          <a:avLst/>
        </a:prstGeom>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6350" cap="flat" cmpd="sng" algn="ctr">
          <a:solidFill>
            <a:schemeClr val="accent3"/>
          </a:solidFill>
          <a:prstDash val="solid"/>
          <a:miter lim="800000"/>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ru-RU" sz="2400" kern="1200" dirty="0" smtClean="0">
              <a:solidFill>
                <a:srgbClr val="437DC5"/>
              </a:solidFill>
              <a:latin typeface="Times New Roman" panose="02020603050405020304" pitchFamily="18" charset="0"/>
              <a:cs typeface="Times New Roman" panose="02020603050405020304" pitchFamily="18" charset="0"/>
            </a:rPr>
            <a:t>«О внесении изменений в Трудовой кодекс Российской Федерации в связи с принятием Федерального закона «О независимой оценке квалификации»</a:t>
          </a:r>
          <a:endParaRPr lang="ru-RU" sz="2400" kern="1200" dirty="0">
            <a:solidFill>
              <a:srgbClr val="437DC5"/>
            </a:solidFill>
            <a:latin typeface="Times New Roman" panose="02020603050405020304" pitchFamily="18" charset="0"/>
            <a:cs typeface="Times New Roman" panose="02020603050405020304" pitchFamily="18" charset="0"/>
          </a:endParaRPr>
        </a:p>
      </dsp:txBody>
      <dsp:txXfrm>
        <a:off x="87650" y="923555"/>
        <a:ext cx="6169436" cy="1546010"/>
      </dsp:txXfrm>
    </dsp:sp>
    <dsp:sp modelId="{C2300DF0-88E0-43BB-A877-093DBC0F7C93}">
      <dsp:nvSpPr>
        <dsp:cNvPr id="0" name=""/>
        <dsp:cNvSpPr/>
      </dsp:nvSpPr>
      <dsp:spPr>
        <a:xfrm>
          <a:off x="0" y="2640066"/>
          <a:ext cx="8221569" cy="1713280"/>
        </a:xfrm>
        <a:prstGeom prst="roundRect">
          <a:avLst/>
        </a:prstGeom>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6350" cap="flat" cmpd="sng" algn="ctr">
          <a:solidFill>
            <a:schemeClr val="accent3"/>
          </a:solidFill>
          <a:prstDash val="solid"/>
          <a:miter lim="800000"/>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102870" tIns="51435" rIns="102870" bIns="51435" numCol="1" spcCol="1270" anchor="ctr" anchorCtr="0">
          <a:noAutofit/>
        </a:bodyPr>
        <a:lstStyle/>
        <a:p>
          <a:pPr lvl="0" algn="ctr" defTabSz="1200150">
            <a:lnSpc>
              <a:spcPct val="90000"/>
            </a:lnSpc>
            <a:spcBef>
              <a:spcPct val="0"/>
            </a:spcBef>
            <a:spcAft>
              <a:spcPct val="35000"/>
            </a:spcAft>
          </a:pPr>
          <a:r>
            <a:rPr lang="ru-RU" sz="2700" kern="1200" dirty="0" smtClean="0">
              <a:solidFill>
                <a:srgbClr val="437DC5"/>
              </a:solidFill>
              <a:latin typeface="Times New Roman" panose="02020603050405020304" pitchFamily="18" charset="0"/>
              <a:cs typeface="Times New Roman" panose="02020603050405020304" pitchFamily="18" charset="0"/>
            </a:rPr>
            <a:t>«О внесении изменений в Налоговый кодекс Российской Федерации в связи с принятием Федерального закона «О независимой оценке квалификации»</a:t>
          </a:r>
          <a:endParaRPr lang="ru-RU" sz="2700" kern="1200" dirty="0">
            <a:solidFill>
              <a:srgbClr val="437DC5"/>
            </a:solidFill>
          </a:endParaRPr>
        </a:p>
      </dsp:txBody>
      <dsp:txXfrm>
        <a:off x="83635" y="2723701"/>
        <a:ext cx="8054299" cy="154601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09170D-A7A7-42D7-B5F2-C491B35A9E03}">
      <dsp:nvSpPr>
        <dsp:cNvPr id="0" name=""/>
        <dsp:cNvSpPr/>
      </dsp:nvSpPr>
      <dsp:spPr>
        <a:xfrm>
          <a:off x="0" y="202643"/>
          <a:ext cx="8542828" cy="11231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dirty="0" smtClean="0">
              <a:latin typeface="Times New Roman" pitchFamily="18" charset="0"/>
              <a:cs typeface="Times New Roman" pitchFamily="18" charset="0"/>
            </a:rPr>
            <a:t>I. </a:t>
          </a:r>
          <a:r>
            <a:rPr lang="ru-RU" sz="1800" kern="1200" dirty="0" smtClean="0">
              <a:latin typeface="Times New Roman" pitchFamily="18" charset="0"/>
              <a:cs typeface="Times New Roman" pitchFamily="18" charset="0"/>
            </a:rPr>
            <a:t>Указ Президента Российской Федерации от 7 мая 2012 г.  № 597 «О</a:t>
          </a:r>
          <a:r>
            <a:rPr lang="en-US" sz="1800" kern="1200" dirty="0" smtClean="0">
              <a:latin typeface="Times New Roman" pitchFamily="18" charset="0"/>
              <a:cs typeface="Times New Roman" pitchFamily="18" charset="0"/>
            </a:rPr>
            <a:t> </a:t>
          </a:r>
          <a:r>
            <a:rPr lang="ru-RU" sz="1800" kern="1200" dirty="0" smtClean="0">
              <a:latin typeface="Times New Roman" pitchFamily="18" charset="0"/>
              <a:cs typeface="Times New Roman" pitchFamily="18" charset="0"/>
            </a:rPr>
            <a:t>мероприятиях по реализации государственной социальной политики»</a:t>
          </a:r>
          <a:endParaRPr lang="ru-RU" sz="1800" kern="1200" dirty="0">
            <a:latin typeface="Times New Roman" pitchFamily="18" charset="0"/>
            <a:cs typeface="Times New Roman" pitchFamily="18" charset="0"/>
          </a:endParaRPr>
        </a:p>
      </dsp:txBody>
      <dsp:txXfrm>
        <a:off x="54829" y="257472"/>
        <a:ext cx="8433170" cy="1013527"/>
      </dsp:txXfrm>
    </dsp:sp>
    <dsp:sp modelId="{30E86A14-66C5-4EE6-8554-EC3C01E204FF}">
      <dsp:nvSpPr>
        <dsp:cNvPr id="0" name=""/>
        <dsp:cNvSpPr/>
      </dsp:nvSpPr>
      <dsp:spPr>
        <a:xfrm>
          <a:off x="268031" y="1354563"/>
          <a:ext cx="8006765" cy="19996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1235" tIns="17780" rIns="99568" bIns="17780" numCol="1" spcCol="1270" anchor="t" anchorCtr="0">
          <a:noAutofit/>
        </a:bodyPr>
        <a:lstStyle/>
        <a:p>
          <a:pPr marL="114300" lvl="1" indent="-114300" algn="l" defTabSz="622300">
            <a:lnSpc>
              <a:spcPct val="90000"/>
            </a:lnSpc>
            <a:spcBef>
              <a:spcPct val="0"/>
            </a:spcBef>
            <a:spcAft>
              <a:spcPct val="20000"/>
            </a:spcAft>
            <a:buChar char="••"/>
          </a:pPr>
          <a:r>
            <a:rPr lang="ru-RU" sz="1400" kern="1200" dirty="0" smtClean="0"/>
            <a:t>… в) утвердить до 1 декабря 2012 г. план разработки профессиональных стандартов;</a:t>
          </a:r>
          <a:endParaRPr lang="ru-RU" sz="1400" kern="1200" dirty="0"/>
        </a:p>
        <a:p>
          <a:pPr marL="114300" lvl="1" indent="-114300" algn="l" defTabSz="622300">
            <a:lnSpc>
              <a:spcPct val="90000"/>
            </a:lnSpc>
            <a:spcBef>
              <a:spcPct val="0"/>
            </a:spcBef>
            <a:spcAft>
              <a:spcPct val="20000"/>
            </a:spcAft>
            <a:buChar char="••"/>
          </a:pPr>
          <a:r>
            <a:rPr lang="ru-RU" sz="1400" kern="1200" dirty="0" smtClean="0"/>
            <a:t>г) разработать к 2015 году и утвердить не менее 800 профессиональных стандартов;</a:t>
          </a:r>
          <a:endParaRPr lang="ru-RU" sz="1400" kern="1200" dirty="0"/>
        </a:p>
        <a:p>
          <a:pPr marL="114300" lvl="1" indent="-114300" algn="l" defTabSz="622300">
            <a:lnSpc>
              <a:spcPct val="90000"/>
            </a:lnSpc>
            <a:spcBef>
              <a:spcPct val="0"/>
            </a:spcBef>
            <a:spcAft>
              <a:spcPct val="20000"/>
            </a:spcAft>
            <a:buChar char="••"/>
          </a:pPr>
          <a:r>
            <a:rPr lang="ru-RU" sz="1400" kern="1200" dirty="0" smtClean="0"/>
            <a:t>д) в целях выработки единых принципов оценки профессиональной подготовки рабочих кадров:</a:t>
          </a:r>
          <a:endParaRPr lang="ru-RU" sz="1400" kern="1200" dirty="0"/>
        </a:p>
        <a:p>
          <a:pPr marL="114300" lvl="1" indent="-114300" algn="l" defTabSz="622300">
            <a:lnSpc>
              <a:spcPct val="90000"/>
            </a:lnSpc>
            <a:spcBef>
              <a:spcPct val="0"/>
            </a:spcBef>
            <a:spcAft>
              <a:spcPct val="20000"/>
            </a:spcAft>
            <a:buChar char="••"/>
          </a:pPr>
          <a:r>
            <a:rPr lang="ru-RU" sz="1400" kern="1200" dirty="0" smtClean="0"/>
            <a:t>подготовить и до 1 августа 2014 г. внести в Государственную Думу Федерального Собрания Российской Федерации проект федерального закона о внесении в законодательство Российской Федерации изменений, касающихся порядка аккредитации организаций, осуществляющих деятельность по повышению профессионального уровня рабочих кадров;</a:t>
          </a:r>
          <a:endParaRPr lang="ru-RU" sz="1400" kern="1200" dirty="0"/>
        </a:p>
        <a:p>
          <a:pPr marL="114300" lvl="1" indent="-114300" algn="l" defTabSz="622300">
            <a:lnSpc>
              <a:spcPct val="90000"/>
            </a:lnSpc>
            <a:spcBef>
              <a:spcPct val="0"/>
            </a:spcBef>
            <a:spcAft>
              <a:spcPct val="20000"/>
            </a:spcAft>
            <a:buChar char="••"/>
          </a:pPr>
          <a:r>
            <a:rPr lang="ru-RU" sz="1400" kern="1200" dirty="0" smtClean="0"/>
            <a:t>создать в установленном порядке до 1 декабря 2015 г. базовый центр профессиональной подготовки, переподготовки и повышения квалификации рабочих кадров;… </a:t>
          </a:r>
          <a:endParaRPr lang="ru-RU" sz="1400" kern="1200" dirty="0"/>
        </a:p>
      </dsp:txBody>
      <dsp:txXfrm>
        <a:off x="268031" y="1354563"/>
        <a:ext cx="8006765" cy="1999620"/>
      </dsp:txXfrm>
    </dsp:sp>
    <dsp:sp modelId="{7E1C3944-7916-4859-896F-78A71C908C0D}">
      <dsp:nvSpPr>
        <dsp:cNvPr id="0" name=""/>
        <dsp:cNvSpPr/>
      </dsp:nvSpPr>
      <dsp:spPr>
        <a:xfrm>
          <a:off x="0" y="3354183"/>
          <a:ext cx="8542828" cy="126519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a:lnSpc>
              <a:spcPct val="90000"/>
            </a:lnSpc>
            <a:spcBef>
              <a:spcPct val="0"/>
            </a:spcBef>
            <a:spcAft>
              <a:spcPct val="35000"/>
            </a:spcAft>
          </a:pPr>
          <a:r>
            <a:rPr lang="en-US" sz="2300" kern="1200" dirty="0" smtClean="0"/>
            <a:t>II. </a:t>
          </a:r>
          <a:r>
            <a:rPr lang="ru-RU" sz="2300" kern="1200" dirty="0" smtClean="0"/>
            <a:t>Перечень  поручений Президента Российской Федерации по обеспечению неотложных задач социально-экономического развития Российской Федерации  от 17 июля 2012 г. № Пр-1798</a:t>
          </a:r>
          <a:endParaRPr lang="ru-RU" sz="2300" kern="1200" dirty="0"/>
        </a:p>
      </dsp:txBody>
      <dsp:txXfrm>
        <a:off x="61761" y="3415944"/>
        <a:ext cx="8419306" cy="1141668"/>
      </dsp:txXfrm>
    </dsp:sp>
    <dsp:sp modelId="{08FA4143-689F-498B-9F65-0F86488D464F}">
      <dsp:nvSpPr>
        <dsp:cNvPr id="0" name=""/>
        <dsp:cNvSpPr/>
      </dsp:nvSpPr>
      <dsp:spPr>
        <a:xfrm>
          <a:off x="0" y="4619373"/>
          <a:ext cx="8542828" cy="10712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1235" tIns="29210" rIns="163576" bIns="29210" numCol="1" spcCol="1270" anchor="t" anchorCtr="0">
          <a:noAutofit/>
        </a:bodyPr>
        <a:lstStyle/>
        <a:p>
          <a:pPr marL="171450" lvl="1" indent="-171450" algn="l" defTabSz="800100">
            <a:lnSpc>
              <a:spcPct val="90000"/>
            </a:lnSpc>
            <a:spcBef>
              <a:spcPct val="0"/>
            </a:spcBef>
            <a:spcAft>
              <a:spcPct val="20000"/>
            </a:spcAft>
            <a:buChar char="••"/>
          </a:pPr>
          <a:r>
            <a:rPr lang="ru-RU" sz="1800" kern="1200" dirty="0" smtClean="0"/>
            <a:t>… 11. При выработке единых принципов оценки профессиональной подготовки рабочих кадров предусмотреть формирование национальной системы профессиональных квалификаций, включая механизм независимой оценки профессионального уровня квалификации работников…</a:t>
          </a:r>
          <a:endParaRPr lang="ru-RU" sz="1800" kern="1200" dirty="0"/>
        </a:p>
      </dsp:txBody>
      <dsp:txXfrm>
        <a:off x="0" y="4619373"/>
        <a:ext cx="8542828" cy="1071225"/>
      </dsp:txXfrm>
    </dsp:sp>
  </dsp:spTree>
</dsp:drawing>
</file>

<file path=ppt/diagrams/layout1.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4EE0E13-B01F-4269-8E20-698A6C7092FF}" type="datetimeFigureOut">
              <a:rPr lang="ru-RU" smtClean="0"/>
              <a:t>22.08.2016</a:t>
            </a:fld>
            <a:endParaRPr lang="ru-RU"/>
          </a:p>
        </p:txBody>
      </p:sp>
      <p:sp>
        <p:nvSpPr>
          <p:cNvPr id="4" name="Нижний колонтитул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ABF51E7-1C95-4B38-BA68-016F63B57E22}" type="slidenum">
              <a:rPr lang="ru-RU" smtClean="0"/>
              <a:t>‹#›</a:t>
            </a:fld>
            <a:endParaRPr lang="ru-RU"/>
          </a:p>
        </p:txBody>
      </p:sp>
    </p:spTree>
    <p:extLst>
      <p:ext uri="{BB962C8B-B14F-4D97-AF65-F5344CB8AC3E}">
        <p14:creationId xmlns:p14="http://schemas.microsoft.com/office/powerpoint/2010/main" val="17666842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868ED6F-2B4B-4747-B16C-D0EE2A9A5918}" type="datetimeFigureOut">
              <a:rPr lang="ru-RU" smtClean="0"/>
              <a:t>22.08.2016</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D81DC8B-D8AA-4C66-B87F-754D6AEAE80A}" type="slidenum">
              <a:rPr lang="ru-RU" smtClean="0"/>
              <a:t>‹#›</a:t>
            </a:fld>
            <a:endParaRPr lang="ru-RU"/>
          </a:p>
        </p:txBody>
      </p:sp>
    </p:spTree>
    <p:extLst>
      <p:ext uri="{BB962C8B-B14F-4D97-AF65-F5344CB8AC3E}">
        <p14:creationId xmlns:p14="http://schemas.microsoft.com/office/powerpoint/2010/main" val="37511822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71295C4A-1E26-4F27-BB08-BB94692F7AF3}" type="slidenum">
              <a:rPr lang="ru-RU" smtClean="0"/>
              <a:t>42</a:t>
            </a:fld>
            <a:endParaRPr lang="ru-RU"/>
          </a:p>
        </p:txBody>
      </p:sp>
    </p:spTree>
    <p:extLst>
      <p:ext uri="{BB962C8B-B14F-4D97-AF65-F5344CB8AC3E}">
        <p14:creationId xmlns:p14="http://schemas.microsoft.com/office/powerpoint/2010/main" val="31773062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9217" name="Образ слайда 1"/>
          <p:cNvSpPr>
            <a:spLocks noGrp="1" noRot="1" noChangeAspect="1"/>
          </p:cNvSpPr>
          <p:nvPr>
            <p:ph type="sldImg"/>
          </p:nvPr>
        </p:nvSpPr>
        <p:spPr bwMode="auto">
          <a:noFill/>
          <a:ln>
            <a:solidFill>
              <a:srgbClr val="000000"/>
            </a:solidFill>
            <a:miter lim="800000"/>
            <a:headEnd/>
            <a:tailEnd/>
          </a:ln>
        </p:spPr>
      </p:sp>
      <p:sp>
        <p:nvSpPr>
          <p:cNvPr id="2569218" name="Заметки 2"/>
          <p:cNvSpPr>
            <a:spLocks noGrp="1"/>
          </p:cNvSpPr>
          <p:nvPr>
            <p:ph type="body" idx="1"/>
          </p:nvPr>
        </p:nvSpPr>
        <p:spPr bwMode="auto">
          <a:noFill/>
        </p:spPr>
        <p:txBody>
          <a:bodyPr wrap="square" numCol="1" anchor="t" anchorCtr="0" compatLnSpc="1">
            <a:prstTxWarp prst="textNoShape">
              <a:avLst/>
            </a:prstTxWarp>
          </a:bodyPr>
          <a:lstStyle/>
          <a:p>
            <a:endParaRPr lang="ru-RU" smtClean="0"/>
          </a:p>
        </p:txBody>
      </p:sp>
      <p:sp>
        <p:nvSpPr>
          <p:cNvPr id="4" name="Номер слайда 3"/>
          <p:cNvSpPr>
            <a:spLocks noGrp="1"/>
          </p:cNvSpPr>
          <p:nvPr>
            <p:ph type="sldNum" sz="quarter" idx="5"/>
          </p:nvPr>
        </p:nvSpPr>
        <p:spPr/>
        <p:txBody>
          <a:bodyPr/>
          <a:lstStyle/>
          <a:p>
            <a:pPr>
              <a:defRPr/>
            </a:pPr>
            <a:fld id="{9339E0FE-2955-43C5-940E-589A736CB8E0}" type="slidenum">
              <a:rPr lang="ru-RU" smtClean="0"/>
              <a:pPr>
                <a:defRPr/>
              </a:pPr>
              <a:t>56</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3000" y="1122363"/>
            <a:ext cx="6858000" cy="2387600"/>
          </a:xfrm>
        </p:spPr>
        <p:txBody>
          <a:bodyPr anchor="b"/>
          <a:lstStyle>
            <a:lvl1pPr algn="ctr">
              <a:defRPr sz="4500"/>
            </a:lvl1pPr>
          </a:lstStyle>
          <a:p>
            <a:r>
              <a:rPr lang="ru-RU" smtClean="0"/>
              <a:t>Образец заголовка</a:t>
            </a:r>
            <a:endParaRPr lang="ru-RU"/>
          </a:p>
        </p:txBody>
      </p:sp>
      <p:sp>
        <p:nvSpPr>
          <p:cNvPr id="3" name="Подзаголовок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820BB889-9D34-4BBB-8EBF-7B432ADE08F0}" type="datetimeFigureOut">
              <a:rPr lang="ru-RU" smtClean="0"/>
              <a:t>22.08.2016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C173F88-3387-453B-9303-AC0210B95CB8}" type="slidenum">
              <a:rPr lang="ru-RU" smtClean="0"/>
              <a:t>‹#›</a:t>
            </a:fld>
            <a:endParaRPr lang="ru-RU"/>
          </a:p>
        </p:txBody>
      </p:sp>
    </p:spTree>
    <p:extLst>
      <p:ext uri="{BB962C8B-B14F-4D97-AF65-F5344CB8AC3E}">
        <p14:creationId xmlns:p14="http://schemas.microsoft.com/office/powerpoint/2010/main" val="2608740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20BB889-9D34-4BBB-8EBF-7B432ADE08F0}" type="datetimeFigureOut">
              <a:rPr lang="ru-RU" smtClean="0"/>
              <a:t>22.08.2016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C173F88-3387-453B-9303-AC0210B95CB8}" type="slidenum">
              <a:rPr lang="ru-RU" smtClean="0"/>
              <a:t>‹#›</a:t>
            </a:fld>
            <a:endParaRPr lang="ru-RU"/>
          </a:p>
        </p:txBody>
      </p:sp>
    </p:spTree>
    <p:extLst>
      <p:ext uri="{BB962C8B-B14F-4D97-AF65-F5344CB8AC3E}">
        <p14:creationId xmlns:p14="http://schemas.microsoft.com/office/powerpoint/2010/main" val="3844265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9"/>
            <a:ext cx="7886700" cy="2852737"/>
          </a:xfrm>
        </p:spPr>
        <p:txBody>
          <a:bodyPr anchor="b"/>
          <a:lstStyle>
            <a:lvl1pPr>
              <a:defRPr sz="4500"/>
            </a:lvl1pPr>
          </a:lstStyle>
          <a:p>
            <a:r>
              <a:rPr lang="ru-RU" smtClean="0"/>
              <a:t>Образец заголовка</a:t>
            </a:r>
            <a:endParaRPr lang="ru-RU"/>
          </a:p>
        </p:txBody>
      </p:sp>
      <p:sp>
        <p:nvSpPr>
          <p:cNvPr id="3" name="Текст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820BB889-9D34-4BBB-8EBF-7B432ADE08F0}" type="datetimeFigureOut">
              <a:rPr lang="ru-RU" smtClean="0"/>
              <a:t>22.08.2016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C173F88-3387-453B-9303-AC0210B95CB8}" type="slidenum">
              <a:rPr lang="ru-RU" smtClean="0"/>
              <a:t>‹#›</a:t>
            </a:fld>
            <a:endParaRPr lang="ru-RU"/>
          </a:p>
        </p:txBody>
      </p:sp>
    </p:spTree>
    <p:extLst>
      <p:ext uri="{BB962C8B-B14F-4D97-AF65-F5344CB8AC3E}">
        <p14:creationId xmlns:p14="http://schemas.microsoft.com/office/powerpoint/2010/main" val="21595502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71487" y="1825625"/>
            <a:ext cx="2900363"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3486150" y="1825625"/>
            <a:ext cx="2900363"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820BB889-9D34-4BBB-8EBF-7B432ADE08F0}" type="datetimeFigureOut">
              <a:rPr lang="ru-RU" smtClean="0"/>
              <a:t>22.08.2016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C173F88-3387-453B-9303-AC0210B95CB8}" type="slidenum">
              <a:rPr lang="ru-RU" smtClean="0"/>
              <a:t>‹#›</a:t>
            </a:fld>
            <a:endParaRPr lang="ru-RU"/>
          </a:p>
        </p:txBody>
      </p:sp>
    </p:spTree>
    <p:extLst>
      <p:ext uri="{BB962C8B-B14F-4D97-AF65-F5344CB8AC3E}">
        <p14:creationId xmlns:p14="http://schemas.microsoft.com/office/powerpoint/2010/main" val="23490839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65126"/>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p>
        </p:txBody>
      </p:sp>
      <p:sp>
        <p:nvSpPr>
          <p:cNvPr id="4" name="Объект 3"/>
          <p:cNvSpPr>
            <a:spLocks noGrp="1"/>
          </p:cNvSpPr>
          <p:nvPr>
            <p:ph sz="half" idx="2"/>
          </p:nvPr>
        </p:nvSpPr>
        <p:spPr>
          <a:xfrm>
            <a:off x="629842" y="2505075"/>
            <a:ext cx="3868340"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p>
        </p:txBody>
      </p:sp>
      <p:sp>
        <p:nvSpPr>
          <p:cNvPr id="6" name="Объект 5"/>
          <p:cNvSpPr>
            <a:spLocks noGrp="1"/>
          </p:cNvSpPr>
          <p:nvPr>
            <p:ph sz="quarter" idx="4"/>
          </p:nvPr>
        </p:nvSpPr>
        <p:spPr>
          <a:xfrm>
            <a:off x="4629150" y="2505075"/>
            <a:ext cx="3887391"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820BB889-9D34-4BBB-8EBF-7B432ADE08F0}" type="datetimeFigureOut">
              <a:rPr lang="ru-RU" smtClean="0"/>
              <a:t>22.08.2016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CC173F88-3387-453B-9303-AC0210B95CB8}" type="slidenum">
              <a:rPr lang="ru-RU" smtClean="0"/>
              <a:t>‹#›</a:t>
            </a:fld>
            <a:endParaRPr lang="ru-RU"/>
          </a:p>
        </p:txBody>
      </p:sp>
    </p:spTree>
    <p:extLst>
      <p:ext uri="{BB962C8B-B14F-4D97-AF65-F5344CB8AC3E}">
        <p14:creationId xmlns:p14="http://schemas.microsoft.com/office/powerpoint/2010/main" val="22860005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820BB889-9D34-4BBB-8EBF-7B432ADE08F0}" type="datetimeFigureOut">
              <a:rPr lang="ru-RU" smtClean="0"/>
              <a:t>22.08.2016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CC173F88-3387-453B-9303-AC0210B95CB8}" type="slidenum">
              <a:rPr lang="ru-RU" smtClean="0"/>
              <a:t>‹#›</a:t>
            </a:fld>
            <a:endParaRPr lang="ru-RU"/>
          </a:p>
        </p:txBody>
      </p:sp>
    </p:spTree>
    <p:extLst>
      <p:ext uri="{BB962C8B-B14F-4D97-AF65-F5344CB8AC3E}">
        <p14:creationId xmlns:p14="http://schemas.microsoft.com/office/powerpoint/2010/main" val="1304350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820BB889-9D34-4BBB-8EBF-7B432ADE08F0}" type="datetimeFigureOut">
              <a:rPr lang="ru-RU" smtClean="0"/>
              <a:t>22.08.2016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CC173F88-3387-453B-9303-AC0210B95CB8}" type="slidenum">
              <a:rPr lang="ru-RU" smtClean="0"/>
              <a:t>‹#›</a:t>
            </a:fld>
            <a:endParaRPr lang="ru-RU"/>
          </a:p>
        </p:txBody>
      </p:sp>
    </p:spTree>
    <p:extLst>
      <p:ext uri="{BB962C8B-B14F-4D97-AF65-F5344CB8AC3E}">
        <p14:creationId xmlns:p14="http://schemas.microsoft.com/office/powerpoint/2010/main" val="23749205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457200"/>
            <a:ext cx="2949178" cy="1600200"/>
          </a:xfrm>
        </p:spPr>
        <p:txBody>
          <a:bodyPr anchor="b"/>
          <a:lstStyle>
            <a:lvl1pPr>
              <a:defRPr sz="2400"/>
            </a:lvl1pPr>
          </a:lstStyle>
          <a:p>
            <a:r>
              <a:rPr lang="ru-RU" smtClean="0"/>
              <a:t>Образец заголовка</a:t>
            </a:r>
            <a:endParaRPr lang="ru-RU"/>
          </a:p>
        </p:txBody>
      </p:sp>
      <p:sp>
        <p:nvSpPr>
          <p:cNvPr id="3" name="Объект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Дата 4"/>
          <p:cNvSpPr>
            <a:spLocks noGrp="1"/>
          </p:cNvSpPr>
          <p:nvPr>
            <p:ph type="dt" sz="half" idx="10"/>
          </p:nvPr>
        </p:nvSpPr>
        <p:spPr/>
        <p:txBody>
          <a:bodyPr/>
          <a:lstStyle/>
          <a:p>
            <a:fld id="{820BB889-9D34-4BBB-8EBF-7B432ADE08F0}" type="datetimeFigureOut">
              <a:rPr lang="ru-RU" smtClean="0"/>
              <a:t>22.08.2016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C173F88-3387-453B-9303-AC0210B95CB8}" type="slidenum">
              <a:rPr lang="ru-RU" smtClean="0"/>
              <a:t>‹#›</a:t>
            </a:fld>
            <a:endParaRPr lang="ru-RU"/>
          </a:p>
        </p:txBody>
      </p:sp>
    </p:spTree>
    <p:extLst>
      <p:ext uri="{BB962C8B-B14F-4D97-AF65-F5344CB8AC3E}">
        <p14:creationId xmlns:p14="http://schemas.microsoft.com/office/powerpoint/2010/main" val="26910129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457200"/>
            <a:ext cx="2949178" cy="1600200"/>
          </a:xfrm>
        </p:spPr>
        <p:txBody>
          <a:bodyPr anchor="b"/>
          <a:lstStyle>
            <a:lvl1pPr>
              <a:defRPr sz="2400"/>
            </a:lvl1pPr>
          </a:lstStyle>
          <a:p>
            <a:r>
              <a:rPr lang="ru-RU" smtClean="0"/>
              <a:t>Образец заголовка</a:t>
            </a:r>
            <a:endParaRPr lang="ru-RU"/>
          </a:p>
        </p:txBody>
      </p:sp>
      <p:sp>
        <p:nvSpPr>
          <p:cNvPr id="3" name="Рисунок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ru-RU"/>
          </a:p>
        </p:txBody>
      </p:sp>
      <p:sp>
        <p:nvSpPr>
          <p:cNvPr id="4" name="Текст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Дата 4"/>
          <p:cNvSpPr>
            <a:spLocks noGrp="1"/>
          </p:cNvSpPr>
          <p:nvPr>
            <p:ph type="dt" sz="half" idx="10"/>
          </p:nvPr>
        </p:nvSpPr>
        <p:spPr/>
        <p:txBody>
          <a:bodyPr/>
          <a:lstStyle/>
          <a:p>
            <a:fld id="{820BB889-9D34-4BBB-8EBF-7B432ADE08F0}" type="datetimeFigureOut">
              <a:rPr lang="ru-RU" smtClean="0"/>
              <a:t>22.08.2016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C173F88-3387-453B-9303-AC0210B95CB8}" type="slidenum">
              <a:rPr lang="ru-RU" smtClean="0"/>
              <a:t>‹#›</a:t>
            </a:fld>
            <a:endParaRPr lang="ru-RU"/>
          </a:p>
        </p:txBody>
      </p:sp>
    </p:spTree>
    <p:extLst>
      <p:ext uri="{BB962C8B-B14F-4D97-AF65-F5344CB8AC3E}">
        <p14:creationId xmlns:p14="http://schemas.microsoft.com/office/powerpoint/2010/main" val="9341405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20BB889-9D34-4BBB-8EBF-7B432ADE08F0}" type="datetimeFigureOut">
              <a:rPr lang="ru-RU" smtClean="0"/>
              <a:t>22.08.2016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C173F88-3387-453B-9303-AC0210B95CB8}" type="slidenum">
              <a:rPr lang="ru-RU" smtClean="0"/>
              <a:t>‹#›</a:t>
            </a:fld>
            <a:endParaRPr lang="ru-RU"/>
          </a:p>
        </p:txBody>
      </p:sp>
    </p:spTree>
    <p:extLst>
      <p:ext uri="{BB962C8B-B14F-4D97-AF65-F5344CB8AC3E}">
        <p14:creationId xmlns:p14="http://schemas.microsoft.com/office/powerpoint/2010/main" val="358004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4907757" y="365125"/>
            <a:ext cx="1478756"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71488" y="365125"/>
            <a:ext cx="4321969"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20BB889-9D34-4BBB-8EBF-7B432ADE08F0}" type="datetimeFigureOut">
              <a:rPr lang="ru-RU" smtClean="0"/>
              <a:t>22.08.2016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C173F88-3387-453B-9303-AC0210B95CB8}" type="slidenum">
              <a:rPr lang="ru-RU" smtClean="0"/>
              <a:t>‹#›</a:t>
            </a:fld>
            <a:endParaRPr lang="ru-RU"/>
          </a:p>
        </p:txBody>
      </p:sp>
    </p:spTree>
    <p:extLst>
      <p:ext uri="{BB962C8B-B14F-4D97-AF65-F5344CB8AC3E}">
        <p14:creationId xmlns:p14="http://schemas.microsoft.com/office/powerpoint/2010/main" val="12270743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820BB889-9D34-4BBB-8EBF-7B432ADE08F0}" type="datetimeFigureOut">
              <a:rPr lang="ru-RU" smtClean="0"/>
              <a:t>22.08.2016</a:t>
            </a:fld>
            <a:endParaRPr lang="ru-RU"/>
          </a:p>
        </p:txBody>
      </p:sp>
      <p:sp>
        <p:nvSpPr>
          <p:cNvPr id="5" name="Нижний колонтитул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C173F88-3387-453B-9303-AC0210B95CB8}" type="slidenum">
              <a:rPr lang="ru-RU" smtClean="0"/>
              <a:t>‹#›</a:t>
            </a:fld>
            <a:endParaRPr lang="ru-RU"/>
          </a:p>
        </p:txBody>
      </p:sp>
      <p:pic>
        <p:nvPicPr>
          <p:cNvPr id="26" name="Рисунок 25"/>
          <p:cNvPicPr>
            <a:picLocks noChangeAspect="1"/>
          </p:cNvPicPr>
          <p:nvPr userDrawn="1"/>
        </p:nvPicPr>
        <p:blipFill rotWithShape="1">
          <a:blip r:embed="rId13" cstate="print">
            <a:extLst>
              <a:ext uri="{28A0092B-C50C-407E-A947-70E740481C1C}">
                <a14:useLocalDpi xmlns:a14="http://schemas.microsoft.com/office/drawing/2010/main" val="0"/>
              </a:ext>
            </a:extLst>
          </a:blip>
          <a:srcRect l="40935" r="36599"/>
          <a:stretch/>
        </p:blipFill>
        <p:spPr>
          <a:xfrm>
            <a:off x="0" y="0"/>
            <a:ext cx="2614863" cy="6858000"/>
          </a:xfrm>
          <a:prstGeom prst="rect">
            <a:avLst/>
          </a:prstGeom>
        </p:spPr>
      </p:pic>
      <p:sp>
        <p:nvSpPr>
          <p:cNvPr id="27" name="Прямоугольник 26"/>
          <p:cNvSpPr/>
          <p:nvPr userDrawn="1"/>
        </p:nvSpPr>
        <p:spPr>
          <a:xfrm>
            <a:off x="1860884" y="1"/>
            <a:ext cx="7283114" cy="6858000"/>
          </a:xfrm>
          <a:prstGeom prst="rect">
            <a:avLst/>
          </a:prstGeom>
          <a:gradFill flip="none" rotWithShape="1">
            <a:gsLst>
              <a:gs pos="0">
                <a:srgbClr val="A7C9E4"/>
              </a:gs>
              <a:gs pos="46000">
                <a:srgbClr val="C8D8F6"/>
              </a:gs>
              <a:gs pos="100000">
                <a:srgbClr val="7C8197"/>
              </a:gs>
            </a:gsLst>
            <a:path path="circle">
              <a:fillToRect l="50000" t="130000" r="50000" b="-30000"/>
            </a:path>
            <a:tileRect/>
          </a:gra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997180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ru-RU"/>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diagramLayout" Target="../diagrams/layout1.xml"/><Relationship Id="rId7" Type="http://schemas.openxmlformats.org/officeDocument/2006/relationships/hyperlink" Target="http://images.yandex.ru/yandsearch?source=wiz&amp;img_url=http://www.geekosystem.com/wp-content/uploads/2012/05/shutterstock_95386036-550x425.jpg&amp;uinfo=sw-1311-sh-737-ww-1090-wh-524-pd-1-wp-2x3_640x960&amp;p=3&amp;text=%D0%BA%D0%B0%D1%80%D1%82%D0%B8%D0%BD%D0%BA%D0%B8%20%D0%BC%D1%83%D0%BB%D1%8C%D1%82%D0%B8%20%D1%87%D0%B5%D0%BB%D0%BE%D0%B2%D0%B5%D1%87%D0%BA%D0%B8&amp;noreask=1&amp;redircnt=1415356055.1&amp;pos=111&amp;rpt=simage&amp;lr=56&amp;nojs=1" TargetMode="Externa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1.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hyperlink" Target="http://liubavyshka.ru/photo/144"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21.png"/><Relationship Id="rId1" Type="http://schemas.openxmlformats.org/officeDocument/2006/relationships/slideLayout" Target="../slideLayouts/slideLayout1.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23.jpeg"/><Relationship Id="rId7" Type="http://schemas.openxmlformats.org/officeDocument/2006/relationships/image" Target="../media/image26.jpe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hyperlink" Target="http://images.yandex.ru/yandsearch?img_url=http://cs402423.userapi.com/g36534267/a_3232e9fe.jpg&amp;iorient=&amp;ih=&amp;icolor=&amp;p=30&amp;site=&amp;text=%D0%BA%D0%B0%D1%80%D1%82%D0%B8%D0%BD%D0%BA%D0%B8%20%D0%BF%D1%80%D0%BE%D1%84%D0%B5%D1%81%D1%81%D0%B8%D0%BE%D0%BD%D0%B0%D0%BB%D1%8C%D0%BD%D0%BE%D0%B5%20%D0%BE%D0%B1%D1%80%D0%B0%D0%B7%D0%BE%D0%B2%D0%B0%D0%BD%D0%B8%D0%B5&amp;iw=&amp;wp=&amp;pos=900&amp;recent=&amp;type=&amp;isize=&amp;rpt=simage&amp;itype=&amp;nojs=1" TargetMode="External"/><Relationship Id="rId11" Type="http://schemas.openxmlformats.org/officeDocument/2006/relationships/image" Target="../media/image30.png"/><Relationship Id="rId5" Type="http://schemas.openxmlformats.org/officeDocument/2006/relationships/image" Target="../media/image25.jpeg"/><Relationship Id="rId10" Type="http://schemas.openxmlformats.org/officeDocument/2006/relationships/image" Target="../media/image29.png"/><Relationship Id="rId4" Type="http://schemas.openxmlformats.org/officeDocument/2006/relationships/image" Target="../media/image24.png"/><Relationship Id="rId9" Type="http://schemas.openxmlformats.org/officeDocument/2006/relationships/image" Target="../media/image28.jpeg"/></Relationships>
</file>

<file path=ppt/slides/_rels/slide50.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image" Target="../media/image41.jpeg"/><Relationship Id="rId3" Type="http://schemas.openxmlformats.org/officeDocument/2006/relationships/image" Target="../media/image32.png"/><Relationship Id="rId7" Type="http://schemas.openxmlformats.org/officeDocument/2006/relationships/image" Target="../media/image36.jpeg"/><Relationship Id="rId12" Type="http://schemas.openxmlformats.org/officeDocument/2006/relationships/hyperlink" Target="http://images.yandex.ru/yandsearch?source=wiz&amp;text=%D0%BA%D0%B0%D1%80%D1%82%D0%B8%D0%BD%D0%BA%D0%B8%20%D0%BF%D1%80%D0%BE%D1%84%D0%B5%D1%81%D1%81%D0%B8%D0%BE%D0%BD%D0%B0%D0%BB%D1%8C%D0%BD%D0%BE%D0%B5%20%D0%BE%D0%B1%D1%80%D0%B0%D0%B7%D0%BE%D0%B2%D0%B0%D0%BD%D0%B8%D0%B5&amp;noreask=1&amp;img_url=http://wap.mplaza.ru/parser/images/518f8a422b0f43e0973b536be4d6200f.jpg&amp;pos=11&amp;rpt=simage&amp;lr=56" TargetMode="External"/><Relationship Id="rId2"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35.png"/><Relationship Id="rId11" Type="http://schemas.openxmlformats.org/officeDocument/2006/relationships/image" Target="../media/image40.png"/><Relationship Id="rId5" Type="http://schemas.openxmlformats.org/officeDocument/2006/relationships/image" Target="../media/image34.png"/><Relationship Id="rId10" Type="http://schemas.openxmlformats.org/officeDocument/2006/relationships/image" Target="../media/image39.png"/><Relationship Id="rId4" Type="http://schemas.openxmlformats.org/officeDocument/2006/relationships/image" Target="../media/image33.png"/><Relationship Id="rId9" Type="http://schemas.openxmlformats.org/officeDocument/2006/relationships/image" Target="../media/image38.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 Id="rId6" Type="http://schemas.openxmlformats.org/officeDocument/2006/relationships/image" Target="../media/image41.jpeg"/><Relationship Id="rId5" Type="http://schemas.openxmlformats.org/officeDocument/2006/relationships/hyperlink" Target="http://images.yandex.ru/yandsearch?source=wiz&amp;text=%D0%BA%D0%B0%D1%80%D1%82%D0%B8%D0%BD%D0%BA%D0%B8%20%D0%BF%D1%80%D0%BE%D1%84%D0%B5%D1%81%D1%81%D0%B8%D0%BE%D0%BD%D0%B0%D0%BB%D1%8C%D0%BD%D0%BE%D0%B5%20%D0%BE%D0%B1%D1%80%D0%B0%D0%B7%D0%BE%D0%B2%D0%B0%D0%BD%D0%B8%D0%B5&amp;noreask=1&amp;img_url=http://wap.mplaza.ru/parser/images/518f8a422b0f43e0973b536be4d6200f.jpg&amp;pos=11&amp;rpt=simage&amp;lr=56" TargetMode="External"/><Relationship Id="rId4" Type="http://schemas.openxmlformats.org/officeDocument/2006/relationships/image" Target="../media/image44.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hyperlink" Target="http://www.chrark.ru/"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47.jpeg"/><Relationship Id="rId5" Type="http://schemas.openxmlformats.org/officeDocument/2006/relationships/image" Target="../media/image30.png"/><Relationship Id="rId4" Type="http://schemas.openxmlformats.org/officeDocument/2006/relationships/image" Target="../media/image46.gif"/></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32" name="Рисунок 3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5404063"/>
          </a:xfrm>
          <a:prstGeom prst="rect">
            <a:avLst/>
          </a:prstGeom>
        </p:spPr>
      </p:pic>
      <p:sp>
        <p:nvSpPr>
          <p:cNvPr id="33" name="Прямоугольник 32"/>
          <p:cNvSpPr/>
          <p:nvPr/>
        </p:nvSpPr>
        <p:spPr>
          <a:xfrm>
            <a:off x="-2" y="5053263"/>
            <a:ext cx="9144000" cy="1804737"/>
          </a:xfrm>
          <a:prstGeom prst="rect">
            <a:avLst/>
          </a:prstGeom>
          <a:gradFill flip="none" rotWithShape="1">
            <a:gsLst>
              <a:gs pos="0">
                <a:srgbClr val="A7C9E4"/>
              </a:gs>
              <a:gs pos="46000">
                <a:srgbClr val="C8D8F6"/>
              </a:gs>
              <a:gs pos="100000">
                <a:srgbClr val="7C8197"/>
              </a:gs>
            </a:gsLst>
            <a:path path="circle">
              <a:fillToRect l="50000" t="130000" r="50000" b="-30000"/>
            </a:path>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cxnSp>
        <p:nvCxnSpPr>
          <p:cNvPr id="34" name="Прямая соединительная линия 33"/>
          <p:cNvCxnSpPr/>
          <p:nvPr/>
        </p:nvCxnSpPr>
        <p:spPr>
          <a:xfrm>
            <a:off x="0" y="5053263"/>
            <a:ext cx="9144000" cy="0"/>
          </a:xfrm>
          <a:prstGeom prst="line">
            <a:avLst/>
          </a:prstGeom>
          <a:ln w="101600">
            <a:solidFill>
              <a:schemeClr val="bg1"/>
            </a:solidFill>
          </a:ln>
        </p:spPr>
        <p:style>
          <a:lnRef idx="1">
            <a:schemeClr val="accent1"/>
          </a:lnRef>
          <a:fillRef idx="0">
            <a:schemeClr val="accent1"/>
          </a:fillRef>
          <a:effectRef idx="0">
            <a:schemeClr val="accent1"/>
          </a:effectRef>
          <a:fontRef idx="minor">
            <a:schemeClr val="tx1"/>
          </a:fontRef>
        </p:style>
      </p:cxnSp>
      <p:sp>
        <p:nvSpPr>
          <p:cNvPr id="26" name="Овал 25"/>
          <p:cNvSpPr/>
          <p:nvPr/>
        </p:nvSpPr>
        <p:spPr>
          <a:xfrm>
            <a:off x="6666572" y="3868573"/>
            <a:ext cx="2429302" cy="2429302"/>
          </a:xfrm>
          <a:prstGeom prst="ellipse">
            <a:avLst/>
          </a:prstGeom>
          <a:solidFill>
            <a:srgbClr val="7C8197"/>
          </a:solid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одзаголовок 2"/>
          <p:cNvSpPr>
            <a:spLocks noGrp="1"/>
          </p:cNvSpPr>
          <p:nvPr>
            <p:ph type="subTitle" idx="1"/>
          </p:nvPr>
        </p:nvSpPr>
        <p:spPr>
          <a:xfrm>
            <a:off x="6439778" y="4067503"/>
            <a:ext cx="2882889" cy="1805847"/>
          </a:xfrm>
        </p:spPr>
        <p:txBody>
          <a:bodyPr>
            <a:normAutofit/>
          </a:bodyPr>
          <a:lstStyle/>
          <a:p>
            <a:endParaRPr lang="ru-RU" sz="2400" dirty="0" smtClean="0">
              <a:solidFill>
                <a:schemeClr val="bg1"/>
              </a:solidFill>
            </a:endParaRPr>
          </a:p>
          <a:p>
            <a:endParaRPr lang="ru-RU" sz="2400" dirty="0">
              <a:solidFill>
                <a:schemeClr val="bg1"/>
              </a:solidFill>
            </a:endParaRPr>
          </a:p>
          <a:p>
            <a:r>
              <a:rPr lang="ru-RU" sz="2400" b="1" dirty="0" smtClean="0">
                <a:solidFill>
                  <a:schemeClr val="bg1"/>
                </a:solidFill>
              </a:rPr>
              <a:t> </a:t>
            </a:r>
            <a:r>
              <a:rPr lang="ru-RU" sz="2400" b="1" dirty="0" smtClean="0">
                <a:solidFill>
                  <a:schemeClr val="bg1"/>
                </a:solidFill>
                <a:latin typeface="Times New Roman" pitchFamily="18" charset="0"/>
                <a:cs typeface="Times New Roman" pitchFamily="18" charset="0"/>
              </a:rPr>
              <a:t>АНО « ЧРАРК»</a:t>
            </a:r>
            <a:endParaRPr lang="ru-RU" sz="2400" b="1" dirty="0">
              <a:solidFill>
                <a:schemeClr val="bg1"/>
              </a:solidFill>
              <a:latin typeface="Times New Roman" pitchFamily="18" charset="0"/>
              <a:cs typeface="Times New Roman" pitchFamily="18" charset="0"/>
            </a:endParaRPr>
          </a:p>
        </p:txBody>
      </p:sp>
      <p:sp>
        <p:nvSpPr>
          <p:cNvPr id="2" name="Заголовок 1"/>
          <p:cNvSpPr>
            <a:spLocks noGrp="1"/>
          </p:cNvSpPr>
          <p:nvPr>
            <p:ph type="ctrTitle"/>
          </p:nvPr>
        </p:nvSpPr>
        <p:spPr>
          <a:xfrm>
            <a:off x="-48126" y="5096158"/>
            <a:ext cx="9144000" cy="1761842"/>
          </a:xfrm>
        </p:spPr>
        <p:txBody>
          <a:bodyPr>
            <a:noAutofit/>
          </a:bodyPr>
          <a:lstStyle/>
          <a:p>
            <a:r>
              <a:rPr lang="ru-RU" sz="4800" dirty="0" smtClean="0">
                <a:solidFill>
                  <a:srgbClr val="FF0000"/>
                </a:solidFill>
                <a:latin typeface="Times New Roman" pitchFamily="18" charset="0"/>
                <a:cs typeface="Times New Roman" pitchFamily="18" charset="0"/>
              </a:rPr>
              <a:t>Калугина Татьяна </a:t>
            </a:r>
            <a:br>
              <a:rPr lang="ru-RU" sz="4800" dirty="0" smtClean="0">
                <a:solidFill>
                  <a:srgbClr val="FF0000"/>
                </a:solidFill>
                <a:latin typeface="Times New Roman" pitchFamily="18" charset="0"/>
                <a:cs typeface="Times New Roman" pitchFamily="18" charset="0"/>
              </a:rPr>
            </a:br>
            <a:r>
              <a:rPr lang="ru-RU" sz="4800" dirty="0" smtClean="0">
                <a:solidFill>
                  <a:srgbClr val="FF0000"/>
                </a:solidFill>
                <a:latin typeface="Times New Roman" pitchFamily="18" charset="0"/>
                <a:cs typeface="Times New Roman" pitchFamily="18" charset="0"/>
              </a:rPr>
              <a:t>Григорьевна</a:t>
            </a:r>
            <a:endParaRPr lang="ru-RU" sz="4800"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6938328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62126" y="0"/>
            <a:ext cx="7483589" cy="2150715"/>
          </a:xfrm>
        </p:spPr>
        <p:txBody>
          <a:bodyPr>
            <a:noAutofit/>
          </a:bodyPr>
          <a:lstStyle/>
          <a:p>
            <a:pPr algn="ctr"/>
            <a:r>
              <a:rPr lang="ru-RU" sz="3200" b="1" dirty="0" smtClean="0">
                <a:solidFill>
                  <a:schemeClr val="bg1"/>
                </a:solidFill>
                <a:latin typeface="Times New Roman" pitchFamily="18" charset="0"/>
                <a:cs typeface="Times New Roman" pitchFamily="18" charset="0"/>
              </a:rPr>
              <a:t>   </a:t>
            </a:r>
            <a:br>
              <a:rPr lang="ru-RU" sz="3200" b="1" dirty="0" smtClean="0">
                <a:solidFill>
                  <a:schemeClr val="bg1"/>
                </a:solidFill>
                <a:latin typeface="Times New Roman" pitchFamily="18" charset="0"/>
                <a:cs typeface="Times New Roman" pitchFamily="18" charset="0"/>
              </a:rPr>
            </a:br>
            <a:r>
              <a:rPr lang="ru-RU" sz="3200" b="1" dirty="0" smtClean="0">
                <a:solidFill>
                  <a:schemeClr val="bg1"/>
                </a:solidFill>
                <a:latin typeface="Times New Roman" pitchFamily="18" charset="0"/>
                <a:cs typeface="Times New Roman" pitchFamily="18" charset="0"/>
              </a:rPr>
              <a:t/>
            </a:r>
            <a:br>
              <a:rPr lang="ru-RU" sz="3200" b="1" dirty="0" smtClean="0">
                <a:solidFill>
                  <a:schemeClr val="bg1"/>
                </a:solidFill>
                <a:latin typeface="Times New Roman" pitchFamily="18" charset="0"/>
                <a:cs typeface="Times New Roman" pitchFamily="18" charset="0"/>
              </a:rPr>
            </a:br>
            <a:r>
              <a:rPr lang="ru-RU" sz="3200" b="1" dirty="0">
                <a:solidFill>
                  <a:schemeClr val="bg1"/>
                </a:solidFill>
                <a:latin typeface="Times New Roman" pitchFamily="18" charset="0"/>
                <a:cs typeface="Times New Roman" pitchFamily="18" charset="0"/>
              </a:rPr>
              <a:t/>
            </a:r>
            <a:br>
              <a:rPr lang="ru-RU" sz="3200" b="1" dirty="0">
                <a:solidFill>
                  <a:schemeClr val="bg1"/>
                </a:solidFill>
                <a:latin typeface="Times New Roman" pitchFamily="18" charset="0"/>
                <a:cs typeface="Times New Roman" pitchFamily="18" charset="0"/>
              </a:rPr>
            </a:br>
            <a:r>
              <a:rPr lang="ru-RU" sz="3200" b="1" dirty="0" smtClean="0">
                <a:solidFill>
                  <a:schemeClr val="bg1"/>
                </a:solidFill>
                <a:latin typeface="Times New Roman" pitchFamily="18" charset="0"/>
                <a:cs typeface="Times New Roman" pitchFamily="18" charset="0"/>
              </a:rPr>
              <a:t>Национальная </a:t>
            </a:r>
            <a:r>
              <a:rPr lang="ru-RU" sz="3200" b="1" dirty="0">
                <a:solidFill>
                  <a:schemeClr val="bg1"/>
                </a:solidFill>
                <a:latin typeface="Times New Roman" pitchFamily="18" charset="0"/>
                <a:cs typeface="Times New Roman" pitchFamily="18" charset="0"/>
              </a:rPr>
              <a:t>система квалификаций: структура, понятийный аппарат, </a:t>
            </a:r>
            <a:r>
              <a:rPr lang="ru-RU" sz="3200" b="1" dirty="0" smtClean="0">
                <a:solidFill>
                  <a:schemeClr val="bg1"/>
                </a:solidFill>
                <a:latin typeface="Times New Roman" pitchFamily="18" charset="0"/>
                <a:cs typeface="Times New Roman" pitchFamily="18" charset="0"/>
              </a:rPr>
              <a:t>основные </a:t>
            </a:r>
            <a:r>
              <a:rPr lang="ru-RU" sz="3200" b="1" dirty="0">
                <a:solidFill>
                  <a:schemeClr val="bg1"/>
                </a:solidFill>
                <a:latin typeface="Times New Roman" pitchFamily="18" charset="0"/>
                <a:cs typeface="Times New Roman" pitchFamily="18" charset="0"/>
              </a:rPr>
              <a:t>участники</a:t>
            </a:r>
            <a:r>
              <a:rPr lang="ru-RU" sz="4000" dirty="0">
                <a:solidFill>
                  <a:schemeClr val="bg1"/>
                </a:solidFill>
                <a:latin typeface="Times New Roman" pitchFamily="18" charset="0"/>
                <a:cs typeface="Times New Roman" pitchFamily="18" charset="0"/>
              </a:rPr>
              <a:t/>
            </a:r>
            <a:br>
              <a:rPr lang="ru-RU" sz="4000" dirty="0">
                <a:solidFill>
                  <a:schemeClr val="bg1"/>
                </a:solidFill>
                <a:latin typeface="Times New Roman" pitchFamily="18" charset="0"/>
                <a:cs typeface="Times New Roman" pitchFamily="18" charset="0"/>
              </a:rPr>
            </a:br>
            <a:r>
              <a:rPr lang="ru-RU" sz="6000" dirty="0">
                <a:solidFill>
                  <a:schemeClr val="bg1"/>
                </a:solidFill>
              </a:rPr>
              <a:t/>
            </a:r>
            <a:br>
              <a:rPr lang="ru-RU" sz="6000" dirty="0">
                <a:solidFill>
                  <a:schemeClr val="bg1"/>
                </a:solidFill>
              </a:rPr>
            </a:br>
            <a:endParaRPr lang="ru-RU" sz="6000" b="1" i="1" dirty="0">
              <a:ln/>
              <a:solidFill>
                <a:schemeClr val="bg1"/>
              </a:solidFill>
              <a:effectLst>
                <a:outerShdw blurRad="38100" dist="19050" dir="2700000" algn="tl" rotWithShape="0">
                  <a:schemeClr val="dk1">
                    <a:lumMod val="50000"/>
                    <a:alpha val="40000"/>
                  </a:schemeClr>
                </a:outerShdw>
              </a:effectLst>
              <a:latin typeface="+mn-lt"/>
            </a:endParaRPr>
          </a:p>
        </p:txBody>
      </p:sp>
      <p:grpSp>
        <p:nvGrpSpPr>
          <p:cNvPr id="78" name="Group 2"/>
          <p:cNvGrpSpPr>
            <a:grpSpLocks/>
          </p:cNvGrpSpPr>
          <p:nvPr/>
        </p:nvGrpSpPr>
        <p:grpSpPr bwMode="auto">
          <a:xfrm>
            <a:off x="2288703" y="4893104"/>
            <a:ext cx="6540772" cy="650875"/>
            <a:chOff x="1248" y="1440"/>
            <a:chExt cx="3481" cy="410"/>
          </a:xfrm>
        </p:grpSpPr>
        <p:sp>
          <p:nvSpPr>
            <p:cNvPr id="79" name="Line 3"/>
            <p:cNvSpPr>
              <a:spLocks noChangeShapeType="1"/>
            </p:cNvSpPr>
            <p:nvPr/>
          </p:nvSpPr>
          <p:spPr bwMode="gray">
            <a:xfrm>
              <a:off x="1440" y="1790"/>
              <a:ext cx="3024" cy="0"/>
            </a:xfrm>
            <a:prstGeom prst="line">
              <a:avLst/>
            </a:prstGeom>
            <a:noFill/>
            <a:ln w="25400">
              <a:solidFill>
                <a:srgbClr val="969696"/>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solidFill>
                  <a:schemeClr val="bg1"/>
                </a:solidFill>
              </a:endParaRPr>
            </a:p>
          </p:txBody>
        </p:sp>
        <p:sp>
          <p:nvSpPr>
            <p:cNvPr id="80" name="Rectangle 4"/>
            <p:cNvSpPr>
              <a:spLocks noChangeArrowheads="1"/>
            </p:cNvSpPr>
            <p:nvPr/>
          </p:nvSpPr>
          <p:spPr bwMode="gray">
            <a:xfrm rot="3419336">
              <a:off x="1261" y="1427"/>
              <a:ext cx="302" cy="328"/>
            </a:xfrm>
            <a:prstGeom prst="rect">
              <a:avLst/>
            </a:prstGeom>
            <a:gradFill rotWithShape="1">
              <a:gsLst>
                <a:gs pos="0">
                  <a:srgbClr val="FF7C80"/>
                </a:gs>
                <a:gs pos="100000">
                  <a:srgbClr val="FF7C80">
                    <a:gamma/>
                    <a:shade val="46275"/>
                    <a:invGamma/>
                  </a:srgbClr>
                </a:gs>
              </a:gsLst>
              <a:lin ang="5400000" scaled="1"/>
            </a:gra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rgbClr val="FF7C80"/>
              </a:extrusionClr>
              <a:contourClr>
                <a:srgbClr val="FF7C8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ru-RU">
                <a:solidFill>
                  <a:schemeClr val="bg1"/>
                </a:solidFill>
              </a:endParaRPr>
            </a:p>
          </p:txBody>
        </p:sp>
        <p:sp>
          <p:nvSpPr>
            <p:cNvPr id="81" name="Text Box 5"/>
            <p:cNvSpPr txBox="1">
              <a:spLocks noChangeArrowheads="1"/>
            </p:cNvSpPr>
            <p:nvPr/>
          </p:nvSpPr>
          <p:spPr bwMode="gray">
            <a:xfrm>
              <a:off x="1987" y="1482"/>
              <a:ext cx="2742" cy="368"/>
            </a:xfrm>
            <a:prstGeom prst="rect">
              <a:avLst/>
            </a:prstGeom>
            <a:ln/>
            <a:extLst/>
          </p:spPr>
          <p:style>
            <a:lnRef idx="2">
              <a:schemeClr val="accent1"/>
            </a:lnRef>
            <a:fillRef idx="1">
              <a:schemeClr val="lt1"/>
            </a:fillRef>
            <a:effectRef idx="0">
              <a:schemeClr val="accent1"/>
            </a:effectRef>
            <a:fontRef idx="minor">
              <a:schemeClr val="dk1"/>
            </a:fontRef>
          </p:style>
          <p:txBody>
            <a:bodyPr wrap="square">
              <a:spAutoFit/>
            </a:bodyPr>
            <a:lstStyle/>
            <a:p>
              <a:pPr algn="l"/>
              <a:r>
                <a:rPr lang="ru-RU" sz="2400" dirty="0" smtClean="0">
                  <a:solidFill>
                    <a:schemeClr val="bg1"/>
                  </a:solidFill>
                  <a:latin typeface="Times New Roman" pitchFamily="18" charset="0"/>
                  <a:cs typeface="Times New Roman" pitchFamily="18" charset="0"/>
                </a:rPr>
                <a:t>  </a:t>
              </a:r>
              <a:r>
                <a:rPr lang="ru-RU" sz="3200" dirty="0" smtClean="0">
                  <a:solidFill>
                    <a:srgbClr val="C00000"/>
                  </a:solidFill>
                  <a:latin typeface="Times New Roman" pitchFamily="18" charset="0"/>
                  <a:cs typeface="Times New Roman" pitchFamily="18" charset="0"/>
                </a:rPr>
                <a:t>Аккредитация программ</a:t>
              </a:r>
              <a:endParaRPr lang="en-US" sz="3200" dirty="0">
                <a:solidFill>
                  <a:srgbClr val="C00000"/>
                </a:solidFill>
                <a:latin typeface="Times New Roman" pitchFamily="18" charset="0"/>
                <a:cs typeface="Times New Roman" pitchFamily="18" charset="0"/>
              </a:endParaRPr>
            </a:p>
          </p:txBody>
        </p:sp>
        <p:sp>
          <p:nvSpPr>
            <p:cNvPr id="82" name="Text Box 6"/>
            <p:cNvSpPr txBox="1">
              <a:spLocks noChangeArrowheads="1"/>
            </p:cNvSpPr>
            <p:nvPr/>
          </p:nvSpPr>
          <p:spPr bwMode="gray">
            <a:xfrm>
              <a:off x="1296" y="1454"/>
              <a:ext cx="214"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400" b="1">
                  <a:solidFill>
                    <a:schemeClr val="bg1"/>
                  </a:solidFill>
                </a:rPr>
                <a:t>4</a:t>
              </a:r>
            </a:p>
          </p:txBody>
        </p:sp>
      </p:grpSp>
      <p:grpSp>
        <p:nvGrpSpPr>
          <p:cNvPr id="83" name="Group 7"/>
          <p:cNvGrpSpPr>
            <a:grpSpLocks/>
          </p:cNvGrpSpPr>
          <p:nvPr/>
        </p:nvGrpSpPr>
        <p:grpSpPr bwMode="auto">
          <a:xfrm>
            <a:off x="2392310" y="2054718"/>
            <a:ext cx="5332415" cy="720012"/>
            <a:chOff x="1248" y="2030"/>
            <a:chExt cx="3359" cy="463"/>
          </a:xfrm>
        </p:grpSpPr>
        <p:sp>
          <p:nvSpPr>
            <p:cNvPr id="84" name="Line 8"/>
            <p:cNvSpPr>
              <a:spLocks noChangeShapeType="1"/>
            </p:cNvSpPr>
            <p:nvPr/>
          </p:nvSpPr>
          <p:spPr bwMode="gray">
            <a:xfrm>
              <a:off x="1440" y="2380"/>
              <a:ext cx="3024" cy="0"/>
            </a:xfrm>
            <a:prstGeom prst="line">
              <a:avLst/>
            </a:prstGeom>
            <a:noFill/>
            <a:ln w="25400">
              <a:solidFill>
                <a:srgbClr val="969696"/>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solidFill>
                  <a:schemeClr val="bg1"/>
                </a:solidFill>
              </a:endParaRPr>
            </a:p>
          </p:txBody>
        </p:sp>
        <p:sp>
          <p:nvSpPr>
            <p:cNvPr id="85" name="Rectangle 9"/>
            <p:cNvSpPr>
              <a:spLocks noChangeArrowheads="1"/>
            </p:cNvSpPr>
            <p:nvPr/>
          </p:nvSpPr>
          <p:spPr bwMode="gray">
            <a:xfrm rot="3419336">
              <a:off x="1261" y="2017"/>
              <a:ext cx="302" cy="328"/>
            </a:xfrm>
            <a:prstGeom prst="rect">
              <a:avLst/>
            </a:prstGeom>
            <a:gradFill rotWithShape="1">
              <a:gsLst>
                <a:gs pos="0">
                  <a:srgbClr val="99CC00"/>
                </a:gs>
                <a:gs pos="100000">
                  <a:srgbClr val="99CC00">
                    <a:gamma/>
                    <a:shade val="46275"/>
                    <a:invGamma/>
                  </a:srgbClr>
                </a:gs>
              </a:gsLst>
              <a:lin ang="5400000" scaled="1"/>
            </a:gra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rgbClr val="99CC00"/>
              </a:extrusionClr>
              <a:contourClr>
                <a:srgbClr val="99CC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ru-RU">
                <a:solidFill>
                  <a:schemeClr val="bg1"/>
                </a:solidFill>
              </a:endParaRPr>
            </a:p>
          </p:txBody>
        </p:sp>
        <p:sp>
          <p:nvSpPr>
            <p:cNvPr id="86" name="Text Box 10"/>
            <p:cNvSpPr txBox="1">
              <a:spLocks noChangeArrowheads="1"/>
            </p:cNvSpPr>
            <p:nvPr/>
          </p:nvSpPr>
          <p:spPr bwMode="gray">
            <a:xfrm>
              <a:off x="1849" y="2086"/>
              <a:ext cx="2758" cy="407"/>
            </a:xfrm>
            <a:prstGeom prst="rect">
              <a:avLst/>
            </a:prstGeom>
            <a:ln/>
            <a:extLst/>
          </p:spPr>
          <p:style>
            <a:lnRef idx="2">
              <a:schemeClr val="accent2"/>
            </a:lnRef>
            <a:fillRef idx="1">
              <a:schemeClr val="lt1"/>
            </a:fillRef>
            <a:effectRef idx="0">
              <a:schemeClr val="accent2"/>
            </a:effectRef>
            <a:fontRef idx="minor">
              <a:schemeClr val="dk1"/>
            </a:fontRef>
          </p:style>
          <p:txBody>
            <a:bodyPr wrap="none">
              <a:spAutoFit/>
            </a:bodyPr>
            <a:lstStyle/>
            <a:p>
              <a:pPr algn="l"/>
              <a:r>
                <a:rPr lang="ru-RU" sz="2400" dirty="0" smtClean="0">
                  <a:solidFill>
                    <a:srgbClr val="FF0000"/>
                  </a:solidFill>
                </a:rPr>
                <a:t> </a:t>
              </a:r>
              <a:r>
                <a:rPr lang="ru-RU" sz="3600" dirty="0" smtClean="0">
                  <a:solidFill>
                    <a:srgbClr val="C00000"/>
                  </a:solidFill>
                  <a:latin typeface="Times New Roman" pitchFamily="18" charset="0"/>
                  <a:cs typeface="Times New Roman" pitchFamily="18" charset="0"/>
                </a:rPr>
                <a:t>Рамка квалификаций</a:t>
              </a:r>
              <a:endParaRPr lang="en-US" sz="3600" dirty="0">
                <a:solidFill>
                  <a:srgbClr val="C00000"/>
                </a:solidFill>
                <a:latin typeface="Times New Roman" pitchFamily="18" charset="0"/>
                <a:cs typeface="Times New Roman" pitchFamily="18" charset="0"/>
              </a:endParaRPr>
            </a:p>
          </p:txBody>
        </p:sp>
        <p:sp>
          <p:nvSpPr>
            <p:cNvPr id="87" name="Text Box 11"/>
            <p:cNvSpPr txBox="1">
              <a:spLocks noChangeArrowheads="1"/>
            </p:cNvSpPr>
            <p:nvPr/>
          </p:nvSpPr>
          <p:spPr bwMode="gray">
            <a:xfrm>
              <a:off x="1296" y="2044"/>
              <a:ext cx="214"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400" b="1">
                  <a:solidFill>
                    <a:schemeClr val="bg1"/>
                  </a:solidFill>
                </a:rPr>
                <a:t>1</a:t>
              </a:r>
            </a:p>
          </p:txBody>
        </p:sp>
      </p:grpSp>
      <p:grpSp>
        <p:nvGrpSpPr>
          <p:cNvPr id="88" name="Group 12"/>
          <p:cNvGrpSpPr>
            <a:grpSpLocks/>
          </p:cNvGrpSpPr>
          <p:nvPr/>
        </p:nvGrpSpPr>
        <p:grpSpPr bwMode="auto">
          <a:xfrm>
            <a:off x="2297355" y="3202417"/>
            <a:ext cx="7177721" cy="752471"/>
            <a:chOff x="902" y="2736"/>
            <a:chExt cx="4525" cy="433"/>
          </a:xfrm>
        </p:grpSpPr>
        <p:sp>
          <p:nvSpPr>
            <p:cNvPr id="89" name="Line 13"/>
            <p:cNvSpPr>
              <a:spLocks noChangeShapeType="1"/>
            </p:cNvSpPr>
            <p:nvPr/>
          </p:nvSpPr>
          <p:spPr bwMode="gray">
            <a:xfrm>
              <a:off x="1440" y="2990"/>
              <a:ext cx="3024" cy="0"/>
            </a:xfrm>
            <a:prstGeom prst="line">
              <a:avLst/>
            </a:prstGeom>
            <a:noFill/>
            <a:ln w="25400">
              <a:solidFill>
                <a:srgbClr val="969696"/>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solidFill>
                  <a:schemeClr val="bg1"/>
                </a:solidFill>
              </a:endParaRPr>
            </a:p>
          </p:txBody>
        </p:sp>
        <p:sp>
          <p:nvSpPr>
            <p:cNvPr id="90" name="Rectangle 14"/>
            <p:cNvSpPr>
              <a:spLocks noChangeArrowheads="1"/>
            </p:cNvSpPr>
            <p:nvPr/>
          </p:nvSpPr>
          <p:spPr bwMode="gray">
            <a:xfrm rot="3419336">
              <a:off x="915" y="2723"/>
              <a:ext cx="302" cy="328"/>
            </a:xfrm>
            <a:prstGeom prst="rect">
              <a:avLst/>
            </a:prstGeom>
            <a:gradFill rotWithShape="1">
              <a:gsLst>
                <a:gs pos="0">
                  <a:srgbClr val="006699"/>
                </a:gs>
                <a:gs pos="100000">
                  <a:srgbClr val="006699">
                    <a:gamma/>
                    <a:shade val="46275"/>
                    <a:invGamma/>
                  </a:srgbClr>
                </a:gs>
              </a:gsLst>
              <a:lin ang="5400000" scaled="1"/>
            </a:gra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rgbClr val="006699"/>
              </a:extrusionClr>
              <a:contourClr>
                <a:srgbClr val="006699"/>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ru-RU">
                <a:solidFill>
                  <a:schemeClr val="bg1"/>
                </a:solidFill>
              </a:endParaRPr>
            </a:p>
          </p:txBody>
        </p:sp>
        <p:sp>
          <p:nvSpPr>
            <p:cNvPr id="91" name="Text Box 15"/>
            <p:cNvSpPr txBox="1">
              <a:spLocks noChangeArrowheads="1"/>
            </p:cNvSpPr>
            <p:nvPr/>
          </p:nvSpPr>
          <p:spPr bwMode="gray">
            <a:xfrm>
              <a:off x="1441" y="2762"/>
              <a:ext cx="3986" cy="407"/>
            </a:xfrm>
            <a:prstGeom prst="rect">
              <a:avLst/>
            </a:prstGeom>
            <a:ln/>
            <a:extLst/>
          </p:spPr>
          <p:style>
            <a:lnRef idx="2">
              <a:schemeClr val="accent3"/>
            </a:lnRef>
            <a:fillRef idx="1">
              <a:schemeClr val="lt1"/>
            </a:fillRef>
            <a:effectRef idx="0">
              <a:schemeClr val="accent3"/>
            </a:effectRef>
            <a:fontRef idx="minor">
              <a:schemeClr val="dk1"/>
            </a:fontRef>
          </p:style>
          <p:txBody>
            <a:bodyPr wrap="square">
              <a:spAutoFit/>
            </a:bodyPr>
            <a:lstStyle/>
            <a:p>
              <a:pPr algn="l"/>
              <a:r>
                <a:rPr lang="ru-RU" sz="3600" dirty="0" smtClean="0">
                  <a:solidFill>
                    <a:srgbClr val="C00000"/>
                  </a:solidFill>
                  <a:latin typeface="Times New Roman" pitchFamily="18" charset="0"/>
                  <a:cs typeface="Times New Roman" pitchFamily="18" charset="0"/>
                </a:rPr>
                <a:t>Профессиональные стандарты</a:t>
              </a:r>
              <a:endParaRPr lang="en-US" sz="3600" dirty="0">
                <a:solidFill>
                  <a:srgbClr val="C00000"/>
                </a:solidFill>
                <a:latin typeface="Times New Roman" pitchFamily="18" charset="0"/>
                <a:cs typeface="Times New Roman" pitchFamily="18" charset="0"/>
              </a:endParaRPr>
            </a:p>
          </p:txBody>
        </p:sp>
        <p:sp>
          <p:nvSpPr>
            <p:cNvPr id="92" name="Text Box 16"/>
            <p:cNvSpPr txBox="1">
              <a:spLocks noChangeArrowheads="1"/>
            </p:cNvSpPr>
            <p:nvPr/>
          </p:nvSpPr>
          <p:spPr bwMode="gray">
            <a:xfrm>
              <a:off x="905" y="2762"/>
              <a:ext cx="605"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2400" b="1" dirty="0">
                  <a:solidFill>
                    <a:schemeClr val="bg1"/>
                  </a:solidFill>
                </a:rPr>
                <a:t>2</a:t>
              </a:r>
            </a:p>
          </p:txBody>
        </p:sp>
      </p:grpSp>
      <p:grpSp>
        <p:nvGrpSpPr>
          <p:cNvPr id="93" name="Group 17"/>
          <p:cNvGrpSpPr>
            <a:grpSpLocks/>
          </p:cNvGrpSpPr>
          <p:nvPr/>
        </p:nvGrpSpPr>
        <p:grpSpPr bwMode="auto">
          <a:xfrm>
            <a:off x="2302114" y="4169034"/>
            <a:ext cx="6532835" cy="622300"/>
            <a:chOff x="910" y="3272"/>
            <a:chExt cx="3781" cy="392"/>
          </a:xfrm>
        </p:grpSpPr>
        <p:sp>
          <p:nvSpPr>
            <p:cNvPr id="94" name="Line 18"/>
            <p:cNvSpPr>
              <a:spLocks noChangeShapeType="1"/>
            </p:cNvSpPr>
            <p:nvPr/>
          </p:nvSpPr>
          <p:spPr bwMode="gray">
            <a:xfrm>
              <a:off x="1441" y="3579"/>
              <a:ext cx="3023" cy="1"/>
            </a:xfrm>
            <a:prstGeom prst="line">
              <a:avLst/>
            </a:prstGeom>
            <a:noFill/>
            <a:ln w="25400">
              <a:solidFill>
                <a:srgbClr val="969696"/>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solidFill>
                  <a:schemeClr val="bg1"/>
                </a:solidFill>
              </a:endParaRPr>
            </a:p>
          </p:txBody>
        </p:sp>
        <p:sp>
          <p:nvSpPr>
            <p:cNvPr id="95" name="Rectangle 19"/>
            <p:cNvSpPr>
              <a:spLocks noChangeArrowheads="1"/>
            </p:cNvSpPr>
            <p:nvPr/>
          </p:nvSpPr>
          <p:spPr bwMode="gray">
            <a:xfrm rot="3419336">
              <a:off x="923" y="3304"/>
              <a:ext cx="302" cy="328"/>
            </a:xfrm>
            <a:prstGeom prst="rect">
              <a:avLst/>
            </a:prstGeom>
            <a:gradFill rotWithShape="1">
              <a:gsLst>
                <a:gs pos="0">
                  <a:srgbClr val="FF9933"/>
                </a:gs>
                <a:gs pos="100000">
                  <a:srgbClr val="FF9933">
                    <a:gamma/>
                    <a:shade val="46275"/>
                    <a:invGamma/>
                  </a:srgbClr>
                </a:gs>
              </a:gsLst>
              <a:lin ang="5400000" scaled="1"/>
            </a:gra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rgbClr val="FF9933"/>
              </a:extrusionClr>
              <a:contourClr>
                <a:srgbClr val="FF99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ru-RU">
                <a:solidFill>
                  <a:schemeClr val="bg1"/>
                </a:solidFill>
              </a:endParaRPr>
            </a:p>
          </p:txBody>
        </p:sp>
        <p:sp>
          <p:nvSpPr>
            <p:cNvPr id="96" name="Text Box 20"/>
            <p:cNvSpPr txBox="1">
              <a:spLocks noChangeArrowheads="1"/>
            </p:cNvSpPr>
            <p:nvPr/>
          </p:nvSpPr>
          <p:spPr bwMode="gray">
            <a:xfrm>
              <a:off x="1709" y="3272"/>
              <a:ext cx="2982" cy="368"/>
            </a:xfrm>
            <a:prstGeom prst="rect">
              <a:avLst/>
            </a:prstGeom>
            <a:ln/>
            <a:extLst/>
          </p:spPr>
          <p:style>
            <a:lnRef idx="2">
              <a:schemeClr val="accent2"/>
            </a:lnRef>
            <a:fillRef idx="1">
              <a:schemeClr val="lt1"/>
            </a:fillRef>
            <a:effectRef idx="0">
              <a:schemeClr val="accent2"/>
            </a:effectRef>
            <a:fontRef idx="minor">
              <a:schemeClr val="dk1"/>
            </a:fontRef>
          </p:style>
          <p:txBody>
            <a:bodyPr wrap="square">
              <a:spAutoFit/>
            </a:bodyPr>
            <a:lstStyle/>
            <a:p>
              <a:pPr algn="l"/>
              <a:r>
                <a:rPr lang="ru-RU" sz="3200" b="1" dirty="0" smtClean="0">
                  <a:solidFill>
                    <a:schemeClr val="bg1"/>
                  </a:solidFill>
                  <a:latin typeface="Times New Roman" pitchFamily="18" charset="0"/>
                  <a:cs typeface="Times New Roman" pitchFamily="18" charset="0"/>
                </a:rPr>
                <a:t> </a:t>
              </a:r>
              <a:r>
                <a:rPr lang="ru-RU" sz="3200" dirty="0" smtClean="0">
                  <a:solidFill>
                    <a:srgbClr val="C00000"/>
                  </a:solidFill>
                  <a:latin typeface="Times New Roman" pitchFamily="18" charset="0"/>
                  <a:cs typeface="Times New Roman" pitchFamily="18" charset="0"/>
                </a:rPr>
                <a:t>Независимая оценка</a:t>
              </a:r>
              <a:endParaRPr lang="en-US" sz="3200" dirty="0">
                <a:solidFill>
                  <a:srgbClr val="C00000"/>
                </a:solidFill>
                <a:latin typeface="Times New Roman" pitchFamily="18" charset="0"/>
                <a:cs typeface="Times New Roman" pitchFamily="18" charset="0"/>
              </a:endParaRPr>
            </a:p>
          </p:txBody>
        </p:sp>
        <p:sp>
          <p:nvSpPr>
            <p:cNvPr id="97" name="Text Box 21"/>
            <p:cNvSpPr txBox="1">
              <a:spLocks noChangeArrowheads="1"/>
            </p:cNvSpPr>
            <p:nvPr/>
          </p:nvSpPr>
          <p:spPr bwMode="gray">
            <a:xfrm>
              <a:off x="1045" y="3373"/>
              <a:ext cx="29"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2400" b="1" dirty="0">
                  <a:solidFill>
                    <a:schemeClr val="bg1"/>
                  </a:solidFill>
                </a:rPr>
                <a:t>3</a:t>
              </a:r>
            </a:p>
          </p:txBody>
        </p:sp>
      </p:grpSp>
      <p:grpSp>
        <p:nvGrpSpPr>
          <p:cNvPr id="98" name="Group 22"/>
          <p:cNvGrpSpPr>
            <a:grpSpLocks/>
          </p:cNvGrpSpPr>
          <p:nvPr/>
        </p:nvGrpSpPr>
        <p:grpSpPr bwMode="auto">
          <a:xfrm>
            <a:off x="2330935" y="5646824"/>
            <a:ext cx="6512194" cy="650875"/>
            <a:chOff x="1248" y="3230"/>
            <a:chExt cx="3270" cy="410"/>
          </a:xfrm>
        </p:grpSpPr>
        <p:sp>
          <p:nvSpPr>
            <p:cNvPr id="99" name="Line 23"/>
            <p:cNvSpPr>
              <a:spLocks noChangeShapeType="1"/>
            </p:cNvSpPr>
            <p:nvPr/>
          </p:nvSpPr>
          <p:spPr bwMode="gray">
            <a:xfrm>
              <a:off x="1440" y="3580"/>
              <a:ext cx="3024" cy="0"/>
            </a:xfrm>
            <a:prstGeom prst="line">
              <a:avLst/>
            </a:prstGeom>
            <a:noFill/>
            <a:ln w="25400">
              <a:solidFill>
                <a:srgbClr val="969696"/>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solidFill>
                  <a:schemeClr val="bg1"/>
                </a:solidFill>
              </a:endParaRPr>
            </a:p>
          </p:txBody>
        </p:sp>
        <p:sp>
          <p:nvSpPr>
            <p:cNvPr id="100" name="Rectangle 24"/>
            <p:cNvSpPr>
              <a:spLocks noChangeArrowheads="1"/>
            </p:cNvSpPr>
            <p:nvPr/>
          </p:nvSpPr>
          <p:spPr bwMode="gray">
            <a:xfrm rot="3419336">
              <a:off x="1261" y="3217"/>
              <a:ext cx="302" cy="328"/>
            </a:xfrm>
            <a:prstGeom prst="rect">
              <a:avLst/>
            </a:prstGeom>
            <a:gradFill rotWithShape="1">
              <a:gsLst>
                <a:gs pos="0">
                  <a:srgbClr val="990099"/>
                </a:gs>
                <a:gs pos="100000">
                  <a:srgbClr val="990099">
                    <a:gamma/>
                    <a:shade val="46275"/>
                    <a:invGamma/>
                  </a:srgbClr>
                </a:gs>
              </a:gsLst>
              <a:lin ang="5400000" scaled="1"/>
            </a:gra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rgbClr val="990099"/>
              </a:extrusionClr>
              <a:contourClr>
                <a:srgbClr val="990099"/>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ru-RU">
                <a:solidFill>
                  <a:schemeClr val="bg1"/>
                </a:solidFill>
              </a:endParaRPr>
            </a:p>
          </p:txBody>
        </p:sp>
        <p:sp>
          <p:nvSpPr>
            <p:cNvPr id="101" name="Text Box 25"/>
            <p:cNvSpPr txBox="1">
              <a:spLocks noChangeArrowheads="1"/>
            </p:cNvSpPr>
            <p:nvPr/>
          </p:nvSpPr>
          <p:spPr bwMode="gray">
            <a:xfrm>
              <a:off x="1931" y="3272"/>
              <a:ext cx="2587" cy="368"/>
            </a:xfrm>
            <a:prstGeom prst="rect">
              <a:avLst/>
            </a:prstGeom>
            <a:ln/>
            <a:extLst/>
          </p:spPr>
          <p:style>
            <a:lnRef idx="2">
              <a:schemeClr val="accent2"/>
            </a:lnRef>
            <a:fillRef idx="1">
              <a:schemeClr val="lt1"/>
            </a:fillRef>
            <a:effectRef idx="0">
              <a:schemeClr val="accent2"/>
            </a:effectRef>
            <a:fontRef idx="minor">
              <a:schemeClr val="dk1"/>
            </a:fontRef>
          </p:style>
          <p:txBody>
            <a:bodyPr wrap="square">
              <a:spAutoFit/>
            </a:bodyPr>
            <a:lstStyle/>
            <a:p>
              <a:pPr algn="l"/>
              <a:r>
                <a:rPr lang="ru-RU" sz="3200" dirty="0" smtClean="0">
                  <a:solidFill>
                    <a:srgbClr val="C00000"/>
                  </a:solidFill>
                  <a:latin typeface="Times New Roman" pitchFamily="18" charset="0"/>
                  <a:cs typeface="Times New Roman" pitchFamily="18" charset="0"/>
                </a:rPr>
                <a:t>Справочник профессий</a:t>
              </a:r>
              <a:endParaRPr lang="en-US" sz="3200" dirty="0">
                <a:solidFill>
                  <a:srgbClr val="C00000"/>
                </a:solidFill>
                <a:latin typeface="Times New Roman" pitchFamily="18" charset="0"/>
                <a:cs typeface="Times New Roman" pitchFamily="18" charset="0"/>
              </a:endParaRPr>
            </a:p>
          </p:txBody>
        </p:sp>
        <p:sp>
          <p:nvSpPr>
            <p:cNvPr id="102" name="Text Box 26"/>
            <p:cNvSpPr txBox="1">
              <a:spLocks noChangeArrowheads="1"/>
            </p:cNvSpPr>
            <p:nvPr/>
          </p:nvSpPr>
          <p:spPr bwMode="gray">
            <a:xfrm>
              <a:off x="1296" y="3244"/>
              <a:ext cx="214"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400" b="1">
                  <a:solidFill>
                    <a:schemeClr val="bg1"/>
                  </a:solidFill>
                </a:rPr>
                <a:t>5</a:t>
              </a:r>
            </a:p>
          </p:txBody>
        </p:sp>
      </p:grpSp>
    </p:spTree>
    <p:extLst>
      <p:ext uri="{BB962C8B-B14F-4D97-AF65-F5344CB8AC3E}">
        <p14:creationId xmlns:p14="http://schemas.microsoft.com/office/powerpoint/2010/main" val="17242523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54924" y="1"/>
            <a:ext cx="6560426" cy="1056290"/>
          </a:xfrm>
        </p:spPr>
        <p:txBody>
          <a:bodyPr>
            <a:normAutofit/>
          </a:bodyPr>
          <a:lstStyle/>
          <a:p>
            <a:r>
              <a:rPr lang="ru-RU" sz="4800" b="1" dirty="0">
                <a:solidFill>
                  <a:schemeClr val="bg1"/>
                </a:solidFill>
                <a:latin typeface="Times New Roman" pitchFamily="18" charset="0"/>
                <a:cs typeface="Times New Roman" pitchFamily="18" charset="0"/>
              </a:rPr>
              <a:t>Актуальная проблема</a:t>
            </a:r>
            <a:endParaRPr lang="ru-RU" sz="4800" dirty="0">
              <a:solidFill>
                <a:schemeClr val="bg1"/>
              </a:solidFill>
            </a:endParaRPr>
          </a:p>
        </p:txBody>
      </p:sp>
      <p:sp>
        <p:nvSpPr>
          <p:cNvPr id="3" name="Объект 2"/>
          <p:cNvSpPr>
            <a:spLocks noGrp="1"/>
          </p:cNvSpPr>
          <p:nvPr>
            <p:ph idx="1"/>
          </p:nvPr>
        </p:nvSpPr>
        <p:spPr>
          <a:xfrm>
            <a:off x="1813034" y="945932"/>
            <a:ext cx="7078718" cy="5231032"/>
          </a:xfrm>
        </p:spPr>
        <p:style>
          <a:lnRef idx="2">
            <a:schemeClr val="accent5"/>
          </a:lnRef>
          <a:fillRef idx="1">
            <a:schemeClr val="lt1"/>
          </a:fillRef>
          <a:effectRef idx="0">
            <a:schemeClr val="accent5"/>
          </a:effectRef>
          <a:fontRef idx="minor">
            <a:schemeClr val="dk1"/>
          </a:fontRef>
        </p:style>
        <p:txBody>
          <a:bodyPr>
            <a:noAutofit/>
          </a:bodyPr>
          <a:lstStyle/>
          <a:p>
            <a:pPr algn="just"/>
            <a:r>
              <a:rPr lang="ru-RU" sz="2800" dirty="0">
                <a:solidFill>
                  <a:srgbClr val="002060"/>
                </a:solidFill>
                <a:latin typeface="Times New Roman" pitchFamily="18" charset="0"/>
                <a:cs typeface="Times New Roman" pitchFamily="18" charset="0"/>
              </a:rPr>
              <a:t>Российская система квалификаций представляет модель, которая была сформирована в советский период  и не отвечает сегодняшним  задачам модернизации экономики, отстает от проводимых реформ  в профессиональном образовании</a:t>
            </a:r>
          </a:p>
          <a:p>
            <a:pPr algn="just"/>
            <a:r>
              <a:rPr lang="ru-RU" sz="2800" dirty="0">
                <a:solidFill>
                  <a:srgbClr val="002060"/>
                </a:solidFill>
                <a:latin typeface="Times New Roman" pitchFamily="18" charset="0"/>
                <a:cs typeface="Times New Roman" pitchFamily="18" charset="0"/>
              </a:rPr>
              <a:t>Российская экономика подошла к неизбежному этапу развития, когда для экономического роста требуются специалисты качественно нового уровня </a:t>
            </a:r>
          </a:p>
          <a:p>
            <a:pPr algn="just"/>
            <a:r>
              <a:rPr lang="ru-RU" sz="2800" dirty="0">
                <a:solidFill>
                  <a:srgbClr val="002060"/>
                </a:solidFill>
                <a:latin typeface="Times New Roman" pitchFamily="18" charset="0"/>
                <a:cs typeface="Times New Roman" pitchFamily="18" charset="0"/>
              </a:rPr>
              <a:t>Возникло множество организационных, правовых, методических, финансовых, кадровых проблем </a:t>
            </a:r>
          </a:p>
        </p:txBody>
      </p:sp>
    </p:spTree>
    <p:extLst>
      <p:ext uri="{BB962C8B-B14F-4D97-AF65-F5344CB8AC3E}">
        <p14:creationId xmlns:p14="http://schemas.microsoft.com/office/powerpoint/2010/main" val="202805166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95184" y="274637"/>
            <a:ext cx="7291616" cy="850107"/>
          </a:xfrm>
        </p:spPr>
        <p:txBody>
          <a:bodyPr>
            <a:normAutofit/>
          </a:bodyPr>
          <a:lstStyle/>
          <a:p>
            <a:pPr algn="ctr"/>
            <a:r>
              <a:rPr lang="ru-RU" sz="4400" b="1" dirty="0" smtClean="0">
                <a:solidFill>
                  <a:schemeClr val="bg1"/>
                </a:solidFill>
                <a:latin typeface="Times New Roman" panose="02020603050405020304" pitchFamily="18" charset="0"/>
                <a:cs typeface="Times New Roman" panose="02020603050405020304" pitchFamily="18" charset="0"/>
              </a:rPr>
              <a:t>Проблемы</a:t>
            </a:r>
            <a:endParaRPr lang="ru-RU" sz="4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7" name="Объект 6"/>
          <p:cNvGraphicFramePr>
            <a:graphicFrameLocks noGrp="1"/>
          </p:cNvGraphicFramePr>
          <p:nvPr>
            <p:ph idx="1"/>
            <p:extLst>
              <p:ext uri="{D42A27DB-BD31-4B8C-83A1-F6EECF244321}">
                <p14:modId xmlns:p14="http://schemas.microsoft.com/office/powerpoint/2010/main" val="1198852639"/>
              </p:ext>
            </p:extLst>
          </p:nvPr>
        </p:nvGraphicFramePr>
        <p:xfrm>
          <a:off x="457200" y="1052737"/>
          <a:ext cx="8229600" cy="50734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Рисунок 4" descr="http://im2-tub-ru.yandex.net/i?id=b1a78a7c2873536cccffc530dfb1247a-104-144&amp;n=21">
            <a:hlinkClick r:id="rId7" tgtFrame="_blank"/>
          </p:cNvPr>
          <p:cNvPicPr/>
          <p:nvPr/>
        </p:nvPicPr>
        <p:blipFill>
          <a:blip r:embed="rId8">
            <a:extLst>
              <a:ext uri="{28A0092B-C50C-407E-A947-70E740481C1C}">
                <a14:useLocalDpi xmlns:a14="http://schemas.microsoft.com/office/drawing/2010/main" val="0"/>
              </a:ext>
            </a:extLst>
          </a:blip>
          <a:srcRect/>
          <a:stretch>
            <a:fillRect/>
          </a:stretch>
        </p:blipFill>
        <p:spPr bwMode="auto">
          <a:xfrm>
            <a:off x="7524327" y="5085184"/>
            <a:ext cx="1451069" cy="1308737"/>
          </a:xfrm>
          <a:prstGeom prst="rect">
            <a:avLst/>
          </a:prstGeom>
          <a:noFill/>
          <a:ln>
            <a:noFill/>
          </a:ln>
        </p:spPr>
      </p:pic>
    </p:spTree>
    <p:extLst>
      <p:ext uri="{BB962C8B-B14F-4D97-AF65-F5344CB8AC3E}">
        <p14:creationId xmlns:p14="http://schemas.microsoft.com/office/powerpoint/2010/main" val="28160211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16632"/>
            <a:ext cx="8229600" cy="1143000"/>
          </a:xfrm>
        </p:spPr>
        <p:txBody>
          <a:bodyPr>
            <a:normAutofit/>
          </a:bodyPr>
          <a:lstStyle/>
          <a:p>
            <a:pPr algn="ctr"/>
            <a:r>
              <a:rPr lang="ru-RU" dirty="0" smtClean="0"/>
              <a:t> </a:t>
            </a:r>
            <a:r>
              <a:rPr lang="ru-RU" dirty="0" smtClean="0"/>
              <a:t>       </a:t>
            </a:r>
            <a:r>
              <a:rPr lang="ru-RU" sz="3100" b="1" dirty="0" smtClean="0">
                <a:solidFill>
                  <a:schemeClr val="bg1"/>
                </a:solidFill>
                <a:latin typeface="Times New Roman" pitchFamily="18" charset="0"/>
                <a:cs typeface="Times New Roman" pitchFamily="18" charset="0"/>
              </a:rPr>
              <a:t>Что </a:t>
            </a:r>
            <a:r>
              <a:rPr lang="ru-RU" sz="3100" b="1" dirty="0" smtClean="0">
                <a:solidFill>
                  <a:schemeClr val="bg1"/>
                </a:solidFill>
                <a:latin typeface="Times New Roman" pitchFamily="18" charset="0"/>
                <a:cs typeface="Times New Roman" pitchFamily="18" charset="0"/>
              </a:rPr>
              <a:t>такое Национальная система квалификаций (НСК)?</a:t>
            </a:r>
            <a:endParaRPr lang="ru-RU" sz="3100" b="1" dirty="0">
              <a:solidFill>
                <a:schemeClr val="bg1"/>
              </a:solidFill>
              <a:latin typeface="Times New Roman" pitchFamily="18" charset="0"/>
              <a:cs typeface="Times New Roman" pitchFamily="18" charset="0"/>
            </a:endParaRPr>
          </a:p>
        </p:txBody>
      </p:sp>
      <p:sp>
        <p:nvSpPr>
          <p:cNvPr id="3" name="Объект 2"/>
          <p:cNvSpPr>
            <a:spLocks noGrp="1"/>
          </p:cNvSpPr>
          <p:nvPr>
            <p:ph idx="1"/>
          </p:nvPr>
        </p:nvSpPr>
        <p:spPr/>
        <p:txBody>
          <a:bodyPr/>
          <a:lstStyle/>
          <a:p>
            <a:endParaRPr lang="ru-RU" dirty="0" smtClean="0">
              <a:latin typeface="Times New Roman" pitchFamily="18" charset="0"/>
              <a:cs typeface="Times New Roman" pitchFamily="18" charset="0"/>
            </a:endParaRPr>
          </a:p>
          <a:p>
            <a:pPr marL="0" indent="0">
              <a:buNone/>
            </a:pPr>
            <a:r>
              <a:rPr lang="ru-RU" dirty="0" smtClean="0">
                <a:latin typeface="Times New Roman" pitchFamily="18" charset="0"/>
                <a:cs typeface="Times New Roman" pitchFamily="18" charset="0"/>
              </a:rPr>
              <a:t> </a:t>
            </a:r>
          </a:p>
          <a:p>
            <a:pPr marL="0" indent="0">
              <a:buNone/>
            </a:pPr>
            <a:r>
              <a:rPr lang="ru-RU" dirty="0">
                <a:latin typeface="Times New Roman" pitchFamily="18" charset="0"/>
                <a:cs typeface="Times New Roman" pitchFamily="18" charset="0"/>
              </a:rPr>
              <a:t> </a:t>
            </a:r>
          </a:p>
        </p:txBody>
      </p:sp>
      <p:graphicFrame>
        <p:nvGraphicFramePr>
          <p:cNvPr id="4" name="Схема 3"/>
          <p:cNvGraphicFramePr/>
          <p:nvPr>
            <p:extLst>
              <p:ext uri="{D42A27DB-BD31-4B8C-83A1-F6EECF244321}">
                <p14:modId xmlns:p14="http://schemas.microsoft.com/office/powerpoint/2010/main" val="909012458"/>
              </p:ext>
            </p:extLst>
          </p:nvPr>
        </p:nvGraphicFramePr>
        <p:xfrm>
          <a:off x="551793" y="1150883"/>
          <a:ext cx="8261131" cy="52814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4722838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Номер слайда 5"/>
          <p:cNvSpPr>
            <a:spLocks noGrp="1"/>
          </p:cNvSpPr>
          <p:nvPr>
            <p:ph type="sldNum" sz="quarter" idx="12"/>
          </p:nvPr>
        </p:nvSpPr>
        <p:spPr/>
        <p:txBody>
          <a:bodyPr/>
          <a:lstStyle/>
          <a:p>
            <a:fld id="{111214F9-3A0E-4123-93C7-A4C548CFF9D0}" type="slidenum">
              <a:rPr lang="ru-RU" altLang="ru-RU"/>
              <a:pPr/>
              <a:t>6</a:t>
            </a:fld>
            <a:endParaRPr lang="ru-RU" altLang="ru-RU"/>
          </a:p>
        </p:txBody>
      </p:sp>
      <p:sp>
        <p:nvSpPr>
          <p:cNvPr id="13314" name="Rectangle 2"/>
          <p:cNvSpPr>
            <a:spLocks noGrp="1" noChangeArrowheads="1"/>
          </p:cNvSpPr>
          <p:nvPr>
            <p:ph type="title"/>
          </p:nvPr>
        </p:nvSpPr>
        <p:spPr>
          <a:xfrm>
            <a:off x="1844566" y="332656"/>
            <a:ext cx="6623978" cy="647700"/>
          </a:xfrm>
        </p:spPr>
        <p:txBody>
          <a:bodyPr>
            <a:noAutofit/>
          </a:bodyPr>
          <a:lstStyle/>
          <a:p>
            <a:r>
              <a:rPr lang="ru-RU" altLang="ru-RU" sz="3200" b="1" dirty="0" smtClean="0">
                <a:solidFill>
                  <a:srgbClr val="002060"/>
                </a:solidFill>
              </a:rPr>
              <a:t>    </a:t>
            </a:r>
            <a:br>
              <a:rPr lang="ru-RU" altLang="ru-RU" sz="3200" b="1" dirty="0" smtClean="0">
                <a:solidFill>
                  <a:srgbClr val="002060"/>
                </a:solidFill>
              </a:rPr>
            </a:br>
            <a:r>
              <a:rPr lang="ru-RU" altLang="ru-RU" sz="3600" b="1" dirty="0" smtClean="0">
                <a:solidFill>
                  <a:schemeClr val="bg1"/>
                </a:solidFill>
                <a:latin typeface="Times New Roman" panose="02020603050405020304" pitchFamily="18" charset="0"/>
                <a:cs typeface="Times New Roman" panose="02020603050405020304" pitchFamily="18" charset="0"/>
              </a:rPr>
              <a:t>Национальная система:  структура и основные </a:t>
            </a:r>
            <a:r>
              <a:rPr lang="ru-RU" altLang="ru-RU" sz="3600" b="1" dirty="0">
                <a:solidFill>
                  <a:schemeClr val="bg1"/>
                </a:solidFill>
                <a:latin typeface="Times New Roman" panose="02020603050405020304" pitchFamily="18" charset="0"/>
                <a:cs typeface="Times New Roman" panose="02020603050405020304" pitchFamily="18" charset="0"/>
              </a:rPr>
              <a:t>элементы </a:t>
            </a:r>
          </a:p>
        </p:txBody>
      </p:sp>
      <p:sp>
        <p:nvSpPr>
          <p:cNvPr id="13315" name="Rectangle 3"/>
          <p:cNvSpPr>
            <a:spLocks noGrp="1" noChangeArrowheads="1"/>
          </p:cNvSpPr>
          <p:nvPr>
            <p:ph type="body" idx="1"/>
          </p:nvPr>
        </p:nvSpPr>
        <p:spPr>
          <a:xfrm>
            <a:off x="1986454" y="1860331"/>
            <a:ext cx="6878323" cy="4265832"/>
          </a:xfrm>
        </p:spPr>
        <p:style>
          <a:lnRef idx="2">
            <a:schemeClr val="accent2"/>
          </a:lnRef>
          <a:fillRef idx="1">
            <a:schemeClr val="lt1"/>
          </a:fillRef>
          <a:effectRef idx="0">
            <a:schemeClr val="accent2"/>
          </a:effectRef>
          <a:fontRef idx="minor">
            <a:schemeClr val="dk1"/>
          </a:fontRef>
        </p:style>
        <p:txBody>
          <a:bodyPr>
            <a:normAutofit fontScale="92500" lnSpcReduction="10000"/>
          </a:bodyPr>
          <a:lstStyle/>
          <a:p>
            <a:pPr marL="469900" indent="1679575">
              <a:lnSpc>
                <a:spcPct val="90000"/>
              </a:lnSpc>
              <a:buFontTx/>
              <a:buNone/>
            </a:pPr>
            <a:r>
              <a:rPr lang="ru-RU" altLang="ru-RU" sz="2400" b="1" dirty="0">
                <a:solidFill>
                  <a:srgbClr val="C00000"/>
                </a:solidFill>
              </a:rPr>
              <a:t/>
            </a:r>
            <a:br>
              <a:rPr lang="ru-RU" altLang="ru-RU" sz="2400" b="1" dirty="0">
                <a:solidFill>
                  <a:srgbClr val="C00000"/>
                </a:solidFill>
              </a:rPr>
            </a:br>
            <a:endParaRPr lang="ru-RU" altLang="ru-RU" sz="2400" b="1" dirty="0">
              <a:solidFill>
                <a:srgbClr val="C00000"/>
              </a:solidFill>
            </a:endParaRPr>
          </a:p>
          <a:p>
            <a:pPr marL="469900" indent="-469900">
              <a:lnSpc>
                <a:spcPct val="110000"/>
              </a:lnSpc>
            </a:pPr>
            <a:r>
              <a:rPr lang="ru-RU" altLang="ru-RU" sz="2800" dirty="0" smtClean="0">
                <a:solidFill>
                  <a:schemeClr val="accent1">
                    <a:lumMod val="50000"/>
                  </a:schemeClr>
                </a:solidFill>
                <a:latin typeface="Times New Roman" panose="02020603050405020304" pitchFamily="18" charset="0"/>
                <a:cs typeface="Times New Roman" panose="02020603050405020304" pitchFamily="18" charset="0"/>
              </a:rPr>
              <a:t>Национальная </a:t>
            </a:r>
            <a:r>
              <a:rPr lang="ru-RU" altLang="ru-RU" sz="2800" dirty="0">
                <a:solidFill>
                  <a:schemeClr val="accent1">
                    <a:lumMod val="50000"/>
                  </a:schemeClr>
                </a:solidFill>
                <a:latin typeface="Times New Roman" panose="02020603050405020304" pitchFamily="18" charset="0"/>
                <a:cs typeface="Times New Roman" panose="02020603050405020304" pitchFamily="18" charset="0"/>
              </a:rPr>
              <a:t>рамка квалификаций</a:t>
            </a:r>
          </a:p>
          <a:p>
            <a:pPr marL="469900" indent="-469900">
              <a:lnSpc>
                <a:spcPct val="110000"/>
              </a:lnSpc>
            </a:pPr>
            <a:r>
              <a:rPr lang="ru-RU" altLang="ru-RU" sz="2800" dirty="0" smtClean="0">
                <a:solidFill>
                  <a:schemeClr val="accent1">
                    <a:lumMod val="50000"/>
                  </a:schemeClr>
                </a:solidFill>
                <a:latin typeface="Times New Roman" panose="02020603050405020304" pitchFamily="18" charset="0"/>
                <a:cs typeface="Times New Roman" panose="02020603050405020304" pitchFamily="18" charset="0"/>
              </a:rPr>
              <a:t>Профессиональные </a:t>
            </a:r>
            <a:r>
              <a:rPr lang="ru-RU" altLang="ru-RU" sz="2800" dirty="0">
                <a:solidFill>
                  <a:schemeClr val="accent1">
                    <a:lumMod val="50000"/>
                  </a:schemeClr>
                </a:solidFill>
                <a:latin typeface="Times New Roman" panose="02020603050405020304" pitchFamily="18" charset="0"/>
                <a:cs typeface="Times New Roman" panose="02020603050405020304" pitchFamily="18" charset="0"/>
              </a:rPr>
              <a:t>стандарты</a:t>
            </a:r>
          </a:p>
          <a:p>
            <a:pPr marL="469900" indent="-469900">
              <a:lnSpc>
                <a:spcPct val="110000"/>
              </a:lnSpc>
              <a:spcAft>
                <a:spcPct val="20000"/>
              </a:spcAft>
            </a:pPr>
            <a:r>
              <a:rPr lang="ru-RU" altLang="ru-RU" sz="2800" dirty="0" smtClean="0">
                <a:solidFill>
                  <a:schemeClr val="accent1">
                    <a:lumMod val="50000"/>
                  </a:schemeClr>
                </a:solidFill>
                <a:latin typeface="Times New Roman" panose="02020603050405020304" pitchFamily="18" charset="0"/>
                <a:cs typeface="Times New Roman" panose="02020603050405020304" pitchFamily="18" charset="0"/>
              </a:rPr>
              <a:t>Независимая </a:t>
            </a:r>
            <a:r>
              <a:rPr lang="ru-RU" altLang="ru-RU" sz="2800" dirty="0">
                <a:solidFill>
                  <a:schemeClr val="accent1">
                    <a:lumMod val="50000"/>
                  </a:schemeClr>
                </a:solidFill>
                <a:latin typeface="Times New Roman" panose="02020603050405020304" pitchFamily="18" charset="0"/>
                <a:cs typeface="Times New Roman" panose="02020603050405020304" pitchFamily="18" charset="0"/>
              </a:rPr>
              <a:t>система оценки </a:t>
            </a:r>
            <a:r>
              <a:rPr lang="ru-RU" altLang="ru-RU" sz="2800" dirty="0" smtClean="0">
                <a:solidFill>
                  <a:schemeClr val="accent1">
                    <a:lumMod val="50000"/>
                  </a:schemeClr>
                </a:solidFill>
                <a:latin typeface="Times New Roman" panose="02020603050405020304" pitchFamily="18" charset="0"/>
                <a:cs typeface="Times New Roman" panose="02020603050405020304" pitchFamily="18" charset="0"/>
              </a:rPr>
              <a:t>(сертификации</a:t>
            </a:r>
            <a:r>
              <a:rPr lang="ru-RU" altLang="ru-RU" sz="28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800" dirty="0" smtClean="0">
                <a:solidFill>
                  <a:schemeClr val="accent1">
                    <a:lumMod val="50000"/>
                  </a:schemeClr>
                </a:solidFill>
                <a:latin typeface="Times New Roman" panose="02020603050405020304" pitchFamily="18" charset="0"/>
                <a:cs typeface="Times New Roman" panose="02020603050405020304" pitchFamily="18" charset="0"/>
              </a:rPr>
              <a:t>квалификаций</a:t>
            </a:r>
          </a:p>
          <a:p>
            <a:pPr marL="469900" indent="-469900">
              <a:lnSpc>
                <a:spcPct val="110000"/>
              </a:lnSpc>
              <a:spcAft>
                <a:spcPct val="20000"/>
              </a:spcAft>
            </a:pPr>
            <a:r>
              <a:rPr lang="ru-RU" altLang="ru-RU" sz="2800" dirty="0" smtClean="0">
                <a:solidFill>
                  <a:schemeClr val="accent1">
                    <a:lumMod val="50000"/>
                  </a:schemeClr>
                </a:solidFill>
                <a:latin typeface="Times New Roman" panose="02020603050405020304" pitchFamily="18" charset="0"/>
                <a:cs typeface="Times New Roman" panose="02020603050405020304" pitchFamily="18" charset="0"/>
              </a:rPr>
              <a:t>Аккредитованные  </a:t>
            </a:r>
            <a:r>
              <a:rPr lang="ru-RU" altLang="ru-RU" sz="2800" dirty="0">
                <a:solidFill>
                  <a:schemeClr val="accent1">
                    <a:lumMod val="50000"/>
                  </a:schemeClr>
                </a:solidFill>
                <a:latin typeface="Times New Roman" panose="02020603050405020304" pitchFamily="18" charset="0"/>
                <a:cs typeface="Times New Roman" panose="02020603050405020304" pitchFamily="18" charset="0"/>
              </a:rPr>
              <a:t>образовательные программы</a:t>
            </a:r>
          </a:p>
          <a:p>
            <a:pPr marL="469900" indent="-469900">
              <a:lnSpc>
                <a:spcPct val="110000"/>
              </a:lnSpc>
              <a:spcAft>
                <a:spcPct val="20000"/>
              </a:spcAft>
            </a:pPr>
            <a:r>
              <a:rPr lang="ru-RU" sz="2800" dirty="0" smtClean="0">
                <a:solidFill>
                  <a:schemeClr val="accent1">
                    <a:lumMod val="50000"/>
                  </a:schemeClr>
                </a:solidFill>
                <a:latin typeface="Times New Roman" panose="02020603050405020304" pitchFamily="18" charset="0"/>
                <a:cs typeface="Times New Roman" panose="02020603050405020304" pitchFamily="18" charset="0"/>
              </a:rPr>
              <a:t> Справочник профессий</a:t>
            </a:r>
            <a:endParaRPr lang="ru-RU" sz="2800" dirty="0">
              <a:solidFill>
                <a:schemeClr val="accent1">
                  <a:lumMod val="50000"/>
                </a:schemeClr>
              </a:solidFill>
              <a:latin typeface="Times New Roman" panose="02020603050405020304" pitchFamily="18" charset="0"/>
              <a:cs typeface="Times New Roman" panose="02020603050405020304" pitchFamily="18" charset="0"/>
            </a:endParaRPr>
          </a:p>
          <a:p>
            <a:pPr marL="469900" indent="-469900">
              <a:lnSpc>
                <a:spcPct val="110000"/>
              </a:lnSpc>
              <a:spcAft>
                <a:spcPct val="20000"/>
              </a:spcAft>
            </a:pPr>
            <a:endParaRPr lang="ru-RU" altLang="ru-RU" sz="2400" b="1" dirty="0">
              <a:solidFill>
                <a:srgbClr val="C00000"/>
              </a:solidFill>
            </a:endParaRPr>
          </a:p>
          <a:p>
            <a:pPr marL="469900" indent="-469900">
              <a:lnSpc>
                <a:spcPct val="110000"/>
              </a:lnSpc>
            </a:pPr>
            <a:endParaRPr lang="ru-RU" altLang="ru-RU" sz="2400" b="1" dirty="0"/>
          </a:p>
        </p:txBody>
      </p:sp>
      <p:pic>
        <p:nvPicPr>
          <p:cNvPr id="8" name="Рисунок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59777" y="185632"/>
            <a:ext cx="1905000" cy="1428750"/>
          </a:xfrm>
          <a:prstGeom prst="rect">
            <a:avLst/>
          </a:prstGeom>
        </p:spPr>
      </p:pic>
    </p:spTree>
    <p:extLst>
      <p:ext uri="{BB962C8B-B14F-4D97-AF65-F5344CB8AC3E}">
        <p14:creationId xmlns:p14="http://schemas.microsoft.com/office/powerpoint/2010/main" val="1783833550"/>
      </p:ext>
    </p:extLst>
  </p:cSld>
  <p:clrMapOvr>
    <a:masterClrMapping/>
  </p:clrMapOvr>
  <p:transition spd="slow">
    <p:wheel spokes="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7268" y="173421"/>
            <a:ext cx="6718081" cy="879316"/>
          </a:xfrm>
        </p:spPr>
        <p:txBody>
          <a:bodyPr>
            <a:normAutofit/>
          </a:bodyPr>
          <a:lstStyle/>
          <a:p>
            <a:r>
              <a:rPr lang="ru-RU" sz="3600" b="1" dirty="0" smtClean="0">
                <a:solidFill>
                  <a:schemeClr val="bg1"/>
                </a:solidFill>
                <a:latin typeface="Times New Roman" panose="02020603050405020304" pitchFamily="18" charset="0"/>
                <a:cs typeface="Times New Roman" panose="02020603050405020304" pitchFamily="18" charset="0"/>
              </a:rPr>
              <a:t>   НАЦИОНАЛЬНЫЙ </a:t>
            </a:r>
            <a:r>
              <a:rPr lang="ru-RU" sz="3600" b="1" dirty="0">
                <a:solidFill>
                  <a:schemeClr val="bg1"/>
                </a:solidFill>
                <a:latin typeface="Times New Roman" panose="02020603050405020304" pitchFamily="18" charset="0"/>
                <a:cs typeface="Times New Roman" panose="02020603050405020304" pitchFamily="18" charset="0"/>
              </a:rPr>
              <a:t>СОВЕТ</a:t>
            </a:r>
            <a:endParaRPr lang="ru-RU" sz="3600" dirty="0">
              <a:solidFill>
                <a:schemeClr val="bg1"/>
              </a:solidFill>
              <a:latin typeface="Times New Roman" panose="02020603050405020304" pitchFamily="18" charset="0"/>
              <a:cs typeface="Times New Roman" panose="02020603050405020304" pitchFamily="18" charset="0"/>
            </a:endParaRPr>
          </a:p>
        </p:txBody>
      </p:sp>
      <p:sp>
        <p:nvSpPr>
          <p:cNvPr id="4" name="Скругленный прямоугольник 3"/>
          <p:cNvSpPr/>
          <p:nvPr/>
        </p:nvSpPr>
        <p:spPr>
          <a:xfrm>
            <a:off x="2002220" y="1844823"/>
            <a:ext cx="2989069" cy="4408953"/>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b="1" dirty="0">
                <a:solidFill>
                  <a:srgbClr val="002060"/>
                </a:solidFill>
                <a:latin typeface="Times New Roman" panose="02020603050405020304" pitchFamily="18" charset="0"/>
                <a:cs typeface="Times New Roman" panose="02020603050405020304" pitchFamily="18" charset="0"/>
              </a:rPr>
              <a:t>НАЦИОНАЛЬНЫЙ СОВЕТ ПРОФЕССИОНАЛЬНЫХ КВАЛИФИКАЦИЙ ПРИ ПРЕЗИДЕНТЕ РОССИЙСКОЙ </a:t>
            </a:r>
            <a:r>
              <a:rPr lang="ru-RU" b="1" dirty="0" smtClean="0">
                <a:solidFill>
                  <a:srgbClr val="002060"/>
                </a:solidFill>
                <a:latin typeface="Times New Roman" panose="02020603050405020304" pitchFamily="18" charset="0"/>
                <a:cs typeface="Times New Roman" panose="02020603050405020304" pitchFamily="18" charset="0"/>
              </a:rPr>
              <a:t>ФЕДЕРАЦИИ</a:t>
            </a:r>
          </a:p>
          <a:p>
            <a:pPr algn="ctr"/>
            <a:r>
              <a:rPr lang="ru-RU" dirty="0">
                <a:solidFill>
                  <a:srgbClr val="002060"/>
                </a:solidFill>
                <a:latin typeface="Times New Roman" pitchFamily="18" charset="0"/>
                <a:cs typeface="Times New Roman" pitchFamily="18" charset="0"/>
              </a:rPr>
              <a:t>Указ Президента Российской Федерации от 16апреля 2014 г. №</a:t>
            </a:r>
            <a:r>
              <a:rPr lang="ru-RU" dirty="0" smtClean="0">
                <a:solidFill>
                  <a:srgbClr val="002060"/>
                </a:solidFill>
                <a:latin typeface="Times New Roman" pitchFamily="18" charset="0"/>
                <a:cs typeface="Times New Roman" pitchFamily="18" charset="0"/>
              </a:rPr>
              <a:t>249</a:t>
            </a:r>
            <a:endParaRPr lang="ru-RU" dirty="0">
              <a:solidFill>
                <a:srgbClr val="002060"/>
              </a:solidFill>
              <a:latin typeface="Times New Roman" pitchFamily="18" charset="0"/>
              <a:cs typeface="Times New Roman" pitchFamily="18" charset="0"/>
            </a:endParaRPr>
          </a:p>
          <a:p>
            <a:pPr algn="ctr"/>
            <a:r>
              <a:rPr lang="ru-RU" dirty="0" smtClean="0">
                <a:solidFill>
                  <a:schemeClr val="bg1"/>
                </a:solidFill>
                <a:latin typeface="Times New Roman" panose="02020603050405020304" pitchFamily="18" charset="0"/>
                <a:cs typeface="Times New Roman" panose="02020603050405020304" pitchFamily="18" charset="0"/>
              </a:rPr>
              <a:t> </a:t>
            </a:r>
            <a:endParaRPr lang="ru-RU" dirty="0">
              <a:solidFill>
                <a:schemeClr val="bg1"/>
              </a:solidFill>
              <a:latin typeface="Times New Roman" panose="02020603050405020304" pitchFamily="18" charset="0"/>
              <a:cs typeface="Times New Roman" panose="02020603050405020304" pitchFamily="18" charset="0"/>
            </a:endParaRPr>
          </a:p>
          <a:p>
            <a:pPr algn="ctr"/>
            <a:endParaRPr lang="ru-RU" dirty="0"/>
          </a:p>
        </p:txBody>
      </p:sp>
      <p:pic>
        <p:nvPicPr>
          <p:cNvPr id="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260132" y="4077072"/>
            <a:ext cx="3015630" cy="1940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Рисунок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20072" y="1052736"/>
            <a:ext cx="2841104" cy="2016224"/>
          </a:xfrm>
          <a:prstGeom prst="rect">
            <a:avLst/>
          </a:prstGeom>
        </p:spPr>
      </p:pic>
      <p:sp>
        <p:nvSpPr>
          <p:cNvPr id="8" name="Прямоугольник 7"/>
          <p:cNvSpPr/>
          <p:nvPr/>
        </p:nvSpPr>
        <p:spPr>
          <a:xfrm>
            <a:off x="5796136" y="3212976"/>
            <a:ext cx="2952328" cy="576064"/>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ru-RU" dirty="0" smtClean="0">
                <a:solidFill>
                  <a:srgbClr val="C00000"/>
                </a:solidFill>
              </a:rPr>
              <a:t>ПРЕЗИДЕНТ РОССИИ</a:t>
            </a:r>
            <a:endParaRPr lang="ru-RU" dirty="0">
              <a:solidFill>
                <a:srgbClr val="C00000"/>
              </a:solidFill>
            </a:endParaRPr>
          </a:p>
        </p:txBody>
      </p:sp>
      <p:sp>
        <p:nvSpPr>
          <p:cNvPr id="9" name="Прямоугольник 8"/>
          <p:cNvSpPr/>
          <p:nvPr/>
        </p:nvSpPr>
        <p:spPr>
          <a:xfrm>
            <a:off x="5796136" y="6237312"/>
            <a:ext cx="3168352" cy="504056"/>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ru-RU" dirty="0" smtClean="0">
                <a:solidFill>
                  <a:srgbClr val="C00000"/>
                </a:solidFill>
              </a:rPr>
              <a:t>ПРЕЗИДЕНТ АНО РСПП</a:t>
            </a:r>
            <a:endParaRPr lang="ru-RU" dirty="0">
              <a:solidFill>
                <a:srgbClr val="C00000"/>
              </a:solidFill>
            </a:endParaRPr>
          </a:p>
        </p:txBody>
      </p:sp>
      <p:sp>
        <p:nvSpPr>
          <p:cNvPr id="10" name="Левая фигурная скобка 9"/>
          <p:cNvSpPr/>
          <p:nvPr/>
        </p:nvSpPr>
        <p:spPr>
          <a:xfrm>
            <a:off x="4139952" y="1844824"/>
            <a:ext cx="1080120" cy="3528392"/>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spTree>
    <p:extLst>
      <p:ext uri="{BB962C8B-B14F-4D97-AF65-F5344CB8AC3E}">
        <p14:creationId xmlns:p14="http://schemas.microsoft.com/office/powerpoint/2010/main" val="290153892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6"/>
                                        </p:tgtEl>
                                      </p:cBhvr>
                                    </p:animEffect>
                                    <p:animScale>
                                      <p:cBhvr>
                                        <p:cTn id="7"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13034" y="116632"/>
            <a:ext cx="7151454" cy="936104"/>
          </a:xfrm>
        </p:spPr>
        <p:txBody>
          <a:bodyPr>
            <a:normAutofit fontScale="90000"/>
          </a:bodyPr>
          <a:lstStyle/>
          <a:p>
            <a:r>
              <a:rPr lang="ru-RU" sz="2800" b="1" dirty="0">
                <a:solidFill>
                  <a:schemeClr val="bg1"/>
                </a:solidFill>
                <a:latin typeface="Times New Roman" pitchFamily="18" charset="0"/>
                <a:cs typeface="Times New Roman" pitchFamily="18" charset="0"/>
              </a:rPr>
              <a:t>Национальный совет при Президенте Российской Федерации </a:t>
            </a:r>
            <a:r>
              <a:rPr lang="ru-RU" sz="2800" b="1" dirty="0" smtClean="0">
                <a:solidFill>
                  <a:schemeClr val="bg1"/>
                </a:solidFill>
                <a:latin typeface="Times New Roman" pitchFamily="18" charset="0"/>
                <a:cs typeface="Times New Roman" pitchFamily="18" charset="0"/>
              </a:rPr>
              <a:t>по профессиональным квалификациям</a:t>
            </a:r>
            <a:r>
              <a:rPr lang="ru-RU" sz="2800" b="1" dirty="0">
                <a:solidFill>
                  <a:schemeClr val="bg1"/>
                </a:solidFill>
                <a:latin typeface="Times New Roman" pitchFamily="18" charset="0"/>
                <a:cs typeface="Times New Roman" pitchFamily="18" charset="0"/>
              </a:rPr>
              <a:t/>
            </a:r>
            <a:br>
              <a:rPr lang="ru-RU" sz="2800" b="1" dirty="0">
                <a:solidFill>
                  <a:schemeClr val="bg1"/>
                </a:solidFill>
                <a:latin typeface="Times New Roman" pitchFamily="18" charset="0"/>
                <a:cs typeface="Times New Roman" pitchFamily="18" charset="0"/>
              </a:rPr>
            </a:br>
            <a:endParaRPr lang="ru-RU" sz="2800" dirty="0">
              <a:solidFill>
                <a:schemeClr val="bg1"/>
              </a:solidFill>
              <a:latin typeface="Times New Roman" pitchFamily="18" charset="0"/>
              <a:cs typeface="Times New Roman" pitchFamily="18" charset="0"/>
            </a:endParaRPr>
          </a:p>
        </p:txBody>
      </p:sp>
      <p:sp>
        <p:nvSpPr>
          <p:cNvPr id="3" name="Объект 2"/>
          <p:cNvSpPr>
            <a:spLocks noGrp="1"/>
          </p:cNvSpPr>
          <p:nvPr>
            <p:ph idx="1"/>
          </p:nvPr>
        </p:nvSpPr>
        <p:spPr>
          <a:xfrm>
            <a:off x="497633" y="908719"/>
            <a:ext cx="8466856" cy="5201010"/>
          </a:xfrm>
        </p:spPr>
        <p:style>
          <a:lnRef idx="2">
            <a:schemeClr val="accent2"/>
          </a:lnRef>
          <a:fillRef idx="1">
            <a:schemeClr val="lt1"/>
          </a:fillRef>
          <a:effectRef idx="0">
            <a:schemeClr val="accent2"/>
          </a:effectRef>
          <a:fontRef idx="minor">
            <a:schemeClr val="dk1"/>
          </a:fontRef>
        </p:style>
        <p:txBody>
          <a:bodyPr>
            <a:noAutofit/>
          </a:bodyPr>
          <a:lstStyle/>
          <a:p>
            <a:endParaRPr lang="ru-RU" sz="1600" dirty="0" smtClean="0">
              <a:latin typeface="Times New Roman" pitchFamily="18" charset="0"/>
              <a:cs typeface="Times New Roman" pitchFamily="18" charset="0"/>
            </a:endParaRPr>
          </a:p>
          <a:p>
            <a:endParaRPr lang="ru-RU" sz="1600" dirty="0" smtClean="0">
              <a:latin typeface="Times New Roman" pitchFamily="18" charset="0"/>
              <a:cs typeface="Times New Roman" pitchFamily="18" charset="0"/>
            </a:endParaRPr>
          </a:p>
          <a:p>
            <a:r>
              <a:rPr lang="ru-RU" sz="1600" dirty="0" smtClean="0">
                <a:latin typeface="Times New Roman" pitchFamily="18" charset="0"/>
                <a:cs typeface="Times New Roman" pitchFamily="18" charset="0"/>
              </a:rPr>
              <a:t> </a:t>
            </a:r>
            <a:r>
              <a:rPr lang="ru-RU" sz="1600" dirty="0">
                <a:solidFill>
                  <a:srgbClr val="002060"/>
                </a:solidFill>
                <a:latin typeface="Times New Roman" pitchFamily="18" charset="0"/>
                <a:cs typeface="Times New Roman" pitchFamily="18" charset="0"/>
              </a:rPr>
              <a:t>Администрация Президента</a:t>
            </a:r>
          </a:p>
          <a:p>
            <a:r>
              <a:rPr lang="ru-RU" sz="1600" dirty="0" smtClean="0">
                <a:solidFill>
                  <a:srgbClr val="002060"/>
                </a:solidFill>
                <a:latin typeface="Times New Roman" pitchFamily="18" charset="0"/>
                <a:cs typeface="Times New Roman" pitchFamily="18" charset="0"/>
              </a:rPr>
              <a:t> </a:t>
            </a:r>
            <a:r>
              <a:rPr lang="ru-RU" sz="1600" dirty="0">
                <a:solidFill>
                  <a:srgbClr val="002060"/>
                </a:solidFill>
                <a:latin typeface="Times New Roman" pitchFamily="18" charset="0"/>
                <a:cs typeface="Times New Roman" pitchFamily="18" charset="0"/>
              </a:rPr>
              <a:t>Министерство труда и социальной защиты РФ</a:t>
            </a:r>
          </a:p>
          <a:p>
            <a:r>
              <a:rPr lang="ru-RU" sz="1600" dirty="0" smtClean="0">
                <a:solidFill>
                  <a:srgbClr val="002060"/>
                </a:solidFill>
                <a:latin typeface="Times New Roman" pitchFamily="18" charset="0"/>
                <a:cs typeface="Times New Roman" pitchFamily="18" charset="0"/>
              </a:rPr>
              <a:t> </a:t>
            </a:r>
            <a:r>
              <a:rPr lang="ru-RU" sz="1600" dirty="0">
                <a:solidFill>
                  <a:srgbClr val="002060"/>
                </a:solidFill>
                <a:latin typeface="Times New Roman" pitchFamily="18" charset="0"/>
                <a:cs typeface="Times New Roman" pitchFamily="18" charset="0"/>
              </a:rPr>
              <a:t>Министерство образования и науки РФ</a:t>
            </a:r>
          </a:p>
          <a:p>
            <a:r>
              <a:rPr lang="ru-RU" sz="1600" dirty="0" smtClean="0">
                <a:solidFill>
                  <a:srgbClr val="002060"/>
                </a:solidFill>
                <a:latin typeface="Times New Roman" pitchFamily="18" charset="0"/>
                <a:cs typeface="Times New Roman" pitchFamily="18" charset="0"/>
              </a:rPr>
              <a:t> </a:t>
            </a:r>
            <a:r>
              <a:rPr lang="ru-RU" sz="1600" dirty="0">
                <a:solidFill>
                  <a:srgbClr val="002060"/>
                </a:solidFill>
                <a:latin typeface="Times New Roman" pitchFamily="18" charset="0"/>
                <a:cs typeface="Times New Roman" pitchFamily="18" charset="0"/>
              </a:rPr>
              <a:t>Российский союз </a:t>
            </a:r>
            <a:r>
              <a:rPr lang="ru-RU" sz="1600" dirty="0" smtClean="0">
                <a:solidFill>
                  <a:srgbClr val="002060"/>
                </a:solidFill>
                <a:latin typeface="Times New Roman" pitchFamily="18" charset="0"/>
                <a:cs typeface="Times New Roman" pitchFamily="18" charset="0"/>
              </a:rPr>
              <a:t>промышленников  и предпринимателей</a:t>
            </a:r>
            <a:endParaRPr lang="ru-RU" sz="1600" dirty="0">
              <a:solidFill>
                <a:srgbClr val="002060"/>
              </a:solidFill>
              <a:latin typeface="Times New Roman" pitchFamily="18" charset="0"/>
              <a:cs typeface="Times New Roman" pitchFamily="18" charset="0"/>
            </a:endParaRPr>
          </a:p>
          <a:p>
            <a:r>
              <a:rPr lang="ru-RU" sz="1600" dirty="0" smtClean="0">
                <a:solidFill>
                  <a:srgbClr val="002060"/>
                </a:solidFill>
                <a:latin typeface="Times New Roman" pitchFamily="18" charset="0"/>
                <a:cs typeface="Times New Roman" pitchFamily="18" charset="0"/>
              </a:rPr>
              <a:t>Ведущие </a:t>
            </a:r>
            <a:r>
              <a:rPr lang="ru-RU" sz="1600" dirty="0">
                <a:solidFill>
                  <a:srgbClr val="002060"/>
                </a:solidFill>
                <a:latin typeface="Times New Roman" pitchFamily="18" charset="0"/>
                <a:cs typeface="Times New Roman" pitchFamily="18" charset="0"/>
              </a:rPr>
              <a:t>объединения работодателей, крупные государственные корпорации</a:t>
            </a:r>
          </a:p>
          <a:p>
            <a:r>
              <a:rPr lang="ru-RU" sz="1600" dirty="0" smtClean="0">
                <a:solidFill>
                  <a:srgbClr val="002060"/>
                </a:solidFill>
                <a:latin typeface="Times New Roman" pitchFamily="18" charset="0"/>
                <a:cs typeface="Times New Roman" pitchFamily="18" charset="0"/>
              </a:rPr>
              <a:t>Федерация </a:t>
            </a:r>
            <a:r>
              <a:rPr lang="ru-RU" sz="1600" dirty="0">
                <a:solidFill>
                  <a:srgbClr val="002060"/>
                </a:solidFill>
                <a:latin typeface="Times New Roman" pitchFamily="18" charset="0"/>
                <a:cs typeface="Times New Roman" pitchFamily="18" charset="0"/>
              </a:rPr>
              <a:t>независимых профсоюзов России</a:t>
            </a:r>
          </a:p>
          <a:p>
            <a:r>
              <a:rPr lang="ru-RU" sz="1600" dirty="0" smtClean="0">
                <a:solidFill>
                  <a:srgbClr val="002060"/>
                </a:solidFill>
                <a:latin typeface="Times New Roman" pitchFamily="18" charset="0"/>
                <a:cs typeface="Times New Roman" pitchFamily="18" charset="0"/>
              </a:rPr>
              <a:t> </a:t>
            </a:r>
            <a:r>
              <a:rPr lang="ru-RU" sz="1600" dirty="0">
                <a:solidFill>
                  <a:srgbClr val="002060"/>
                </a:solidFill>
                <a:latin typeface="Times New Roman" pitchFamily="18" charset="0"/>
                <a:cs typeface="Times New Roman" pitchFamily="18" charset="0"/>
              </a:rPr>
              <a:t>Ведущие университеты, ассоциация </a:t>
            </a:r>
            <a:r>
              <a:rPr lang="ru-RU" sz="1600" dirty="0" smtClean="0">
                <a:solidFill>
                  <a:srgbClr val="002060"/>
                </a:solidFill>
                <a:latin typeface="Times New Roman" pitchFamily="18" charset="0"/>
                <a:cs typeface="Times New Roman" pitchFamily="18" charset="0"/>
              </a:rPr>
              <a:t>СПО</a:t>
            </a:r>
          </a:p>
          <a:p>
            <a:endParaRPr lang="ru-RU" sz="1600" dirty="0">
              <a:solidFill>
                <a:srgbClr val="002060"/>
              </a:solidFill>
              <a:latin typeface="Times New Roman" pitchFamily="18" charset="0"/>
              <a:cs typeface="Times New Roman" pitchFamily="18" charset="0"/>
            </a:endParaRPr>
          </a:p>
          <a:p>
            <a:endParaRPr lang="ru-RU" sz="1600" dirty="0">
              <a:solidFill>
                <a:srgbClr val="002060"/>
              </a:solidFill>
              <a:latin typeface="Times New Roman" pitchFamily="18" charset="0"/>
              <a:cs typeface="Times New Roman" pitchFamily="18" charset="0"/>
            </a:endParaRPr>
          </a:p>
          <a:p>
            <a:endParaRPr lang="ru-RU" sz="1600" dirty="0" smtClean="0">
              <a:solidFill>
                <a:srgbClr val="002060"/>
              </a:solidFill>
              <a:latin typeface="Times New Roman" pitchFamily="18" charset="0"/>
              <a:cs typeface="Times New Roman" pitchFamily="18" charset="0"/>
            </a:endParaRPr>
          </a:p>
          <a:p>
            <a:r>
              <a:rPr lang="ru-RU" sz="1600" dirty="0" smtClean="0">
                <a:solidFill>
                  <a:srgbClr val="002060"/>
                </a:solidFill>
                <a:latin typeface="Times New Roman" pitchFamily="18" charset="0"/>
                <a:cs typeface="Times New Roman" pitchFamily="18" charset="0"/>
              </a:rPr>
              <a:t>Рабочая </a:t>
            </a:r>
            <a:r>
              <a:rPr lang="ru-RU" sz="1600" dirty="0">
                <a:solidFill>
                  <a:srgbClr val="002060"/>
                </a:solidFill>
                <a:latin typeface="Times New Roman" pitchFamily="18" charset="0"/>
                <a:cs typeface="Times New Roman" pitchFamily="18" charset="0"/>
              </a:rPr>
              <a:t>группа по вопросам </a:t>
            </a:r>
            <a:r>
              <a:rPr lang="ru-RU" sz="1600" dirty="0" smtClean="0">
                <a:solidFill>
                  <a:srgbClr val="002060"/>
                </a:solidFill>
                <a:latin typeface="Times New Roman" pitchFamily="18" charset="0"/>
                <a:cs typeface="Times New Roman" pitchFamily="18" charset="0"/>
              </a:rPr>
              <a:t>оценки   квалификации </a:t>
            </a:r>
            <a:r>
              <a:rPr lang="ru-RU" sz="1600" dirty="0">
                <a:solidFill>
                  <a:srgbClr val="002060"/>
                </a:solidFill>
                <a:latin typeface="Times New Roman" pitchFamily="18" charset="0"/>
                <a:cs typeface="Times New Roman" pitchFamily="18" charset="0"/>
              </a:rPr>
              <a:t>и качества подготовки кадров</a:t>
            </a:r>
          </a:p>
          <a:p>
            <a:r>
              <a:rPr lang="ru-RU" sz="1600" dirty="0" smtClean="0">
                <a:solidFill>
                  <a:srgbClr val="002060"/>
                </a:solidFill>
                <a:latin typeface="Times New Roman" pitchFamily="18" charset="0"/>
                <a:cs typeface="Times New Roman" pitchFamily="18" charset="0"/>
              </a:rPr>
              <a:t>Рабочая </a:t>
            </a:r>
            <a:r>
              <a:rPr lang="ru-RU" sz="1600" dirty="0">
                <a:solidFill>
                  <a:srgbClr val="002060"/>
                </a:solidFill>
                <a:latin typeface="Times New Roman" pitchFamily="18" charset="0"/>
                <a:cs typeface="Times New Roman" pitchFamily="18" charset="0"/>
              </a:rPr>
              <a:t>группа по поддержке лучших практик развития квалификаций</a:t>
            </a:r>
          </a:p>
          <a:p>
            <a:r>
              <a:rPr lang="ru-RU" sz="1600" dirty="0" smtClean="0">
                <a:solidFill>
                  <a:srgbClr val="002060"/>
                </a:solidFill>
                <a:latin typeface="Times New Roman" pitchFamily="18" charset="0"/>
                <a:cs typeface="Times New Roman" pitchFamily="18" charset="0"/>
              </a:rPr>
              <a:t>Рабочая </a:t>
            </a:r>
            <a:r>
              <a:rPr lang="ru-RU" sz="1600" dirty="0">
                <a:solidFill>
                  <a:srgbClr val="002060"/>
                </a:solidFill>
                <a:latin typeface="Times New Roman" pitchFamily="18" charset="0"/>
                <a:cs typeface="Times New Roman" pitchFamily="18" charset="0"/>
              </a:rPr>
              <a:t>группа по применению профессиональных стандартов в </a:t>
            </a:r>
            <a:r>
              <a:rPr lang="ru-RU" sz="1600" dirty="0" smtClean="0">
                <a:solidFill>
                  <a:srgbClr val="002060"/>
                </a:solidFill>
                <a:latin typeface="Times New Roman" pitchFamily="18" charset="0"/>
                <a:cs typeface="Times New Roman" pitchFamily="18" charset="0"/>
              </a:rPr>
              <a:t>системе     профессионального </a:t>
            </a:r>
            <a:r>
              <a:rPr lang="ru-RU" sz="1600" dirty="0">
                <a:solidFill>
                  <a:srgbClr val="002060"/>
                </a:solidFill>
                <a:latin typeface="Times New Roman" pitchFamily="18" charset="0"/>
                <a:cs typeface="Times New Roman" pitchFamily="18" charset="0"/>
              </a:rPr>
              <a:t>образования и обучения</a:t>
            </a:r>
          </a:p>
          <a:p>
            <a:r>
              <a:rPr lang="ru-RU" sz="1600" dirty="0" smtClean="0">
                <a:solidFill>
                  <a:srgbClr val="002060"/>
                </a:solidFill>
                <a:latin typeface="Times New Roman" pitchFamily="18" charset="0"/>
                <a:cs typeface="Times New Roman" pitchFamily="18" charset="0"/>
              </a:rPr>
              <a:t>Рабочая </a:t>
            </a:r>
            <a:r>
              <a:rPr lang="ru-RU" sz="1600" dirty="0">
                <a:solidFill>
                  <a:srgbClr val="002060"/>
                </a:solidFill>
                <a:latin typeface="Times New Roman" pitchFamily="18" charset="0"/>
                <a:cs typeface="Times New Roman" pitchFamily="18" charset="0"/>
              </a:rPr>
              <a:t>группа по профессиональным стандартам</a:t>
            </a:r>
          </a:p>
          <a:p>
            <a:r>
              <a:rPr lang="ru-RU" sz="1600" dirty="0" smtClean="0">
                <a:solidFill>
                  <a:srgbClr val="002060"/>
                </a:solidFill>
                <a:latin typeface="Times New Roman" pitchFamily="18" charset="0"/>
                <a:cs typeface="Times New Roman" pitchFamily="18" charset="0"/>
              </a:rPr>
              <a:t>Рабочая </a:t>
            </a:r>
            <a:r>
              <a:rPr lang="ru-RU" sz="1600" dirty="0">
                <a:solidFill>
                  <a:srgbClr val="002060"/>
                </a:solidFill>
                <a:latin typeface="Times New Roman" pitchFamily="18" charset="0"/>
                <a:cs typeface="Times New Roman" pitchFamily="18" charset="0"/>
              </a:rPr>
              <a:t>группа по формированию советов по профессиональным квалификациям</a:t>
            </a:r>
          </a:p>
          <a:p>
            <a:r>
              <a:rPr lang="ru-RU" sz="1600" dirty="0" smtClean="0">
                <a:solidFill>
                  <a:srgbClr val="002060"/>
                </a:solidFill>
                <a:latin typeface="Times New Roman" pitchFamily="18" charset="0"/>
                <a:cs typeface="Times New Roman" pitchFamily="18" charset="0"/>
              </a:rPr>
              <a:t>Советы </a:t>
            </a:r>
            <a:r>
              <a:rPr lang="ru-RU" sz="1600" dirty="0">
                <a:solidFill>
                  <a:srgbClr val="002060"/>
                </a:solidFill>
                <a:latin typeface="Times New Roman" pitchFamily="18" charset="0"/>
                <a:cs typeface="Times New Roman" pitchFamily="18" charset="0"/>
              </a:rPr>
              <a:t>по профессиональным квалификациям в 22 секторах (март 2016</a:t>
            </a:r>
            <a:r>
              <a:rPr lang="ru-RU" sz="1600" dirty="0" smtClean="0">
                <a:solidFill>
                  <a:srgbClr val="002060"/>
                </a:solidFill>
                <a:latin typeface="Times New Roman" pitchFamily="18" charset="0"/>
                <a:cs typeface="Times New Roman" pitchFamily="18" charset="0"/>
              </a:rPr>
              <a:t>)</a:t>
            </a:r>
            <a:endParaRPr lang="ru-RU" sz="1600" dirty="0">
              <a:solidFill>
                <a:srgbClr val="002060"/>
              </a:solidFill>
              <a:latin typeface="Times New Roman" pitchFamily="18" charset="0"/>
              <a:cs typeface="Times New Roman" pitchFamily="18" charset="0"/>
            </a:endParaRPr>
          </a:p>
        </p:txBody>
      </p:sp>
      <p:sp>
        <p:nvSpPr>
          <p:cNvPr id="4" name="Скругленный прямоугольник 3"/>
          <p:cNvSpPr/>
          <p:nvPr/>
        </p:nvSpPr>
        <p:spPr>
          <a:xfrm>
            <a:off x="467545" y="908720"/>
            <a:ext cx="8496944" cy="648072"/>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ru-RU" b="1" dirty="0" smtClean="0">
              <a:latin typeface="Times New Roman" pitchFamily="18" charset="0"/>
              <a:cs typeface="Times New Roman" pitchFamily="18" charset="0"/>
            </a:endParaRPr>
          </a:p>
          <a:p>
            <a:pPr algn="ctr"/>
            <a:r>
              <a:rPr lang="ru-RU" b="1" dirty="0" smtClean="0">
                <a:solidFill>
                  <a:srgbClr val="002060"/>
                </a:solidFill>
                <a:latin typeface="Times New Roman" pitchFamily="18" charset="0"/>
                <a:cs typeface="Times New Roman" pitchFamily="18" charset="0"/>
              </a:rPr>
              <a:t>Состав </a:t>
            </a:r>
            <a:r>
              <a:rPr lang="ru-RU" b="1" dirty="0">
                <a:solidFill>
                  <a:srgbClr val="002060"/>
                </a:solidFill>
                <a:latin typeface="Times New Roman" pitchFamily="18" charset="0"/>
                <a:cs typeface="Times New Roman" pitchFamily="18" charset="0"/>
              </a:rPr>
              <a:t>Национального совет при Президенте Российской Федерации </a:t>
            </a:r>
            <a:r>
              <a:rPr lang="ru-RU" b="1" dirty="0" smtClean="0">
                <a:solidFill>
                  <a:srgbClr val="002060"/>
                </a:solidFill>
                <a:latin typeface="Times New Roman" pitchFamily="18" charset="0"/>
                <a:cs typeface="Times New Roman" pitchFamily="18" charset="0"/>
              </a:rPr>
              <a:t>по профессиональным </a:t>
            </a:r>
            <a:r>
              <a:rPr lang="ru-RU" b="1" dirty="0">
                <a:solidFill>
                  <a:srgbClr val="002060"/>
                </a:solidFill>
                <a:latin typeface="Times New Roman" pitchFamily="18" charset="0"/>
                <a:cs typeface="Times New Roman" pitchFamily="18" charset="0"/>
              </a:rPr>
              <a:t>квалификациям</a:t>
            </a:r>
          </a:p>
          <a:p>
            <a:pPr algn="ctr"/>
            <a:endParaRPr lang="ru-RU" dirty="0"/>
          </a:p>
        </p:txBody>
      </p:sp>
      <p:sp>
        <p:nvSpPr>
          <p:cNvPr id="5" name="Скругленный прямоугольник 4"/>
          <p:cNvSpPr/>
          <p:nvPr/>
        </p:nvSpPr>
        <p:spPr>
          <a:xfrm>
            <a:off x="497633" y="3501008"/>
            <a:ext cx="8466856" cy="72008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ru-RU" b="1" dirty="0" smtClean="0">
              <a:latin typeface="Times New Roman" pitchFamily="18" charset="0"/>
              <a:cs typeface="Times New Roman" pitchFamily="18" charset="0"/>
            </a:endParaRPr>
          </a:p>
          <a:p>
            <a:pPr algn="ctr"/>
            <a:endParaRPr lang="ru-RU" b="1" dirty="0" smtClean="0">
              <a:latin typeface="Times New Roman" pitchFamily="18" charset="0"/>
              <a:cs typeface="Times New Roman" pitchFamily="18" charset="0"/>
            </a:endParaRPr>
          </a:p>
          <a:p>
            <a:pPr algn="ctr"/>
            <a:r>
              <a:rPr lang="ru-RU" b="1" dirty="0" smtClean="0">
                <a:solidFill>
                  <a:srgbClr val="002060"/>
                </a:solidFill>
                <a:latin typeface="Times New Roman" pitchFamily="18" charset="0"/>
                <a:cs typeface="Times New Roman" pitchFamily="18" charset="0"/>
              </a:rPr>
              <a:t>Структура </a:t>
            </a:r>
            <a:r>
              <a:rPr lang="ru-RU" b="1" dirty="0">
                <a:solidFill>
                  <a:srgbClr val="002060"/>
                </a:solidFill>
                <a:latin typeface="Times New Roman" pitchFamily="18" charset="0"/>
                <a:cs typeface="Times New Roman" pitchFamily="18" charset="0"/>
              </a:rPr>
              <a:t>Национального совет при Президенте Российской Федерации </a:t>
            </a:r>
            <a:r>
              <a:rPr lang="ru-RU" b="1" dirty="0" smtClean="0">
                <a:solidFill>
                  <a:srgbClr val="002060"/>
                </a:solidFill>
                <a:latin typeface="Times New Roman" pitchFamily="18" charset="0"/>
                <a:cs typeface="Times New Roman" pitchFamily="18" charset="0"/>
              </a:rPr>
              <a:t>по профессиональным </a:t>
            </a:r>
            <a:r>
              <a:rPr lang="ru-RU" b="1" dirty="0">
                <a:solidFill>
                  <a:srgbClr val="002060"/>
                </a:solidFill>
                <a:latin typeface="Times New Roman" pitchFamily="18" charset="0"/>
                <a:cs typeface="Times New Roman" pitchFamily="18" charset="0"/>
              </a:rPr>
              <a:t>квалификациям</a:t>
            </a:r>
          </a:p>
          <a:p>
            <a:pPr algn="ctr"/>
            <a:endParaRPr lang="ru-RU" dirty="0" smtClean="0"/>
          </a:p>
          <a:p>
            <a:pPr algn="ctr"/>
            <a:endParaRPr lang="ru-RU" dirty="0"/>
          </a:p>
        </p:txBody>
      </p:sp>
    </p:spTree>
    <p:extLst>
      <p:ext uri="{BB962C8B-B14F-4D97-AF65-F5344CB8AC3E}">
        <p14:creationId xmlns:p14="http://schemas.microsoft.com/office/powerpoint/2010/main" val="32915461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286000" y="404664"/>
            <a:ext cx="6416566" cy="1786743"/>
          </a:xfrm>
        </p:spPr>
        <p:txBody>
          <a:bodyPr>
            <a:normAutofit fontScale="25000" lnSpcReduction="20000"/>
          </a:bodyPr>
          <a:lstStyle/>
          <a:p>
            <a:pPr indent="374650" algn="ctr">
              <a:buNone/>
            </a:pPr>
            <a:r>
              <a:rPr lang="ru-RU" sz="2800" dirty="0" smtClean="0">
                <a:solidFill>
                  <a:srgbClr val="FF0000"/>
                </a:solidFill>
                <a:latin typeface="Arial" pitchFamily="34" charset="0"/>
                <a:cs typeface="Arial" pitchFamily="34" charset="0"/>
              </a:rPr>
              <a:t>	</a:t>
            </a:r>
          </a:p>
          <a:p>
            <a:pPr indent="374650" algn="ctr">
              <a:lnSpc>
                <a:spcPct val="120000"/>
              </a:lnSpc>
              <a:buNone/>
            </a:pPr>
            <a:r>
              <a:rPr lang="ru-RU" sz="13500" b="1" dirty="0" smtClean="0">
                <a:solidFill>
                  <a:schemeClr val="bg1"/>
                </a:solidFill>
                <a:latin typeface="Times New Roman" panose="02020603050405020304" pitchFamily="18" charset="0"/>
                <a:cs typeface="Times New Roman" panose="02020603050405020304" pitchFamily="18" charset="0"/>
              </a:rPr>
              <a:t>Национальная система профессиональных квалификаций</a:t>
            </a:r>
          </a:p>
          <a:p>
            <a:pPr indent="374650" algn="ctr">
              <a:lnSpc>
                <a:spcPct val="120000"/>
              </a:lnSpc>
              <a:buNone/>
            </a:pPr>
            <a:r>
              <a:rPr lang="ru-RU" sz="12800" dirty="0" smtClean="0">
                <a:latin typeface="Times New Roman" panose="02020603050405020304" pitchFamily="18" charset="0"/>
                <a:cs typeface="Times New Roman" panose="02020603050405020304" pitchFamily="18" charset="0"/>
              </a:rPr>
              <a:t>– </a:t>
            </a:r>
            <a:r>
              <a:rPr lang="ru-RU" sz="11200" dirty="0" smtClean="0">
                <a:solidFill>
                  <a:schemeClr val="accent1">
                    <a:lumMod val="50000"/>
                  </a:schemeClr>
                </a:solidFill>
                <a:latin typeface="Times New Roman" panose="02020603050405020304" pitchFamily="18" charset="0"/>
                <a:cs typeface="Times New Roman" panose="02020603050405020304" pitchFamily="18" charset="0"/>
              </a:rPr>
              <a:t>это необходимый в сфере труда и профессионального образования набор взаимоувязанных элементов, обеспечивающих процесс модернизации национальной и региональных экономик</a:t>
            </a:r>
            <a:endParaRPr lang="ru-RU" sz="11200" dirty="0">
              <a:latin typeface="Times New Roman" panose="02020603050405020304" pitchFamily="18" charset="0"/>
              <a:cs typeface="Times New Roman" panose="02020603050405020304" pitchFamily="18" charset="0"/>
            </a:endParaRPr>
          </a:p>
        </p:txBody>
      </p:sp>
      <p:pic>
        <p:nvPicPr>
          <p:cNvPr id="44034" name="Picture 2" descr="C:\Users\Пользователь\Pictures\Картинки\7W0CA2ASRR2CAEKAHRGCAC2YTE0CACOQL89CAHZMS21CAPSVRVDCA302VPOCAE2YWTMCAN42CJYCA27CK51CAOPEPJ3CA7GEH8FCAVZQ3K0CABIOW5UCATEXX9ICA8VIT8YCAXXT7D4CAEY5T37[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47056" y="5134296"/>
            <a:ext cx="1923369" cy="12822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559820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628650" y="189186"/>
            <a:ext cx="7886700" cy="1501503"/>
          </a:xfrm>
        </p:spPr>
        <p:txBody>
          <a:bodyPr>
            <a:normAutofit fontScale="90000"/>
          </a:bodyPr>
          <a:lstStyle/>
          <a:p>
            <a:pPr algn="ctr"/>
            <a:r>
              <a:rPr lang="ru-RU" sz="3600" b="1" dirty="0">
                <a:solidFill>
                  <a:schemeClr val="bg1"/>
                </a:solidFill>
                <a:latin typeface="Times New Roman" panose="02020603050405020304" pitchFamily="18" charset="0"/>
                <a:cs typeface="Times New Roman" panose="02020603050405020304" pitchFamily="18" charset="0"/>
              </a:rPr>
              <a:t>Национальная система профессиональных </a:t>
            </a:r>
            <a:r>
              <a:rPr lang="ru-RU" sz="3100" b="1" dirty="0">
                <a:solidFill>
                  <a:schemeClr val="bg1"/>
                </a:solidFill>
                <a:latin typeface="Times New Roman" panose="02020603050405020304" pitchFamily="18" charset="0"/>
                <a:cs typeface="Times New Roman" panose="02020603050405020304" pitchFamily="18" charset="0"/>
              </a:rPr>
              <a:t>квалификаций</a:t>
            </a:r>
            <a:r>
              <a:rPr lang="ru-RU" sz="3100" b="1" dirty="0">
                <a:solidFill>
                  <a:srgbClr val="C00000"/>
                </a:solidFill>
                <a:latin typeface="Times New Roman" panose="02020603050405020304" pitchFamily="18" charset="0"/>
                <a:cs typeface="Times New Roman" panose="02020603050405020304" pitchFamily="18" charset="0"/>
              </a:rPr>
              <a:t/>
            </a:r>
            <a:br>
              <a:rPr lang="ru-RU" sz="3100" b="1" dirty="0">
                <a:solidFill>
                  <a:srgbClr val="C00000"/>
                </a:solidFill>
                <a:latin typeface="Times New Roman" panose="02020603050405020304" pitchFamily="18" charset="0"/>
                <a:cs typeface="Times New Roman" panose="02020603050405020304" pitchFamily="18" charset="0"/>
              </a:rPr>
            </a:br>
            <a:endParaRPr lang="ru-RU" sz="3100" dirty="0"/>
          </a:p>
        </p:txBody>
      </p:sp>
      <p:sp>
        <p:nvSpPr>
          <p:cNvPr id="5" name="Скругленный прямоугольник 4"/>
          <p:cNvSpPr/>
          <p:nvPr/>
        </p:nvSpPr>
        <p:spPr>
          <a:xfrm>
            <a:off x="611560" y="1217316"/>
            <a:ext cx="2088232" cy="91440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ru-RU" dirty="0" smtClean="0">
                <a:latin typeface="Times New Roman" pitchFamily="18" charset="0"/>
                <a:cs typeface="Times New Roman" pitchFamily="18" charset="0"/>
              </a:rPr>
              <a:t>Рамки квалификаций</a:t>
            </a:r>
            <a:endParaRPr lang="ru-RU" dirty="0">
              <a:latin typeface="Times New Roman" pitchFamily="18" charset="0"/>
              <a:cs typeface="Times New Roman" pitchFamily="18" charset="0"/>
            </a:endParaRPr>
          </a:p>
        </p:txBody>
      </p:sp>
      <p:sp>
        <p:nvSpPr>
          <p:cNvPr id="6" name="Скругленный прямоугольник 5"/>
          <p:cNvSpPr/>
          <p:nvPr/>
        </p:nvSpPr>
        <p:spPr>
          <a:xfrm>
            <a:off x="3419871" y="1237952"/>
            <a:ext cx="2372219" cy="91440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ru-RU" dirty="0" smtClean="0">
                <a:latin typeface="Times New Roman" pitchFamily="18" charset="0"/>
                <a:cs typeface="Times New Roman" pitchFamily="18" charset="0"/>
              </a:rPr>
              <a:t>Профессиональные стандарты</a:t>
            </a:r>
            <a:endParaRPr lang="ru-RU" dirty="0">
              <a:latin typeface="Times New Roman" pitchFamily="18" charset="0"/>
              <a:cs typeface="Times New Roman" pitchFamily="18" charset="0"/>
            </a:endParaRPr>
          </a:p>
        </p:txBody>
      </p:sp>
      <p:sp>
        <p:nvSpPr>
          <p:cNvPr id="7" name="Скругленный прямоугольник 6"/>
          <p:cNvSpPr/>
          <p:nvPr/>
        </p:nvSpPr>
        <p:spPr>
          <a:xfrm>
            <a:off x="6639047" y="1340768"/>
            <a:ext cx="2253433" cy="91440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ru-RU" dirty="0" smtClean="0">
                <a:latin typeface="Times New Roman" pitchFamily="18" charset="0"/>
                <a:cs typeface="Times New Roman" pitchFamily="18" charset="0"/>
              </a:rPr>
              <a:t>Профессиональные квалификации</a:t>
            </a:r>
            <a:endParaRPr lang="ru-RU" dirty="0">
              <a:latin typeface="Times New Roman" pitchFamily="18" charset="0"/>
              <a:cs typeface="Times New Roman" pitchFamily="18" charset="0"/>
            </a:endParaRPr>
          </a:p>
        </p:txBody>
      </p:sp>
      <p:sp>
        <p:nvSpPr>
          <p:cNvPr id="8" name="Стрелка вправо 7"/>
          <p:cNvSpPr/>
          <p:nvPr/>
        </p:nvSpPr>
        <p:spPr>
          <a:xfrm>
            <a:off x="2778457" y="1510532"/>
            <a:ext cx="681858" cy="484632"/>
          </a:xfrm>
          <a:prstGeom prst="right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ru-RU"/>
          </a:p>
        </p:txBody>
      </p:sp>
      <p:sp>
        <p:nvSpPr>
          <p:cNvPr id="9" name="Стрелка вправо 8"/>
          <p:cNvSpPr/>
          <p:nvPr/>
        </p:nvSpPr>
        <p:spPr>
          <a:xfrm>
            <a:off x="5868589" y="1555652"/>
            <a:ext cx="846957" cy="484632"/>
          </a:xfrm>
          <a:prstGeom prst="right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ru-RU"/>
          </a:p>
        </p:txBody>
      </p:sp>
      <p:sp>
        <p:nvSpPr>
          <p:cNvPr id="10" name="Блок-схема: процесс 9"/>
          <p:cNvSpPr/>
          <p:nvPr/>
        </p:nvSpPr>
        <p:spPr>
          <a:xfrm>
            <a:off x="567590" y="2510028"/>
            <a:ext cx="2088232" cy="612648"/>
          </a:xfrm>
          <a:prstGeom prst="flowChartProcess">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ru-RU" dirty="0" smtClean="0"/>
              <a:t> </a:t>
            </a:r>
            <a:r>
              <a:rPr lang="ru-RU" dirty="0" smtClean="0">
                <a:latin typeface="Times New Roman" pitchFamily="18" charset="0"/>
                <a:cs typeface="Times New Roman" pitchFamily="18" charset="0"/>
              </a:rPr>
              <a:t>Система подготовки к</a:t>
            </a:r>
            <a:r>
              <a:rPr lang="ru-RU" dirty="0">
                <a:latin typeface="Times New Roman" pitchFamily="18" charset="0"/>
                <a:cs typeface="Times New Roman" pitchFamily="18" charset="0"/>
              </a:rPr>
              <a:t>адров</a:t>
            </a:r>
          </a:p>
        </p:txBody>
      </p:sp>
      <p:sp>
        <p:nvSpPr>
          <p:cNvPr id="11" name="Блок-схема: процесс 10"/>
          <p:cNvSpPr/>
          <p:nvPr/>
        </p:nvSpPr>
        <p:spPr>
          <a:xfrm>
            <a:off x="3523506" y="2542053"/>
            <a:ext cx="2226500" cy="612648"/>
          </a:xfrm>
          <a:prstGeom prst="flowChartProcess">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ru-RU" dirty="0" smtClean="0">
                <a:latin typeface="Times New Roman" pitchFamily="18" charset="0"/>
                <a:cs typeface="Times New Roman" pitchFamily="18" charset="0"/>
              </a:rPr>
              <a:t>Система оценки</a:t>
            </a:r>
            <a:endParaRPr lang="ru-RU" dirty="0">
              <a:latin typeface="Times New Roman" pitchFamily="18" charset="0"/>
              <a:cs typeface="Times New Roman" pitchFamily="18" charset="0"/>
            </a:endParaRPr>
          </a:p>
        </p:txBody>
      </p:sp>
      <p:sp>
        <p:nvSpPr>
          <p:cNvPr id="12" name="Блок-схема: процесс 11"/>
          <p:cNvSpPr/>
          <p:nvPr/>
        </p:nvSpPr>
        <p:spPr>
          <a:xfrm>
            <a:off x="6503602" y="2562627"/>
            <a:ext cx="2164284" cy="612648"/>
          </a:xfrm>
          <a:prstGeom prst="flowChartProcess">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ru-RU" dirty="0" smtClean="0">
                <a:latin typeface="Times New Roman" pitchFamily="18" charset="0"/>
                <a:cs typeface="Times New Roman" pitchFamily="18" charset="0"/>
              </a:rPr>
              <a:t>Управление персоналом</a:t>
            </a:r>
            <a:endParaRPr lang="ru-RU" dirty="0">
              <a:latin typeface="Times New Roman" pitchFamily="18" charset="0"/>
              <a:cs typeface="Times New Roman" pitchFamily="18" charset="0"/>
            </a:endParaRPr>
          </a:p>
        </p:txBody>
      </p:sp>
      <p:sp>
        <p:nvSpPr>
          <p:cNvPr id="13" name="Овал 12"/>
          <p:cNvSpPr/>
          <p:nvPr/>
        </p:nvSpPr>
        <p:spPr>
          <a:xfrm>
            <a:off x="473869" y="3356992"/>
            <a:ext cx="2188278" cy="1058416"/>
          </a:xfrm>
          <a:prstGeom prst="ellipse">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ru-RU" dirty="0" smtClean="0">
                <a:latin typeface="Times New Roman" pitchFamily="18" charset="0"/>
                <a:cs typeface="Times New Roman" pitchFamily="18" charset="0"/>
              </a:rPr>
              <a:t>ФГОС</a:t>
            </a:r>
            <a:endParaRPr lang="ru-RU" dirty="0">
              <a:latin typeface="Times New Roman" pitchFamily="18" charset="0"/>
              <a:cs typeface="Times New Roman" pitchFamily="18" charset="0"/>
            </a:endParaRPr>
          </a:p>
        </p:txBody>
      </p:sp>
      <p:sp>
        <p:nvSpPr>
          <p:cNvPr id="14" name="Овал 13"/>
          <p:cNvSpPr/>
          <p:nvPr/>
        </p:nvSpPr>
        <p:spPr>
          <a:xfrm>
            <a:off x="522490" y="4653136"/>
            <a:ext cx="2188277" cy="91440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dirty="0" smtClean="0">
                <a:latin typeface="Times New Roman" pitchFamily="18" charset="0"/>
                <a:cs typeface="Times New Roman" pitchFamily="18" charset="0"/>
              </a:rPr>
              <a:t>Образовательные программы</a:t>
            </a:r>
            <a:endParaRPr lang="ru-RU" dirty="0">
              <a:latin typeface="Times New Roman" pitchFamily="18" charset="0"/>
              <a:cs typeface="Times New Roman" pitchFamily="18" charset="0"/>
            </a:endParaRPr>
          </a:p>
        </p:txBody>
      </p:sp>
      <p:sp>
        <p:nvSpPr>
          <p:cNvPr id="15" name="Скругленный прямоугольник 14"/>
          <p:cNvSpPr/>
          <p:nvPr/>
        </p:nvSpPr>
        <p:spPr>
          <a:xfrm>
            <a:off x="567590" y="5733256"/>
            <a:ext cx="2132202" cy="914400"/>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ru-RU" dirty="0" smtClean="0">
                <a:latin typeface="Times New Roman" pitchFamily="18" charset="0"/>
                <a:cs typeface="Times New Roman" pitchFamily="18" charset="0"/>
              </a:rPr>
              <a:t>Минтруда РФ</a:t>
            </a:r>
            <a:endParaRPr lang="ru-RU" dirty="0">
              <a:latin typeface="Times New Roman" pitchFamily="18" charset="0"/>
              <a:cs typeface="Times New Roman" pitchFamily="18" charset="0"/>
            </a:endParaRPr>
          </a:p>
        </p:txBody>
      </p:sp>
      <p:sp>
        <p:nvSpPr>
          <p:cNvPr id="16" name="Овал 15"/>
          <p:cNvSpPr/>
          <p:nvPr/>
        </p:nvSpPr>
        <p:spPr>
          <a:xfrm>
            <a:off x="3460315" y="3356992"/>
            <a:ext cx="2331776" cy="1058416"/>
          </a:xfrm>
          <a:prstGeom prst="ellipse">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ru-RU" dirty="0" smtClean="0">
                <a:latin typeface="Times New Roman" pitchFamily="18" charset="0"/>
                <a:cs typeface="Times New Roman" pitchFamily="18" charset="0"/>
              </a:rPr>
              <a:t>Независимая оценка квалификаций</a:t>
            </a:r>
            <a:endParaRPr lang="ru-RU" dirty="0">
              <a:latin typeface="Times New Roman" pitchFamily="18" charset="0"/>
              <a:cs typeface="Times New Roman" pitchFamily="18" charset="0"/>
            </a:endParaRPr>
          </a:p>
        </p:txBody>
      </p:sp>
      <p:sp>
        <p:nvSpPr>
          <p:cNvPr id="17" name="Овал 16"/>
          <p:cNvSpPr/>
          <p:nvPr/>
        </p:nvSpPr>
        <p:spPr>
          <a:xfrm>
            <a:off x="6581649" y="3474194"/>
            <a:ext cx="2169964" cy="1047526"/>
          </a:xfrm>
          <a:prstGeom prst="ellipse">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ru-RU" dirty="0" smtClean="0"/>
              <a:t> </a:t>
            </a:r>
            <a:r>
              <a:rPr lang="ru-RU" dirty="0" smtClean="0">
                <a:latin typeface="Times New Roman" pitchFamily="18" charset="0"/>
                <a:cs typeface="Times New Roman" pitchFamily="18" charset="0"/>
              </a:rPr>
              <a:t>Локальные акты</a:t>
            </a:r>
            <a:endParaRPr lang="ru-RU" dirty="0">
              <a:latin typeface="Times New Roman" pitchFamily="18" charset="0"/>
              <a:cs typeface="Times New Roman" pitchFamily="18" charset="0"/>
            </a:endParaRPr>
          </a:p>
        </p:txBody>
      </p:sp>
      <p:sp>
        <p:nvSpPr>
          <p:cNvPr id="18" name="Овал 17"/>
          <p:cNvSpPr/>
          <p:nvPr/>
        </p:nvSpPr>
        <p:spPr>
          <a:xfrm>
            <a:off x="3538736" y="4653136"/>
            <a:ext cx="2185392" cy="91440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dirty="0" smtClean="0"/>
              <a:t> </a:t>
            </a:r>
            <a:r>
              <a:rPr lang="ru-RU" dirty="0" smtClean="0">
                <a:latin typeface="Times New Roman" pitchFamily="18" charset="0"/>
                <a:cs typeface="Times New Roman" pitchFamily="18" charset="0"/>
              </a:rPr>
              <a:t>ПОА</a:t>
            </a:r>
            <a:endParaRPr lang="ru-RU" dirty="0">
              <a:latin typeface="Times New Roman" pitchFamily="18" charset="0"/>
              <a:cs typeface="Times New Roman" pitchFamily="18" charset="0"/>
            </a:endParaRPr>
          </a:p>
        </p:txBody>
      </p:sp>
      <p:sp>
        <p:nvSpPr>
          <p:cNvPr id="19" name="Овал 18"/>
          <p:cNvSpPr/>
          <p:nvPr/>
        </p:nvSpPr>
        <p:spPr>
          <a:xfrm>
            <a:off x="6444208" y="4653136"/>
            <a:ext cx="2283072" cy="91440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dirty="0" smtClean="0">
                <a:latin typeface="Times New Roman" pitchFamily="18" charset="0"/>
                <a:cs typeface="Times New Roman" pitchFamily="18" charset="0"/>
              </a:rPr>
              <a:t>Должностные инструкции</a:t>
            </a:r>
            <a:endParaRPr lang="ru-RU" dirty="0">
              <a:latin typeface="Times New Roman" pitchFamily="18" charset="0"/>
              <a:cs typeface="Times New Roman" pitchFamily="18" charset="0"/>
            </a:endParaRPr>
          </a:p>
        </p:txBody>
      </p:sp>
      <p:sp>
        <p:nvSpPr>
          <p:cNvPr id="20" name="Скругленный прямоугольник 19"/>
          <p:cNvSpPr/>
          <p:nvPr/>
        </p:nvSpPr>
        <p:spPr>
          <a:xfrm>
            <a:off x="6677287" y="5722937"/>
            <a:ext cx="2126454" cy="914400"/>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ru-RU" dirty="0" err="1" smtClean="0">
                <a:latin typeface="Times New Roman" pitchFamily="18" charset="0"/>
                <a:cs typeface="Times New Roman" pitchFamily="18" charset="0"/>
              </a:rPr>
              <a:t>Минобрнауки</a:t>
            </a:r>
            <a:r>
              <a:rPr lang="ru-RU" dirty="0" smtClean="0">
                <a:latin typeface="Times New Roman" pitchFamily="18" charset="0"/>
                <a:cs typeface="Times New Roman" pitchFamily="18" charset="0"/>
              </a:rPr>
              <a:t> РФ</a:t>
            </a:r>
            <a:endParaRPr lang="ru-RU" dirty="0">
              <a:latin typeface="Times New Roman" pitchFamily="18" charset="0"/>
              <a:cs typeface="Times New Roman" pitchFamily="18" charset="0"/>
            </a:endParaRPr>
          </a:p>
        </p:txBody>
      </p:sp>
      <p:sp>
        <p:nvSpPr>
          <p:cNvPr id="21" name="Скругленный прямоугольник 20"/>
          <p:cNvSpPr/>
          <p:nvPr/>
        </p:nvSpPr>
        <p:spPr>
          <a:xfrm>
            <a:off x="3665637" y="5841999"/>
            <a:ext cx="2126454" cy="914400"/>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ru-RU" dirty="0" smtClean="0"/>
              <a:t> </a:t>
            </a:r>
            <a:r>
              <a:rPr lang="ru-RU" dirty="0" smtClean="0">
                <a:latin typeface="Times New Roman" pitchFamily="18" charset="0"/>
                <a:cs typeface="Times New Roman" pitchFamily="18" charset="0"/>
              </a:rPr>
              <a:t>Национальный совет при Президенте РФ</a:t>
            </a:r>
            <a:endParaRPr lang="ru-RU" dirty="0">
              <a:latin typeface="Times New Roman" pitchFamily="18" charset="0"/>
              <a:cs typeface="Times New Roman" pitchFamily="18" charset="0"/>
            </a:endParaRPr>
          </a:p>
        </p:txBody>
      </p:sp>
      <p:sp>
        <p:nvSpPr>
          <p:cNvPr id="23" name="Двойная стрелка влево/вправо 22"/>
          <p:cNvSpPr/>
          <p:nvPr/>
        </p:nvSpPr>
        <p:spPr>
          <a:xfrm>
            <a:off x="2746450" y="6056883"/>
            <a:ext cx="865799" cy="484632"/>
          </a:xfrm>
          <a:prstGeom prst="leftRight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ru-RU"/>
          </a:p>
        </p:txBody>
      </p:sp>
      <p:sp>
        <p:nvSpPr>
          <p:cNvPr id="24" name="Двойная стрелка влево/вправо 23"/>
          <p:cNvSpPr/>
          <p:nvPr/>
        </p:nvSpPr>
        <p:spPr>
          <a:xfrm>
            <a:off x="5792091" y="6056883"/>
            <a:ext cx="865799" cy="484632"/>
          </a:xfrm>
          <a:prstGeom prst="leftRight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ru-RU"/>
          </a:p>
        </p:txBody>
      </p:sp>
      <p:sp>
        <p:nvSpPr>
          <p:cNvPr id="34" name="Стрелка вниз 33"/>
          <p:cNvSpPr/>
          <p:nvPr/>
        </p:nvSpPr>
        <p:spPr>
          <a:xfrm>
            <a:off x="1413360" y="2131716"/>
            <a:ext cx="484632" cy="357676"/>
          </a:xfrm>
          <a:prstGeom prst="down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ru-RU"/>
          </a:p>
        </p:txBody>
      </p:sp>
      <p:sp>
        <p:nvSpPr>
          <p:cNvPr id="35" name="Стрелка вниз 34"/>
          <p:cNvSpPr/>
          <p:nvPr/>
        </p:nvSpPr>
        <p:spPr>
          <a:xfrm>
            <a:off x="4383887" y="2160755"/>
            <a:ext cx="484632" cy="357676"/>
          </a:xfrm>
          <a:prstGeom prst="down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ru-RU"/>
          </a:p>
        </p:txBody>
      </p:sp>
      <p:sp>
        <p:nvSpPr>
          <p:cNvPr id="36" name="Стрелка вниз 35"/>
          <p:cNvSpPr/>
          <p:nvPr/>
        </p:nvSpPr>
        <p:spPr>
          <a:xfrm>
            <a:off x="7354414" y="2189794"/>
            <a:ext cx="484632" cy="357676"/>
          </a:xfrm>
          <a:prstGeom prst="down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ru-RU"/>
          </a:p>
        </p:txBody>
      </p:sp>
      <p:sp>
        <p:nvSpPr>
          <p:cNvPr id="37" name="Стрелка вниз 36"/>
          <p:cNvSpPr/>
          <p:nvPr/>
        </p:nvSpPr>
        <p:spPr>
          <a:xfrm>
            <a:off x="1350345" y="3116518"/>
            <a:ext cx="484632" cy="357676"/>
          </a:xfrm>
          <a:prstGeom prst="down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ru-RU"/>
          </a:p>
        </p:txBody>
      </p:sp>
      <p:sp>
        <p:nvSpPr>
          <p:cNvPr id="38" name="Стрелка вниз 37"/>
          <p:cNvSpPr/>
          <p:nvPr/>
        </p:nvSpPr>
        <p:spPr>
          <a:xfrm>
            <a:off x="1413360" y="4293029"/>
            <a:ext cx="484632" cy="357676"/>
          </a:xfrm>
          <a:prstGeom prst="down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ru-RU"/>
          </a:p>
        </p:txBody>
      </p:sp>
      <p:sp>
        <p:nvSpPr>
          <p:cNvPr id="39" name="Стрелка вниз 38"/>
          <p:cNvSpPr/>
          <p:nvPr/>
        </p:nvSpPr>
        <p:spPr>
          <a:xfrm>
            <a:off x="4486548" y="4429575"/>
            <a:ext cx="484632" cy="357676"/>
          </a:xfrm>
          <a:prstGeom prst="down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ru-RU"/>
          </a:p>
        </p:txBody>
      </p:sp>
      <p:sp>
        <p:nvSpPr>
          <p:cNvPr id="40" name="Стрелка вниз 39"/>
          <p:cNvSpPr/>
          <p:nvPr/>
        </p:nvSpPr>
        <p:spPr>
          <a:xfrm>
            <a:off x="4363664" y="3182075"/>
            <a:ext cx="484632" cy="357676"/>
          </a:xfrm>
          <a:prstGeom prst="down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ru-RU"/>
          </a:p>
        </p:txBody>
      </p:sp>
      <p:sp>
        <p:nvSpPr>
          <p:cNvPr id="41" name="Стрелка вниз 40"/>
          <p:cNvSpPr/>
          <p:nvPr/>
        </p:nvSpPr>
        <p:spPr>
          <a:xfrm>
            <a:off x="7399982" y="3182075"/>
            <a:ext cx="484632" cy="357676"/>
          </a:xfrm>
          <a:prstGeom prst="down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ru-RU"/>
          </a:p>
        </p:txBody>
      </p:sp>
      <p:sp>
        <p:nvSpPr>
          <p:cNvPr id="42" name="Стрелка вниз 41"/>
          <p:cNvSpPr/>
          <p:nvPr/>
        </p:nvSpPr>
        <p:spPr>
          <a:xfrm>
            <a:off x="7498198" y="4385421"/>
            <a:ext cx="484632" cy="357676"/>
          </a:xfrm>
          <a:prstGeom prst="down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1011076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365126"/>
            <a:ext cx="7886700" cy="1053771"/>
          </a:xfrm>
        </p:spPr>
        <p:txBody>
          <a:bodyPr>
            <a:noAutofit/>
          </a:bodyPr>
          <a:lstStyle/>
          <a:p>
            <a:pPr algn="ctr"/>
            <a:r>
              <a:rPr lang="ru-RU" sz="3600" b="1" dirty="0">
                <a:solidFill>
                  <a:schemeClr val="bg1"/>
                </a:solidFill>
                <a:latin typeface="Times New Roman" pitchFamily="18" charset="0"/>
                <a:cs typeface="Times New Roman" pitchFamily="18" charset="0"/>
              </a:rPr>
              <a:t>Советы по профессиональным квалификациям</a:t>
            </a:r>
            <a:br>
              <a:rPr lang="ru-RU" sz="3600" b="1" dirty="0">
                <a:solidFill>
                  <a:schemeClr val="bg1"/>
                </a:solidFill>
                <a:latin typeface="Times New Roman" pitchFamily="18" charset="0"/>
                <a:cs typeface="Times New Roman" pitchFamily="18" charset="0"/>
              </a:rPr>
            </a:br>
            <a:endParaRPr lang="ru-RU" sz="3600" dirty="0">
              <a:solidFill>
                <a:schemeClr val="bg1"/>
              </a:solidFill>
              <a:latin typeface="Times New Roman" pitchFamily="18" charset="0"/>
              <a:cs typeface="Times New Roman" pitchFamily="18" charset="0"/>
            </a:endParaRPr>
          </a:p>
        </p:txBody>
      </p:sp>
      <p:sp>
        <p:nvSpPr>
          <p:cNvPr id="3" name="Объект 2"/>
          <p:cNvSpPr>
            <a:spLocks noGrp="1"/>
          </p:cNvSpPr>
          <p:nvPr>
            <p:ph idx="1"/>
          </p:nvPr>
        </p:nvSpPr>
        <p:spPr/>
        <p:txBody>
          <a:bodyPr>
            <a:normAutofit/>
          </a:bodyPr>
          <a:lstStyle/>
          <a:p>
            <a:endParaRPr lang="ru-RU" b="1" dirty="0"/>
          </a:p>
        </p:txBody>
      </p:sp>
      <p:sp>
        <p:nvSpPr>
          <p:cNvPr id="4" name="Скругленный прямоугольник 3"/>
          <p:cNvSpPr/>
          <p:nvPr/>
        </p:nvSpPr>
        <p:spPr>
          <a:xfrm>
            <a:off x="1977640" y="1556792"/>
            <a:ext cx="1298215" cy="947514"/>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r>
              <a:rPr lang="ru-RU" sz="1400" b="1" dirty="0" smtClean="0">
                <a:latin typeface="Times New Roman" pitchFamily="18" charset="0"/>
                <a:cs typeface="Times New Roman" pitchFamily="18" charset="0"/>
              </a:rPr>
              <a:t> </a:t>
            </a:r>
            <a:r>
              <a:rPr lang="ru-RU" sz="1400" b="1" dirty="0">
                <a:latin typeface="Times New Roman" pitchFamily="18" charset="0"/>
                <a:cs typeface="Times New Roman" pitchFamily="18" charset="0"/>
              </a:rPr>
              <a:t>нано-</a:t>
            </a:r>
          </a:p>
          <a:p>
            <a:r>
              <a:rPr lang="ru-RU" sz="1400" b="1" dirty="0">
                <a:latin typeface="Times New Roman" pitchFamily="18" charset="0"/>
                <a:cs typeface="Times New Roman" pitchFamily="18" charset="0"/>
              </a:rPr>
              <a:t>индустрии</a:t>
            </a:r>
          </a:p>
          <a:p>
            <a:pPr algn="ctr"/>
            <a:endParaRPr lang="ru-RU" sz="1400" dirty="0">
              <a:latin typeface="Times New Roman" pitchFamily="18" charset="0"/>
              <a:cs typeface="Times New Roman" pitchFamily="18" charset="0"/>
            </a:endParaRPr>
          </a:p>
        </p:txBody>
      </p:sp>
      <p:sp>
        <p:nvSpPr>
          <p:cNvPr id="5" name="Скругленный прямоугольник 4"/>
          <p:cNvSpPr/>
          <p:nvPr/>
        </p:nvSpPr>
        <p:spPr>
          <a:xfrm>
            <a:off x="5004047" y="1556792"/>
            <a:ext cx="1202433" cy="986408"/>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endParaRPr lang="ru-RU" sz="1400" b="1" dirty="0"/>
          </a:p>
          <a:p>
            <a:r>
              <a:rPr lang="ru-RU" sz="1400" b="1" dirty="0" smtClean="0">
                <a:latin typeface="Times New Roman" pitchFamily="18" charset="0"/>
                <a:cs typeface="Times New Roman" pitchFamily="18" charset="0"/>
              </a:rPr>
              <a:t>строительстве</a:t>
            </a:r>
            <a:endParaRPr lang="ru-RU" sz="1400" b="1" dirty="0">
              <a:latin typeface="Times New Roman" pitchFamily="18" charset="0"/>
              <a:cs typeface="Times New Roman" pitchFamily="18" charset="0"/>
            </a:endParaRPr>
          </a:p>
          <a:p>
            <a:pPr algn="ctr"/>
            <a:endParaRPr lang="ru-RU" dirty="0"/>
          </a:p>
        </p:txBody>
      </p:sp>
      <p:sp>
        <p:nvSpPr>
          <p:cNvPr id="6" name="Скругленный прямоугольник 5"/>
          <p:cNvSpPr/>
          <p:nvPr/>
        </p:nvSpPr>
        <p:spPr>
          <a:xfrm>
            <a:off x="7656362" y="1556792"/>
            <a:ext cx="1236118" cy="986408"/>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r>
              <a:rPr lang="ru-RU" sz="1400" b="1" dirty="0" err="1" smtClean="0">
                <a:latin typeface="Times New Roman" pitchFamily="18" charset="0"/>
                <a:cs typeface="Times New Roman" pitchFamily="18" charset="0"/>
              </a:rPr>
              <a:t>информа</a:t>
            </a:r>
            <a:r>
              <a:rPr lang="ru-RU" sz="1400" b="1" dirty="0" smtClean="0">
                <a:latin typeface="Times New Roman" pitchFamily="18" charset="0"/>
                <a:cs typeface="Times New Roman" pitchFamily="18" charset="0"/>
              </a:rPr>
              <a:t>-</a:t>
            </a:r>
            <a:endParaRPr lang="ru-RU" sz="1400" b="1" dirty="0">
              <a:latin typeface="Times New Roman" pitchFamily="18" charset="0"/>
              <a:cs typeface="Times New Roman" pitchFamily="18" charset="0"/>
            </a:endParaRPr>
          </a:p>
          <a:p>
            <a:r>
              <a:rPr lang="ru-RU" sz="1400" b="1" dirty="0" err="1">
                <a:latin typeface="Times New Roman" pitchFamily="18" charset="0"/>
                <a:cs typeface="Times New Roman" pitchFamily="18" charset="0"/>
              </a:rPr>
              <a:t>ционных</a:t>
            </a:r>
            <a:endParaRPr lang="ru-RU" sz="1400" b="1" dirty="0">
              <a:latin typeface="Times New Roman" pitchFamily="18" charset="0"/>
              <a:cs typeface="Times New Roman" pitchFamily="18" charset="0"/>
            </a:endParaRPr>
          </a:p>
          <a:p>
            <a:r>
              <a:rPr lang="ru-RU" sz="1400" b="1" dirty="0">
                <a:latin typeface="Times New Roman" pitchFamily="18" charset="0"/>
                <a:cs typeface="Times New Roman" pitchFamily="18" charset="0"/>
              </a:rPr>
              <a:t>технологий</a:t>
            </a:r>
          </a:p>
          <a:p>
            <a:pPr algn="ctr"/>
            <a:endParaRPr lang="ru-RU" sz="1400" dirty="0">
              <a:latin typeface="Times New Roman" pitchFamily="18" charset="0"/>
              <a:cs typeface="Times New Roman" pitchFamily="18" charset="0"/>
            </a:endParaRPr>
          </a:p>
        </p:txBody>
      </p:sp>
      <p:sp>
        <p:nvSpPr>
          <p:cNvPr id="8" name="Скругленный прямоугольник 7"/>
          <p:cNvSpPr/>
          <p:nvPr/>
        </p:nvSpPr>
        <p:spPr>
          <a:xfrm>
            <a:off x="6300192" y="1552650"/>
            <a:ext cx="1202432" cy="99055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endParaRPr lang="ru-RU" sz="1200" b="1" dirty="0"/>
          </a:p>
          <a:p>
            <a:r>
              <a:rPr lang="ru-RU" sz="1400" b="1" dirty="0">
                <a:latin typeface="Times New Roman" pitchFamily="18" charset="0"/>
                <a:cs typeface="Times New Roman" pitchFamily="18" charset="0"/>
              </a:rPr>
              <a:t>индустрии</a:t>
            </a:r>
          </a:p>
          <a:p>
            <a:r>
              <a:rPr lang="ru-RU" sz="1400" b="1" dirty="0" smtClean="0">
                <a:latin typeface="Times New Roman" pitchFamily="18" charset="0"/>
                <a:cs typeface="Times New Roman" pitchFamily="18" charset="0"/>
              </a:rPr>
              <a:t>гостеприимства</a:t>
            </a:r>
            <a:endParaRPr lang="ru-RU" sz="1400" b="1" dirty="0">
              <a:latin typeface="Times New Roman" pitchFamily="18" charset="0"/>
              <a:cs typeface="Times New Roman" pitchFamily="18" charset="0"/>
            </a:endParaRPr>
          </a:p>
          <a:p>
            <a:pPr algn="ctr"/>
            <a:endParaRPr lang="ru-RU" dirty="0"/>
          </a:p>
        </p:txBody>
      </p:sp>
      <p:sp>
        <p:nvSpPr>
          <p:cNvPr id="9" name="Скругленный прямоугольник 8"/>
          <p:cNvSpPr/>
          <p:nvPr/>
        </p:nvSpPr>
        <p:spPr>
          <a:xfrm>
            <a:off x="3450450" y="1556792"/>
            <a:ext cx="1285292" cy="986408"/>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r>
              <a:rPr lang="ru-RU" sz="1100" b="1" dirty="0" smtClean="0"/>
              <a:t>в</a:t>
            </a:r>
          </a:p>
          <a:p>
            <a:r>
              <a:rPr lang="ru-RU" sz="1400" b="1" dirty="0" smtClean="0">
                <a:latin typeface="Times New Roman" pitchFamily="18" charset="0"/>
                <a:cs typeface="Times New Roman" pitchFamily="18" charset="0"/>
              </a:rPr>
              <a:t>жилищно-</a:t>
            </a:r>
          </a:p>
          <a:p>
            <a:r>
              <a:rPr lang="ru-RU" sz="1400" b="1" dirty="0" smtClean="0">
                <a:latin typeface="Times New Roman" pitchFamily="18" charset="0"/>
                <a:cs typeface="Times New Roman" pitchFamily="18" charset="0"/>
              </a:rPr>
              <a:t>коммунальном </a:t>
            </a:r>
            <a:r>
              <a:rPr lang="ru-RU" sz="1400" b="1" dirty="0">
                <a:latin typeface="Times New Roman" pitchFamily="18" charset="0"/>
                <a:cs typeface="Times New Roman" pitchFamily="18" charset="0"/>
              </a:rPr>
              <a:t>хозяйстве</a:t>
            </a:r>
          </a:p>
          <a:p>
            <a:pPr algn="ctr"/>
            <a:endParaRPr lang="ru-RU" dirty="0"/>
          </a:p>
        </p:txBody>
      </p:sp>
      <p:sp>
        <p:nvSpPr>
          <p:cNvPr id="10" name="Скругленный прямоугольник 9"/>
          <p:cNvSpPr/>
          <p:nvPr/>
        </p:nvSpPr>
        <p:spPr>
          <a:xfrm>
            <a:off x="582960" y="1576239"/>
            <a:ext cx="1180728" cy="966961"/>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r>
              <a:rPr lang="ru-RU" sz="1400" b="1" dirty="0" smtClean="0">
                <a:latin typeface="Times New Roman" pitchFamily="18" charset="0"/>
                <a:cs typeface="Times New Roman" pitchFamily="18" charset="0"/>
              </a:rPr>
              <a:t>В области</a:t>
            </a:r>
            <a:endParaRPr lang="ru-RU" sz="1400" b="1" dirty="0">
              <a:latin typeface="Times New Roman" pitchFamily="18" charset="0"/>
              <a:cs typeface="Times New Roman" pitchFamily="18" charset="0"/>
            </a:endParaRPr>
          </a:p>
          <a:p>
            <a:r>
              <a:rPr lang="ru-RU" sz="1400" b="1" dirty="0">
                <a:latin typeface="Times New Roman" pitchFamily="18" charset="0"/>
                <a:cs typeface="Times New Roman" pitchFamily="18" charset="0"/>
              </a:rPr>
              <a:t>сварки</a:t>
            </a:r>
          </a:p>
          <a:p>
            <a:pPr algn="ctr"/>
            <a:endParaRPr lang="ru-RU" dirty="0">
              <a:latin typeface="Times New Roman" pitchFamily="18" charset="0"/>
              <a:cs typeface="Times New Roman" pitchFamily="18" charset="0"/>
            </a:endParaRPr>
          </a:p>
        </p:txBody>
      </p:sp>
      <p:sp>
        <p:nvSpPr>
          <p:cNvPr id="12" name="Скругленный прямоугольник 11"/>
          <p:cNvSpPr/>
          <p:nvPr/>
        </p:nvSpPr>
        <p:spPr>
          <a:xfrm>
            <a:off x="613098" y="3009528"/>
            <a:ext cx="1066850" cy="9144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ru-RU" sz="1200" b="1" dirty="0" err="1" smtClean="0">
                <a:latin typeface="Times New Roman" pitchFamily="18" charset="0"/>
                <a:cs typeface="Times New Roman" pitchFamily="18" charset="0"/>
              </a:rPr>
              <a:t>железнодорож-ного</a:t>
            </a:r>
            <a:endParaRPr lang="ru-RU" sz="1200" b="1" dirty="0">
              <a:latin typeface="Times New Roman" pitchFamily="18" charset="0"/>
              <a:cs typeface="Times New Roman" pitchFamily="18" charset="0"/>
            </a:endParaRPr>
          </a:p>
          <a:p>
            <a:r>
              <a:rPr lang="ru-RU" sz="1200" b="1" dirty="0">
                <a:latin typeface="Times New Roman" pitchFamily="18" charset="0"/>
                <a:cs typeface="Times New Roman" pitchFamily="18" charset="0"/>
              </a:rPr>
              <a:t>транспорта</a:t>
            </a:r>
          </a:p>
          <a:p>
            <a:pPr algn="ctr"/>
            <a:endParaRPr lang="ru-RU" dirty="0"/>
          </a:p>
        </p:txBody>
      </p:sp>
      <p:sp>
        <p:nvSpPr>
          <p:cNvPr id="13" name="Скругленный прямоугольник 12"/>
          <p:cNvSpPr/>
          <p:nvPr/>
        </p:nvSpPr>
        <p:spPr>
          <a:xfrm>
            <a:off x="1979712" y="2978671"/>
            <a:ext cx="1198984" cy="9144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ru-RU" sz="1200" b="1" dirty="0"/>
              <a:t>в</a:t>
            </a:r>
          </a:p>
          <a:p>
            <a:r>
              <a:rPr lang="ru-RU" sz="1200" b="1" dirty="0">
                <a:latin typeface="Times New Roman" pitchFamily="18" charset="0"/>
                <a:cs typeface="Times New Roman" pitchFamily="18" charset="0"/>
              </a:rPr>
              <a:t>лифтовой</a:t>
            </a:r>
          </a:p>
          <a:p>
            <a:r>
              <a:rPr lang="ru-RU" sz="1200" b="1" dirty="0">
                <a:latin typeface="Times New Roman" pitchFamily="18" charset="0"/>
                <a:cs typeface="Times New Roman" pitchFamily="18" charset="0"/>
              </a:rPr>
              <a:t>отрасли и</a:t>
            </a:r>
          </a:p>
          <a:p>
            <a:r>
              <a:rPr lang="ru-RU" sz="1200" b="1" dirty="0">
                <a:latin typeface="Times New Roman" pitchFamily="18" charset="0"/>
                <a:cs typeface="Times New Roman" pitchFamily="18" charset="0"/>
              </a:rPr>
              <a:t>сфере </a:t>
            </a:r>
            <a:r>
              <a:rPr lang="ru-RU" sz="1200" b="1" dirty="0" err="1">
                <a:latin typeface="Times New Roman" pitchFamily="18" charset="0"/>
                <a:cs typeface="Times New Roman" pitchFamily="18" charset="0"/>
              </a:rPr>
              <a:t>верт</a:t>
            </a:r>
            <a:r>
              <a:rPr lang="ru-RU" sz="1200" b="1" dirty="0">
                <a:latin typeface="Times New Roman" pitchFamily="18" charset="0"/>
                <a:cs typeface="Times New Roman" pitchFamily="18" charset="0"/>
              </a:rPr>
              <a:t>.</a:t>
            </a:r>
          </a:p>
          <a:p>
            <a:r>
              <a:rPr lang="ru-RU" sz="1200" b="1" dirty="0">
                <a:latin typeface="Times New Roman" pitchFamily="18" charset="0"/>
                <a:cs typeface="Times New Roman" pitchFamily="18" charset="0"/>
              </a:rPr>
              <a:t>транспорта</a:t>
            </a:r>
          </a:p>
          <a:p>
            <a:pPr algn="ctr"/>
            <a:endParaRPr lang="ru-RU" dirty="0"/>
          </a:p>
        </p:txBody>
      </p:sp>
      <p:sp>
        <p:nvSpPr>
          <p:cNvPr id="14" name="Скругленный прямоугольник 13"/>
          <p:cNvSpPr/>
          <p:nvPr/>
        </p:nvSpPr>
        <p:spPr>
          <a:xfrm>
            <a:off x="3490354" y="2964954"/>
            <a:ext cx="1205483" cy="9144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endParaRPr lang="ru-RU" sz="1400" b="1" dirty="0"/>
          </a:p>
          <a:p>
            <a:r>
              <a:rPr lang="ru-RU" sz="1400" b="1" dirty="0" smtClean="0">
                <a:latin typeface="Times New Roman" pitchFamily="18" charset="0"/>
                <a:cs typeface="Times New Roman" pitchFamily="18" charset="0"/>
              </a:rPr>
              <a:t>здравоохранении</a:t>
            </a:r>
            <a:endParaRPr lang="ru-RU" sz="1400" b="1" dirty="0">
              <a:latin typeface="Times New Roman" pitchFamily="18" charset="0"/>
              <a:cs typeface="Times New Roman" pitchFamily="18" charset="0"/>
            </a:endParaRPr>
          </a:p>
          <a:p>
            <a:pPr algn="ctr"/>
            <a:endParaRPr lang="ru-RU" dirty="0"/>
          </a:p>
        </p:txBody>
      </p:sp>
      <p:sp>
        <p:nvSpPr>
          <p:cNvPr id="15" name="Скругленный прямоугольник 14"/>
          <p:cNvSpPr/>
          <p:nvPr/>
        </p:nvSpPr>
        <p:spPr>
          <a:xfrm>
            <a:off x="6372200" y="2964954"/>
            <a:ext cx="1224136" cy="9144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ru-RU" sz="1200" b="1" dirty="0" smtClean="0"/>
              <a:t> </a:t>
            </a:r>
            <a:r>
              <a:rPr lang="ru-RU" sz="1200" b="1" dirty="0" smtClean="0">
                <a:latin typeface="Times New Roman" pitchFamily="18" charset="0"/>
                <a:cs typeface="Times New Roman" pitchFamily="18" charset="0"/>
              </a:rPr>
              <a:t>в сфере финансового</a:t>
            </a:r>
            <a:endParaRPr lang="ru-RU" sz="1200" b="1" dirty="0">
              <a:latin typeface="Times New Roman" pitchFamily="18" charset="0"/>
              <a:cs typeface="Times New Roman" pitchFamily="18" charset="0"/>
            </a:endParaRPr>
          </a:p>
          <a:p>
            <a:r>
              <a:rPr lang="ru-RU" sz="1200" b="1" dirty="0">
                <a:latin typeface="Times New Roman" pitchFamily="18" charset="0"/>
                <a:cs typeface="Times New Roman" pitchFamily="18" charset="0"/>
              </a:rPr>
              <a:t>рынка</a:t>
            </a:r>
          </a:p>
          <a:p>
            <a:pPr algn="ctr"/>
            <a:endParaRPr lang="ru-RU" sz="1200" dirty="0"/>
          </a:p>
        </p:txBody>
      </p:sp>
      <p:sp>
        <p:nvSpPr>
          <p:cNvPr id="16" name="Скругленный прямоугольник 15"/>
          <p:cNvSpPr/>
          <p:nvPr/>
        </p:nvSpPr>
        <p:spPr>
          <a:xfrm>
            <a:off x="7808636" y="2924944"/>
            <a:ext cx="1083844" cy="9144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endParaRPr lang="ru-RU" sz="1200" b="1" dirty="0"/>
          </a:p>
          <a:p>
            <a:r>
              <a:rPr lang="ru-RU" sz="1400" b="1" dirty="0" err="1">
                <a:latin typeface="Times New Roman" pitchFamily="18" charset="0"/>
                <a:cs typeface="Times New Roman" pitchFamily="18" charset="0"/>
              </a:rPr>
              <a:t>машино</a:t>
            </a:r>
            <a:r>
              <a:rPr lang="ru-RU" sz="1400" b="1" dirty="0">
                <a:latin typeface="Times New Roman" pitchFamily="18" charset="0"/>
                <a:cs typeface="Times New Roman" pitchFamily="18" charset="0"/>
              </a:rPr>
              <a:t>-</a:t>
            </a:r>
          </a:p>
          <a:p>
            <a:r>
              <a:rPr lang="ru-RU" sz="1400" b="1" dirty="0">
                <a:latin typeface="Times New Roman" pitchFamily="18" charset="0"/>
                <a:cs typeface="Times New Roman" pitchFamily="18" charset="0"/>
              </a:rPr>
              <a:t>строении</a:t>
            </a:r>
          </a:p>
          <a:p>
            <a:pPr algn="ctr"/>
            <a:endParaRPr lang="ru-RU" dirty="0">
              <a:latin typeface="Times New Roman" pitchFamily="18" charset="0"/>
              <a:cs typeface="Times New Roman" pitchFamily="18" charset="0"/>
            </a:endParaRPr>
          </a:p>
        </p:txBody>
      </p:sp>
      <p:sp>
        <p:nvSpPr>
          <p:cNvPr id="17" name="Скругленный прямоугольник 16"/>
          <p:cNvSpPr/>
          <p:nvPr/>
        </p:nvSpPr>
        <p:spPr>
          <a:xfrm>
            <a:off x="5031381" y="2964954"/>
            <a:ext cx="1044749" cy="9144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ru-RU" sz="1200" b="1" dirty="0">
                <a:latin typeface="Times New Roman" pitchFamily="18" charset="0"/>
                <a:cs typeface="Times New Roman" pitchFamily="18" charset="0"/>
              </a:rPr>
              <a:t>электро-</a:t>
            </a:r>
          </a:p>
          <a:p>
            <a:r>
              <a:rPr lang="ru-RU" sz="1200" b="1" dirty="0">
                <a:latin typeface="Times New Roman" pitchFamily="18" charset="0"/>
                <a:cs typeface="Times New Roman" pitchFamily="18" charset="0"/>
              </a:rPr>
              <a:t>энергетике</a:t>
            </a:r>
          </a:p>
          <a:p>
            <a:pPr algn="ctr"/>
            <a:endParaRPr lang="ru-RU" dirty="0">
              <a:latin typeface="Times New Roman" pitchFamily="18" charset="0"/>
              <a:cs typeface="Times New Roman" pitchFamily="18" charset="0"/>
            </a:endParaRPr>
          </a:p>
        </p:txBody>
      </p:sp>
      <p:sp>
        <p:nvSpPr>
          <p:cNvPr id="18" name="Скругленный прямоугольник 17"/>
          <p:cNvSpPr/>
          <p:nvPr/>
        </p:nvSpPr>
        <p:spPr>
          <a:xfrm>
            <a:off x="689322" y="4221088"/>
            <a:ext cx="1074366" cy="9144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r>
              <a:rPr lang="ru-RU" sz="1200" b="1" dirty="0"/>
              <a:t> в </a:t>
            </a:r>
            <a:r>
              <a:rPr lang="ru-RU" sz="1200" b="1" dirty="0" smtClean="0">
                <a:latin typeface="Times New Roman" pitchFamily="18" charset="0"/>
                <a:cs typeface="Times New Roman" pitchFamily="18" charset="0"/>
              </a:rPr>
              <a:t>судостроении </a:t>
            </a:r>
            <a:r>
              <a:rPr lang="ru-RU" sz="1200" b="1" dirty="0">
                <a:latin typeface="Times New Roman" pitchFamily="18" charset="0"/>
                <a:cs typeface="Times New Roman" pitchFamily="18" charset="0"/>
              </a:rPr>
              <a:t>и</a:t>
            </a:r>
          </a:p>
          <a:p>
            <a:r>
              <a:rPr lang="ru-RU" sz="1200" b="1" dirty="0">
                <a:latin typeface="Times New Roman" pitchFamily="18" charset="0"/>
                <a:cs typeface="Times New Roman" pitchFamily="18" charset="0"/>
              </a:rPr>
              <a:t>морской</a:t>
            </a:r>
          </a:p>
          <a:p>
            <a:r>
              <a:rPr lang="ru-RU" sz="1200" b="1" dirty="0">
                <a:latin typeface="Times New Roman" pitchFamily="18" charset="0"/>
                <a:cs typeface="Times New Roman" pitchFamily="18" charset="0"/>
              </a:rPr>
              <a:t>технике</a:t>
            </a:r>
          </a:p>
          <a:p>
            <a:pPr algn="ctr"/>
            <a:endParaRPr lang="ru-RU" dirty="0"/>
          </a:p>
        </p:txBody>
      </p:sp>
      <p:sp>
        <p:nvSpPr>
          <p:cNvPr id="19" name="Скругленный прямоугольник 18"/>
          <p:cNvSpPr/>
          <p:nvPr/>
        </p:nvSpPr>
        <p:spPr>
          <a:xfrm>
            <a:off x="2122004" y="4215358"/>
            <a:ext cx="1056692" cy="9144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endParaRPr lang="ru-RU" sz="1200" b="1" dirty="0"/>
          </a:p>
          <a:p>
            <a:r>
              <a:rPr lang="ru-RU" sz="1200" b="1" dirty="0" err="1">
                <a:latin typeface="Times New Roman" pitchFamily="18" charset="0"/>
                <a:cs typeface="Times New Roman" pitchFamily="18" charset="0"/>
              </a:rPr>
              <a:t>нефтегазо</a:t>
            </a:r>
            <a:r>
              <a:rPr lang="ru-RU" sz="1200" b="1" dirty="0">
                <a:latin typeface="Times New Roman" pitchFamily="18" charset="0"/>
                <a:cs typeface="Times New Roman" pitchFamily="18" charset="0"/>
              </a:rPr>
              <a:t>-</a:t>
            </a:r>
          </a:p>
          <a:p>
            <a:r>
              <a:rPr lang="ru-RU" sz="1200" b="1" dirty="0" err="1">
                <a:latin typeface="Times New Roman" pitchFamily="18" charset="0"/>
                <a:cs typeface="Times New Roman" pitchFamily="18" charset="0"/>
              </a:rPr>
              <a:t>вом</a:t>
            </a:r>
            <a:endParaRPr lang="ru-RU" sz="1200" b="1" dirty="0">
              <a:latin typeface="Times New Roman" pitchFamily="18" charset="0"/>
              <a:cs typeface="Times New Roman" pitchFamily="18" charset="0"/>
            </a:endParaRPr>
          </a:p>
          <a:p>
            <a:r>
              <a:rPr lang="ru-RU" sz="1200" b="1" dirty="0">
                <a:latin typeface="Times New Roman" pitchFamily="18" charset="0"/>
                <a:cs typeface="Times New Roman" pitchFamily="18" charset="0"/>
              </a:rPr>
              <a:t>комплексе</a:t>
            </a:r>
          </a:p>
          <a:p>
            <a:pPr algn="ctr"/>
            <a:endParaRPr lang="ru-RU" dirty="0"/>
          </a:p>
        </p:txBody>
      </p:sp>
      <p:sp>
        <p:nvSpPr>
          <p:cNvPr id="20" name="Скругленный прямоугольник 19"/>
          <p:cNvSpPr/>
          <p:nvPr/>
        </p:nvSpPr>
        <p:spPr>
          <a:xfrm>
            <a:off x="3563888" y="4221088"/>
            <a:ext cx="1131949" cy="9144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r>
              <a:rPr lang="ru-RU" sz="1200" b="1" dirty="0" smtClean="0">
                <a:latin typeface="Times New Roman" pitchFamily="18" charset="0"/>
                <a:cs typeface="Times New Roman" pitchFamily="18" charset="0"/>
              </a:rPr>
              <a:t>в </a:t>
            </a:r>
            <a:r>
              <a:rPr lang="ru-RU" sz="1200" b="1" dirty="0">
                <a:latin typeface="Times New Roman" pitchFamily="18" charset="0"/>
                <a:cs typeface="Times New Roman" pitchFamily="18" charset="0"/>
              </a:rPr>
              <a:t>сфере</a:t>
            </a:r>
          </a:p>
          <a:p>
            <a:r>
              <a:rPr lang="ru-RU" sz="1200" b="1" dirty="0">
                <a:latin typeface="Times New Roman" pitchFamily="18" charset="0"/>
                <a:cs typeface="Times New Roman" pitchFamily="18" charset="0"/>
              </a:rPr>
              <a:t>атомной</a:t>
            </a:r>
          </a:p>
          <a:p>
            <a:r>
              <a:rPr lang="ru-RU" sz="1200" b="1" dirty="0">
                <a:latin typeface="Times New Roman" pitchFamily="18" charset="0"/>
                <a:cs typeface="Times New Roman" pitchFamily="18" charset="0"/>
              </a:rPr>
              <a:t>энергии</a:t>
            </a:r>
          </a:p>
          <a:p>
            <a:pPr algn="ctr"/>
            <a:endParaRPr lang="ru-RU" dirty="0"/>
          </a:p>
        </p:txBody>
      </p:sp>
      <p:sp>
        <p:nvSpPr>
          <p:cNvPr id="21" name="Скругленный прямоугольник 20"/>
          <p:cNvSpPr/>
          <p:nvPr/>
        </p:nvSpPr>
        <p:spPr>
          <a:xfrm>
            <a:off x="5148064" y="4221088"/>
            <a:ext cx="1058416" cy="9144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endParaRPr lang="ru-RU" sz="1200" b="1" dirty="0"/>
          </a:p>
          <a:p>
            <a:r>
              <a:rPr lang="ru-RU" sz="1200" b="1" dirty="0" err="1">
                <a:latin typeface="Times New Roman" pitchFamily="18" charset="0"/>
                <a:cs typeface="Times New Roman" pitchFamily="18" charset="0"/>
              </a:rPr>
              <a:t>автомоби</a:t>
            </a:r>
            <a:r>
              <a:rPr lang="ru-RU" sz="1200" b="1" dirty="0">
                <a:latin typeface="Times New Roman" pitchFamily="18" charset="0"/>
                <a:cs typeface="Times New Roman" pitchFamily="18" charset="0"/>
              </a:rPr>
              <a:t>-</a:t>
            </a:r>
          </a:p>
          <a:p>
            <a:r>
              <a:rPr lang="ru-RU" sz="1200" b="1" dirty="0" err="1">
                <a:latin typeface="Times New Roman" pitchFamily="18" charset="0"/>
                <a:cs typeface="Times New Roman" pitchFamily="18" charset="0"/>
              </a:rPr>
              <a:t>лестроении</a:t>
            </a:r>
            <a:endParaRPr lang="ru-RU" sz="1200" b="1" dirty="0">
              <a:latin typeface="Times New Roman" pitchFamily="18" charset="0"/>
              <a:cs typeface="Times New Roman" pitchFamily="18" charset="0"/>
            </a:endParaRPr>
          </a:p>
          <a:p>
            <a:pPr algn="ctr"/>
            <a:endParaRPr lang="ru-RU" dirty="0">
              <a:latin typeface="Times New Roman" pitchFamily="18" charset="0"/>
              <a:cs typeface="Times New Roman" pitchFamily="18" charset="0"/>
            </a:endParaRPr>
          </a:p>
        </p:txBody>
      </p:sp>
      <p:sp>
        <p:nvSpPr>
          <p:cNvPr id="22" name="Скругленный прямоугольник 21"/>
          <p:cNvSpPr/>
          <p:nvPr/>
        </p:nvSpPr>
        <p:spPr>
          <a:xfrm>
            <a:off x="6474221" y="4215358"/>
            <a:ext cx="1122115" cy="92013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r>
              <a:rPr lang="ru-RU" sz="1200" b="1" dirty="0"/>
              <a:t>бумажной,</a:t>
            </a:r>
          </a:p>
          <a:p>
            <a:r>
              <a:rPr lang="ru-RU" sz="1200" b="1" dirty="0">
                <a:latin typeface="Times New Roman" pitchFamily="18" charset="0"/>
                <a:cs typeface="Times New Roman" pitchFamily="18" charset="0"/>
              </a:rPr>
              <a:t>мебельной и</a:t>
            </a:r>
          </a:p>
          <a:p>
            <a:r>
              <a:rPr lang="ru-RU" sz="1200" b="1" dirty="0" err="1">
                <a:latin typeface="Times New Roman" pitchFamily="18" charset="0"/>
                <a:cs typeface="Times New Roman" pitchFamily="18" charset="0"/>
              </a:rPr>
              <a:t>деревообр</a:t>
            </a:r>
            <a:r>
              <a:rPr lang="ru-RU" sz="1200" b="1" dirty="0">
                <a:latin typeface="Times New Roman" pitchFamily="18" charset="0"/>
                <a:cs typeface="Times New Roman" pitchFamily="18" charset="0"/>
              </a:rPr>
              <a:t>.</a:t>
            </a:r>
          </a:p>
          <a:p>
            <a:r>
              <a:rPr lang="ru-RU" sz="1200" b="1" dirty="0" err="1">
                <a:latin typeface="Times New Roman" pitchFamily="18" charset="0"/>
                <a:cs typeface="Times New Roman" pitchFamily="18" charset="0"/>
              </a:rPr>
              <a:t>пром-ти</a:t>
            </a:r>
            <a:endParaRPr lang="ru-RU" sz="1200" b="1" dirty="0">
              <a:latin typeface="Times New Roman" pitchFamily="18" charset="0"/>
              <a:cs typeface="Times New Roman" pitchFamily="18" charset="0"/>
            </a:endParaRPr>
          </a:p>
          <a:p>
            <a:pPr algn="ctr"/>
            <a:endParaRPr lang="ru-RU" dirty="0"/>
          </a:p>
        </p:txBody>
      </p:sp>
      <p:sp>
        <p:nvSpPr>
          <p:cNvPr id="23" name="Скругленный прямоугольник 22"/>
          <p:cNvSpPr/>
          <p:nvPr/>
        </p:nvSpPr>
        <p:spPr>
          <a:xfrm>
            <a:off x="7808636" y="4221088"/>
            <a:ext cx="1083843" cy="9144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r>
              <a:rPr lang="ru-RU" sz="1200" b="1" dirty="0">
                <a:latin typeface="Times New Roman" pitchFamily="18" charset="0"/>
                <a:cs typeface="Times New Roman" pitchFamily="18" charset="0"/>
              </a:rPr>
              <a:t>в области</a:t>
            </a:r>
          </a:p>
          <a:p>
            <a:r>
              <a:rPr lang="ru-RU" sz="1200" b="1" dirty="0">
                <a:latin typeface="Times New Roman" pitchFamily="18" charset="0"/>
                <a:cs typeface="Times New Roman" pitchFamily="18" charset="0"/>
              </a:rPr>
              <a:t>управления</a:t>
            </a:r>
          </a:p>
          <a:p>
            <a:r>
              <a:rPr lang="ru-RU" sz="1200" b="1" dirty="0" smtClean="0">
                <a:latin typeface="Times New Roman" pitchFamily="18" charset="0"/>
                <a:cs typeface="Times New Roman" pitchFamily="18" charset="0"/>
              </a:rPr>
              <a:t>персоналом</a:t>
            </a:r>
            <a:endParaRPr lang="ru-RU" sz="1200" dirty="0">
              <a:latin typeface="Times New Roman" pitchFamily="18" charset="0"/>
              <a:cs typeface="Times New Roman" pitchFamily="18" charset="0"/>
            </a:endParaRPr>
          </a:p>
        </p:txBody>
      </p:sp>
      <p:sp>
        <p:nvSpPr>
          <p:cNvPr id="24" name="Скругленный прямоугольник 23"/>
          <p:cNvSpPr/>
          <p:nvPr/>
        </p:nvSpPr>
        <p:spPr>
          <a:xfrm>
            <a:off x="1226506" y="5373216"/>
            <a:ext cx="1500106" cy="914400"/>
          </a:xfrm>
          <a:prstGeom prst="roundRect">
            <a:avLst/>
          </a:prstGeom>
        </p:spPr>
        <p:style>
          <a:lnRef idx="3">
            <a:schemeClr val="lt1"/>
          </a:lnRef>
          <a:fillRef idx="1">
            <a:schemeClr val="accent2"/>
          </a:fillRef>
          <a:effectRef idx="1">
            <a:schemeClr val="accent2"/>
          </a:effectRef>
          <a:fontRef idx="minor">
            <a:schemeClr val="lt1"/>
          </a:fontRef>
        </p:style>
        <p:txBody>
          <a:bodyPr rtlCol="0" anchor="ctr"/>
          <a:lstStyle/>
          <a:p>
            <a:r>
              <a:rPr lang="ru-RU" sz="1200" b="1" dirty="0" smtClean="0"/>
              <a:t> </a:t>
            </a:r>
            <a:r>
              <a:rPr lang="ru-RU" sz="1200" b="1" dirty="0">
                <a:latin typeface="Times New Roman" pitchFamily="18" charset="0"/>
                <a:cs typeface="Times New Roman" pitchFamily="18" charset="0"/>
              </a:rPr>
              <a:t>ракетно-</a:t>
            </a:r>
          </a:p>
          <a:p>
            <a:r>
              <a:rPr lang="ru-RU" sz="1200" b="1" dirty="0">
                <a:latin typeface="Times New Roman" pitchFamily="18" charset="0"/>
                <a:cs typeface="Times New Roman" pitchFamily="18" charset="0"/>
              </a:rPr>
              <a:t>космической</a:t>
            </a:r>
          </a:p>
          <a:p>
            <a:r>
              <a:rPr lang="ru-RU" sz="1200" b="1" dirty="0" smtClean="0">
                <a:latin typeface="Times New Roman" pitchFamily="18" charset="0"/>
                <a:cs typeface="Times New Roman" pitchFamily="18" charset="0"/>
              </a:rPr>
              <a:t>промышленности</a:t>
            </a:r>
            <a:endParaRPr lang="ru-RU" sz="1200" dirty="0">
              <a:latin typeface="Times New Roman" pitchFamily="18" charset="0"/>
              <a:cs typeface="Times New Roman" pitchFamily="18" charset="0"/>
            </a:endParaRPr>
          </a:p>
        </p:txBody>
      </p:sp>
      <p:sp>
        <p:nvSpPr>
          <p:cNvPr id="25" name="Скругленный прямоугольник 24"/>
          <p:cNvSpPr/>
          <p:nvPr/>
        </p:nvSpPr>
        <p:spPr>
          <a:xfrm>
            <a:off x="3409020" y="5373216"/>
            <a:ext cx="1368152" cy="914400"/>
          </a:xfrm>
          <a:prstGeom prst="roundRect">
            <a:avLst/>
          </a:prstGeom>
        </p:spPr>
        <p:style>
          <a:lnRef idx="3">
            <a:schemeClr val="lt1"/>
          </a:lnRef>
          <a:fillRef idx="1">
            <a:schemeClr val="accent2"/>
          </a:fillRef>
          <a:effectRef idx="1">
            <a:schemeClr val="accent2"/>
          </a:effectRef>
          <a:fontRef idx="minor">
            <a:schemeClr val="lt1"/>
          </a:fontRef>
        </p:style>
        <p:txBody>
          <a:bodyPr rtlCol="0" anchor="ctr"/>
          <a:lstStyle/>
          <a:p>
            <a:r>
              <a:rPr lang="ru-RU" sz="1200" b="1" dirty="0" smtClean="0">
                <a:latin typeface="Times New Roman" pitchFamily="18" charset="0"/>
                <a:cs typeface="Times New Roman" pitchFamily="18" charset="0"/>
              </a:rPr>
              <a:t>     в </a:t>
            </a:r>
            <a:r>
              <a:rPr lang="ru-RU" sz="1200" b="1" dirty="0">
                <a:latin typeface="Times New Roman" pitchFamily="18" charset="0"/>
                <a:cs typeface="Times New Roman" pitchFamily="18" charset="0"/>
              </a:rPr>
              <a:t>области</a:t>
            </a:r>
          </a:p>
          <a:p>
            <a:r>
              <a:rPr lang="ru-RU" sz="1200" b="1" dirty="0" smtClean="0">
                <a:latin typeface="Times New Roman" pitchFamily="18" charset="0"/>
                <a:cs typeface="Times New Roman" pitchFamily="18" charset="0"/>
              </a:rPr>
              <a:t>     фармации</a:t>
            </a:r>
            <a:endParaRPr lang="ru-RU" sz="1200" b="1" dirty="0">
              <a:latin typeface="Times New Roman" pitchFamily="18" charset="0"/>
              <a:cs typeface="Times New Roman" pitchFamily="18" charset="0"/>
            </a:endParaRPr>
          </a:p>
          <a:p>
            <a:pPr algn="ctr"/>
            <a:endParaRPr lang="ru-RU" dirty="0">
              <a:latin typeface="Times New Roman" pitchFamily="18" charset="0"/>
              <a:cs typeface="Times New Roman" pitchFamily="18" charset="0"/>
            </a:endParaRPr>
          </a:p>
        </p:txBody>
      </p:sp>
      <p:sp>
        <p:nvSpPr>
          <p:cNvPr id="26" name="Скругленный прямоугольник 25"/>
          <p:cNvSpPr/>
          <p:nvPr/>
        </p:nvSpPr>
        <p:spPr>
          <a:xfrm>
            <a:off x="7096569" y="5365923"/>
            <a:ext cx="1424135" cy="914400"/>
          </a:xfrm>
          <a:prstGeom prst="roundRect">
            <a:avLst/>
          </a:prstGeom>
        </p:spPr>
        <p:style>
          <a:lnRef idx="3">
            <a:schemeClr val="lt1"/>
          </a:lnRef>
          <a:fillRef idx="1">
            <a:schemeClr val="accent2"/>
          </a:fillRef>
          <a:effectRef idx="1">
            <a:schemeClr val="accent2"/>
          </a:effectRef>
          <a:fontRef idx="minor">
            <a:schemeClr val="lt1"/>
          </a:fontRef>
        </p:style>
        <p:txBody>
          <a:bodyPr rtlCol="0" anchor="ctr"/>
          <a:lstStyle/>
          <a:p>
            <a:r>
              <a:rPr lang="ru-RU" sz="1200" dirty="0" smtClean="0"/>
              <a:t> </a:t>
            </a:r>
            <a:r>
              <a:rPr lang="ru-RU" sz="1200" b="1" dirty="0">
                <a:latin typeface="Times New Roman" pitchFamily="18" charset="0"/>
                <a:cs typeface="Times New Roman" pitchFamily="18" charset="0"/>
              </a:rPr>
              <a:t>в области</a:t>
            </a:r>
          </a:p>
          <a:p>
            <a:r>
              <a:rPr lang="ru-RU" sz="1200" b="1" dirty="0" smtClean="0">
                <a:latin typeface="Times New Roman" pitchFamily="18" charset="0"/>
                <a:cs typeface="Times New Roman" pitchFamily="18" charset="0"/>
              </a:rPr>
              <a:t> офисных</a:t>
            </a:r>
            <a:endParaRPr lang="ru-RU" sz="1200" b="1" dirty="0">
              <a:latin typeface="Times New Roman" pitchFamily="18" charset="0"/>
              <a:cs typeface="Times New Roman" pitchFamily="18" charset="0"/>
            </a:endParaRPr>
          </a:p>
          <a:p>
            <a:r>
              <a:rPr lang="ru-RU" sz="1200" b="1" dirty="0">
                <a:latin typeface="Times New Roman" pitchFamily="18" charset="0"/>
                <a:cs typeface="Times New Roman" pitchFamily="18" charset="0"/>
              </a:rPr>
              <a:t>специалистов</a:t>
            </a:r>
          </a:p>
          <a:p>
            <a:pPr algn="ctr"/>
            <a:endParaRPr lang="ru-RU" b="1" dirty="0">
              <a:latin typeface="Times New Roman" pitchFamily="18" charset="0"/>
              <a:cs typeface="Times New Roman" pitchFamily="18" charset="0"/>
            </a:endParaRPr>
          </a:p>
        </p:txBody>
      </p:sp>
      <p:sp>
        <p:nvSpPr>
          <p:cNvPr id="27" name="Скругленный прямоугольник 26"/>
          <p:cNvSpPr/>
          <p:nvPr/>
        </p:nvSpPr>
        <p:spPr>
          <a:xfrm>
            <a:off x="5397126" y="5373216"/>
            <a:ext cx="1358007" cy="914400"/>
          </a:xfrm>
          <a:prstGeom prst="roundRect">
            <a:avLst/>
          </a:prstGeom>
        </p:spPr>
        <p:style>
          <a:lnRef idx="3">
            <a:schemeClr val="lt1"/>
          </a:lnRef>
          <a:fillRef idx="1">
            <a:schemeClr val="accent2"/>
          </a:fillRef>
          <a:effectRef idx="1">
            <a:schemeClr val="accent2"/>
          </a:effectRef>
          <a:fontRef idx="minor">
            <a:schemeClr val="lt1"/>
          </a:fontRef>
        </p:style>
        <p:txBody>
          <a:bodyPr rtlCol="0" anchor="ctr"/>
          <a:lstStyle/>
          <a:p>
            <a:endParaRPr lang="ru-RU" sz="1200" b="1" dirty="0" smtClean="0"/>
          </a:p>
          <a:p>
            <a:r>
              <a:rPr lang="ru-RU" sz="1200" b="1" dirty="0" smtClean="0">
                <a:latin typeface="Times New Roman" pitchFamily="18" charset="0"/>
                <a:cs typeface="Times New Roman" pitchFamily="18" charset="0"/>
              </a:rPr>
              <a:t>химического </a:t>
            </a:r>
            <a:r>
              <a:rPr lang="ru-RU" sz="1200" b="1" dirty="0">
                <a:latin typeface="Times New Roman" pitchFamily="18" charset="0"/>
                <a:cs typeface="Times New Roman" pitchFamily="18" charset="0"/>
              </a:rPr>
              <a:t>и</a:t>
            </a:r>
          </a:p>
          <a:p>
            <a:r>
              <a:rPr lang="ru-RU" sz="1200" b="1" dirty="0">
                <a:latin typeface="Times New Roman" pitchFamily="18" charset="0"/>
                <a:cs typeface="Times New Roman" pitchFamily="18" charset="0"/>
              </a:rPr>
              <a:t>б</a:t>
            </a:r>
            <a:r>
              <a:rPr lang="ru-RU" sz="1200" b="1" dirty="0" smtClean="0">
                <a:latin typeface="Times New Roman" pitchFamily="18" charset="0"/>
                <a:cs typeface="Times New Roman" pitchFamily="18" charset="0"/>
              </a:rPr>
              <a:t>иотехнологического комплекса</a:t>
            </a:r>
            <a:endParaRPr lang="ru-RU" sz="1200" b="1" dirty="0">
              <a:latin typeface="Times New Roman" pitchFamily="18" charset="0"/>
              <a:cs typeface="Times New Roman" pitchFamily="18" charset="0"/>
            </a:endParaRPr>
          </a:p>
          <a:p>
            <a:pPr algn="ctr"/>
            <a:endParaRPr lang="ru-RU" dirty="0"/>
          </a:p>
        </p:txBody>
      </p:sp>
    </p:spTree>
    <p:extLst>
      <p:ext uri="{BB962C8B-B14F-4D97-AF65-F5344CB8AC3E}">
        <p14:creationId xmlns:p14="http://schemas.microsoft.com/office/powerpoint/2010/main" val="35410414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70690" y="365126"/>
            <a:ext cx="6544660" cy="1325563"/>
          </a:xfrm>
        </p:spPr>
        <p:txBody>
          <a:bodyPr>
            <a:normAutofit/>
          </a:bodyPr>
          <a:lstStyle/>
          <a:p>
            <a:pPr algn="ctr"/>
            <a:r>
              <a:rPr lang="ru-RU" sz="4000" b="1" dirty="0" smtClean="0">
                <a:solidFill>
                  <a:srgbClr val="C00000"/>
                </a:solidFill>
              </a:rPr>
              <a:t> </a:t>
            </a:r>
            <a:r>
              <a:rPr lang="ru-RU" sz="4000" b="1" dirty="0" smtClean="0">
                <a:solidFill>
                  <a:schemeClr val="bg1"/>
                </a:solidFill>
                <a:latin typeface="Times New Roman" pitchFamily="18" charset="0"/>
                <a:cs typeface="Times New Roman" pitchFamily="18" charset="0"/>
              </a:rPr>
              <a:t>Рамка квалификаций</a:t>
            </a:r>
            <a:endParaRPr lang="ru-RU" sz="4000" b="1" dirty="0">
              <a:solidFill>
                <a:schemeClr val="bg1"/>
              </a:solidFill>
              <a:latin typeface="Times New Roman" pitchFamily="18" charset="0"/>
              <a:cs typeface="Times New Roman" pitchFamily="18" charset="0"/>
            </a:endParaRPr>
          </a:p>
        </p:txBody>
      </p:sp>
      <p:sp>
        <p:nvSpPr>
          <p:cNvPr id="3" name="Объект 2"/>
          <p:cNvSpPr>
            <a:spLocks noGrp="1"/>
          </p:cNvSpPr>
          <p:nvPr>
            <p:ph idx="1"/>
          </p:nvPr>
        </p:nvSpPr>
        <p:spPr>
          <a:xfrm>
            <a:off x="2254468" y="1825625"/>
            <a:ext cx="6353504" cy="2541423"/>
          </a:xfrm>
        </p:spPr>
        <p:style>
          <a:lnRef idx="2">
            <a:schemeClr val="accent5"/>
          </a:lnRef>
          <a:fillRef idx="1">
            <a:schemeClr val="lt1"/>
          </a:fillRef>
          <a:effectRef idx="0">
            <a:schemeClr val="accent5"/>
          </a:effectRef>
          <a:fontRef idx="minor">
            <a:schemeClr val="dk1"/>
          </a:fontRef>
        </p:style>
        <p:txBody>
          <a:bodyPr/>
          <a:lstStyle/>
          <a:p>
            <a:pPr algn="just"/>
            <a:r>
              <a:rPr lang="ru-RU" dirty="0" smtClean="0"/>
              <a:t> </a:t>
            </a:r>
            <a:r>
              <a:rPr lang="ru-RU" sz="2800" dirty="0" smtClean="0">
                <a:solidFill>
                  <a:srgbClr val="002060"/>
                </a:solidFill>
                <a:latin typeface="Times New Roman" pitchFamily="18" charset="0"/>
                <a:cs typeface="Times New Roman" pitchFamily="18" charset="0"/>
              </a:rPr>
              <a:t>Признаваемая на международном и национальном уровне единая многоуровневая система квалификаций в виде обобщенного описания квалификационных уровней и основных путей их достижения</a:t>
            </a:r>
            <a:endParaRPr lang="ru-RU" sz="2800" dirty="0">
              <a:solidFill>
                <a:srgbClr val="002060"/>
              </a:solidFill>
              <a:latin typeface="Times New Roman" pitchFamily="18" charset="0"/>
              <a:cs typeface="Times New Roman" pitchFamily="18" charset="0"/>
            </a:endParaRPr>
          </a:p>
        </p:txBody>
      </p:sp>
      <p:pic>
        <p:nvPicPr>
          <p:cNvPr id="1026" name="Picture 2" descr="Флаг России"/>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87492" y="4847503"/>
            <a:ext cx="1728192" cy="961854"/>
          </a:xfrm>
          <a:prstGeom prst="rect">
            <a:avLst/>
          </a:prstGeom>
        </p:spPr>
        <p:style>
          <a:lnRef idx="2">
            <a:schemeClr val="dk1"/>
          </a:lnRef>
          <a:fillRef idx="1">
            <a:schemeClr val="lt1"/>
          </a:fillRef>
          <a:effectRef idx="0">
            <a:schemeClr val="dk1"/>
          </a:effectRef>
          <a:fontRef idx="minor">
            <a:schemeClr val="dk1"/>
          </a:fontRef>
        </p:style>
      </p:pic>
      <p:pic>
        <p:nvPicPr>
          <p:cNvPr id="1028" name="Picture 4" descr="Флаг Ирландии"/>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31009" y="4888663"/>
            <a:ext cx="1635100" cy="817550"/>
          </a:xfrm>
          <a:prstGeom prst="rect">
            <a:avLst/>
          </a:prstGeom>
        </p:spPr>
        <p:style>
          <a:lnRef idx="2">
            <a:schemeClr val="dk1"/>
          </a:lnRef>
          <a:fillRef idx="1">
            <a:schemeClr val="lt1"/>
          </a:fillRef>
          <a:effectRef idx="0">
            <a:schemeClr val="dk1"/>
          </a:effectRef>
          <a:fontRef idx="minor">
            <a:schemeClr val="dk1"/>
          </a:fontRef>
        </p:style>
      </p:pic>
      <p:pic>
        <p:nvPicPr>
          <p:cNvPr id="1030" name="Picture 6" descr="Флаг Нидерландов"/>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15579" y="5386583"/>
            <a:ext cx="1324169" cy="881897"/>
          </a:xfrm>
          <a:prstGeom prst="rect">
            <a:avLst/>
          </a:prstGeom>
        </p:spPr>
        <p:style>
          <a:lnRef idx="2">
            <a:schemeClr val="dk1"/>
          </a:lnRef>
          <a:fillRef idx="1">
            <a:schemeClr val="lt1"/>
          </a:fillRef>
          <a:effectRef idx="0">
            <a:schemeClr val="dk1"/>
          </a:effectRef>
          <a:fontRef idx="minor">
            <a:schemeClr val="dk1"/>
          </a:fontRef>
        </p:style>
      </p:pic>
      <p:pic>
        <p:nvPicPr>
          <p:cNvPr id="1031" name="Picture 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94659" y="5386583"/>
            <a:ext cx="1720290" cy="845548"/>
          </a:xfrm>
          <a:prstGeom prst="rect">
            <a:avLst/>
          </a:prstGeom>
          <a:ln/>
        </p:spPr>
        <p:style>
          <a:lnRef idx="2">
            <a:schemeClr val="dk1"/>
          </a:lnRef>
          <a:fillRef idx="1">
            <a:schemeClr val="lt1"/>
          </a:fillRef>
          <a:effectRef idx="0">
            <a:schemeClr val="dk1"/>
          </a:effectRef>
          <a:fontRef idx="minor">
            <a:schemeClr val="dk1"/>
          </a:fontRef>
        </p:style>
      </p:pic>
      <p:pic>
        <p:nvPicPr>
          <p:cNvPr id="1032" name="Picture 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393951" y="4947636"/>
            <a:ext cx="1517154" cy="7585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71624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4000" b="1" dirty="0">
                <a:solidFill>
                  <a:schemeClr val="bg1"/>
                </a:solidFill>
                <a:latin typeface="Times New Roman" pitchFamily="18" charset="0"/>
                <a:cs typeface="Times New Roman" pitchFamily="18" charset="0"/>
              </a:rPr>
              <a:t>Использование рамки квалификаций</a:t>
            </a:r>
            <a:endParaRPr lang="ru-RU" sz="4000" dirty="0">
              <a:solidFill>
                <a:schemeClr val="bg1"/>
              </a:solidFill>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3305051583"/>
              </p:ext>
            </p:extLst>
          </p:nvPr>
        </p:nvGraphicFramePr>
        <p:xfrm>
          <a:off x="457200" y="1484784"/>
          <a:ext cx="8219256" cy="46413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385727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76096" y="315310"/>
            <a:ext cx="6723159" cy="881442"/>
          </a:xfrm>
        </p:spPr>
        <p:txBody>
          <a:bodyPr>
            <a:normAutofit fontScale="90000"/>
          </a:bodyPr>
          <a:lstStyle/>
          <a:p>
            <a:pPr algn="ctr"/>
            <a:r>
              <a:rPr lang="ru-RU" sz="4000" b="1" dirty="0">
                <a:solidFill>
                  <a:schemeClr val="bg1"/>
                </a:solidFill>
                <a:latin typeface="Times New Roman" panose="02020603050405020304" pitchFamily="18" charset="0"/>
                <a:cs typeface="Times New Roman" panose="02020603050405020304" pitchFamily="18" charset="0"/>
              </a:rPr>
              <a:t>Национальная рамка </a:t>
            </a:r>
            <a:r>
              <a:rPr lang="ru-RU" sz="4000" b="1" dirty="0" smtClean="0">
                <a:solidFill>
                  <a:schemeClr val="bg1"/>
                </a:solidFill>
                <a:latin typeface="Times New Roman" panose="02020603050405020304" pitchFamily="18" charset="0"/>
                <a:cs typeface="Times New Roman" panose="02020603050405020304" pitchFamily="18" charset="0"/>
              </a:rPr>
              <a:t>квалификаций</a:t>
            </a:r>
            <a:r>
              <a:rPr lang="ru-RU" sz="4000" dirty="0">
                <a:solidFill>
                  <a:srgbClr val="C00000"/>
                </a:solidFill>
                <a:latin typeface="Times New Roman" panose="02020603050405020304" pitchFamily="18" charset="0"/>
                <a:cs typeface="Times New Roman" panose="02020603050405020304" pitchFamily="18" charset="0"/>
              </a:rPr>
              <a:t/>
            </a:r>
            <a:br>
              <a:rPr lang="ru-RU" sz="4000" dirty="0">
                <a:solidFill>
                  <a:srgbClr val="C00000"/>
                </a:solidFill>
                <a:latin typeface="Times New Roman" panose="02020603050405020304" pitchFamily="18" charset="0"/>
                <a:cs typeface="Times New Roman" panose="02020603050405020304" pitchFamily="18" charset="0"/>
              </a:rPr>
            </a:br>
            <a:endParaRPr lang="ru-RU" sz="4000"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79512" y="1646803"/>
            <a:ext cx="8640960" cy="4525963"/>
          </a:xfrm>
        </p:spPr>
        <p:style>
          <a:lnRef idx="1">
            <a:schemeClr val="accent3"/>
          </a:lnRef>
          <a:fillRef idx="2">
            <a:schemeClr val="accent3"/>
          </a:fillRef>
          <a:effectRef idx="1">
            <a:schemeClr val="accent3"/>
          </a:effectRef>
          <a:fontRef idx="minor">
            <a:schemeClr val="dk1"/>
          </a:fontRef>
        </p:style>
        <p:txBody>
          <a:bodyPr>
            <a:normAutofit/>
          </a:bodyPr>
          <a:lstStyle/>
          <a:p>
            <a:endParaRPr lang="ru-RU" sz="2400" b="1" dirty="0"/>
          </a:p>
          <a:p>
            <a:endParaRPr lang="ru-RU" sz="2400" b="1" dirty="0" smtClean="0"/>
          </a:p>
          <a:p>
            <a:pPr marL="0" indent="173038">
              <a:buNone/>
            </a:pPr>
            <a:r>
              <a:rPr lang="ru-RU" sz="2400" b="1" dirty="0" smtClean="0"/>
              <a:t>  </a:t>
            </a:r>
            <a:r>
              <a:rPr lang="ru-RU" sz="2800" b="1" dirty="0">
                <a:solidFill>
                  <a:srgbClr val="002060"/>
                </a:solidFill>
                <a:latin typeface="Times New Roman" panose="02020603050405020304" pitchFamily="18" charset="0"/>
                <a:cs typeface="Times New Roman" panose="02020603050405020304" pitchFamily="18" charset="0"/>
              </a:rPr>
              <a:t>Сфера </a:t>
            </a:r>
          </a:p>
          <a:p>
            <a:pPr marL="0" indent="173038">
              <a:buNone/>
            </a:pPr>
            <a:r>
              <a:rPr lang="ru-RU" sz="2800" b="1" dirty="0">
                <a:solidFill>
                  <a:srgbClr val="002060"/>
                </a:solidFill>
                <a:latin typeface="Times New Roman" panose="02020603050405020304" pitchFamily="18" charset="0"/>
                <a:cs typeface="Times New Roman" panose="02020603050405020304" pitchFamily="18" charset="0"/>
              </a:rPr>
              <a:t>образования</a:t>
            </a:r>
          </a:p>
          <a:p>
            <a:pPr marL="0" indent="173038">
              <a:buNone/>
            </a:pPr>
            <a:r>
              <a:rPr lang="ru-RU" sz="2800" b="1" dirty="0">
                <a:solidFill>
                  <a:srgbClr val="002060"/>
                </a:solidFill>
                <a:latin typeface="Times New Roman" panose="02020603050405020304" pitchFamily="18" charset="0"/>
                <a:cs typeface="Times New Roman" panose="02020603050405020304" pitchFamily="18" charset="0"/>
              </a:rPr>
              <a:t>(ФГОС, ОП</a:t>
            </a:r>
            <a:r>
              <a:rPr lang="ru-RU" sz="2800" b="1" dirty="0">
                <a:solidFill>
                  <a:schemeClr val="bg1"/>
                </a:solidFill>
                <a:latin typeface="Times New Roman" panose="02020603050405020304" pitchFamily="18" charset="0"/>
                <a:cs typeface="Times New Roman" panose="02020603050405020304" pitchFamily="18" charset="0"/>
              </a:rPr>
              <a:t>)  </a:t>
            </a:r>
          </a:p>
          <a:p>
            <a:pPr marL="0" indent="0">
              <a:buNone/>
            </a:pPr>
            <a:endParaRPr lang="ru-RU" sz="2400" b="1" dirty="0" smtClean="0">
              <a:solidFill>
                <a:srgbClr val="C00000"/>
              </a:solidFill>
              <a:latin typeface="Times New Roman" panose="02020603050405020304" pitchFamily="18" charset="0"/>
              <a:cs typeface="Times New Roman" panose="02020603050405020304" pitchFamily="18" charset="0"/>
            </a:endParaRPr>
          </a:p>
          <a:p>
            <a:pPr marL="0" indent="173038">
              <a:buNone/>
            </a:pPr>
            <a:r>
              <a:rPr lang="ru-RU" sz="2400" b="1" dirty="0" smtClean="0">
                <a:solidFill>
                  <a:schemeClr val="accent1">
                    <a:lumMod val="50000"/>
                  </a:schemeClr>
                </a:solidFill>
                <a:latin typeface="Times New Roman" panose="02020603050405020304" pitchFamily="18" charset="0"/>
                <a:cs typeface="Times New Roman" panose="02020603050405020304" pitchFamily="18" charset="0"/>
              </a:rPr>
              <a:t> </a:t>
            </a:r>
            <a:endParaRPr lang="ru-RU" sz="2400" b="1" dirty="0">
              <a:solidFill>
                <a:schemeClr val="accent1">
                  <a:lumMod val="50000"/>
                </a:schemeClr>
              </a:solidFill>
              <a:latin typeface="Times New Roman" panose="02020603050405020304" pitchFamily="18" charset="0"/>
              <a:cs typeface="Times New Roman" panose="02020603050405020304" pitchFamily="18" charset="0"/>
            </a:endParaRPr>
          </a:p>
          <a:p>
            <a:endParaRPr lang="ru-RU" sz="2400" b="1" dirty="0" smtClean="0"/>
          </a:p>
        </p:txBody>
      </p:sp>
      <p:sp>
        <p:nvSpPr>
          <p:cNvPr id="5" name="Скругленный прямоугольник 4"/>
          <p:cNvSpPr/>
          <p:nvPr/>
        </p:nvSpPr>
        <p:spPr>
          <a:xfrm>
            <a:off x="395456" y="1591780"/>
            <a:ext cx="2304256" cy="3933956"/>
          </a:xfrm>
          <a:prstGeom prst="roundRect">
            <a:avLst>
              <a:gd name="adj" fmla="val 12023"/>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smtClean="0"/>
          </a:p>
          <a:p>
            <a:pPr algn="ctr"/>
            <a:endParaRPr lang="ru-RU" dirty="0"/>
          </a:p>
        </p:txBody>
      </p:sp>
      <p:sp>
        <p:nvSpPr>
          <p:cNvPr id="6" name="Скругленный прямоугольник 5"/>
          <p:cNvSpPr/>
          <p:nvPr/>
        </p:nvSpPr>
        <p:spPr>
          <a:xfrm>
            <a:off x="6588224" y="1682807"/>
            <a:ext cx="2399577" cy="3897952"/>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p:cNvSpPr/>
          <p:nvPr/>
        </p:nvSpPr>
        <p:spPr>
          <a:xfrm>
            <a:off x="2987824" y="3501008"/>
            <a:ext cx="3240360" cy="914400"/>
          </a:xfrm>
          <a:prstGeom prst="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solidFill>
                  <a:srgbClr val="002060"/>
                </a:solidFill>
                <a:latin typeface="Times New Roman" panose="02020603050405020304" pitchFamily="18" charset="0"/>
                <a:cs typeface="Times New Roman" panose="02020603050405020304" pitchFamily="18" charset="0"/>
              </a:rPr>
              <a:t>Система оценки </a:t>
            </a:r>
            <a:endParaRPr lang="ru-RU" dirty="0">
              <a:solidFill>
                <a:srgbClr val="002060"/>
              </a:solidFill>
              <a:latin typeface="Times New Roman" panose="02020603050405020304" pitchFamily="18" charset="0"/>
              <a:cs typeface="Times New Roman" panose="02020603050405020304" pitchFamily="18" charset="0"/>
            </a:endParaRPr>
          </a:p>
          <a:p>
            <a:pPr algn="ctr"/>
            <a:r>
              <a:rPr lang="ru-RU" b="1" dirty="0">
                <a:solidFill>
                  <a:srgbClr val="002060"/>
                </a:solidFill>
                <a:latin typeface="Times New Roman" panose="02020603050405020304" pitchFamily="18" charset="0"/>
                <a:cs typeface="Times New Roman" panose="02020603050405020304" pitchFamily="18" charset="0"/>
              </a:rPr>
              <a:t>и сертификации </a:t>
            </a:r>
            <a:r>
              <a:rPr lang="ru-RU" b="1" dirty="0" smtClean="0">
                <a:solidFill>
                  <a:srgbClr val="002060"/>
                </a:solidFill>
                <a:latin typeface="Times New Roman" panose="02020603050405020304" pitchFamily="18" charset="0"/>
                <a:cs typeface="Times New Roman" panose="02020603050405020304" pitchFamily="18" charset="0"/>
              </a:rPr>
              <a:t>квалификации</a:t>
            </a:r>
            <a:endParaRPr lang="ru-RU" dirty="0">
              <a:solidFill>
                <a:srgbClr val="002060"/>
              </a:solidFill>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3140224" y="4869160"/>
            <a:ext cx="3240360" cy="914400"/>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solidFill>
                  <a:srgbClr val="002060"/>
                </a:solidFill>
                <a:latin typeface="Times New Roman" panose="02020603050405020304" pitchFamily="18" charset="0"/>
                <a:cs typeface="Times New Roman" panose="02020603050405020304" pitchFamily="18" charset="0"/>
              </a:rPr>
              <a:t>Профессиональные стандарты </a:t>
            </a:r>
            <a:endParaRPr lang="ru-RU" dirty="0">
              <a:solidFill>
                <a:srgbClr val="002060"/>
              </a:solidFill>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2987824" y="1916832"/>
            <a:ext cx="3240360" cy="914400"/>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b="1" dirty="0" smtClean="0"/>
              <a:t>    </a:t>
            </a:r>
            <a:r>
              <a:rPr lang="ru-RU" b="1" dirty="0" smtClean="0">
                <a:solidFill>
                  <a:srgbClr val="002060"/>
                </a:solidFill>
                <a:latin typeface="Times New Roman" panose="02020603050405020304" pitchFamily="18" charset="0"/>
                <a:cs typeface="Times New Roman" panose="02020603050405020304" pitchFamily="18" charset="0"/>
              </a:rPr>
              <a:t>Аккредитация </a:t>
            </a:r>
            <a:r>
              <a:rPr lang="ru-RU" b="1" dirty="0">
                <a:solidFill>
                  <a:srgbClr val="002060"/>
                </a:solidFill>
                <a:latin typeface="Times New Roman" panose="02020603050405020304" pitchFamily="18" charset="0"/>
                <a:cs typeface="Times New Roman" panose="02020603050405020304" pitchFamily="18" charset="0"/>
              </a:rPr>
              <a:t>программ </a:t>
            </a:r>
            <a:endParaRPr lang="ru-RU" dirty="0">
              <a:solidFill>
                <a:srgbClr val="002060"/>
              </a:solidFill>
              <a:latin typeface="Times New Roman" panose="02020603050405020304" pitchFamily="18" charset="0"/>
              <a:cs typeface="Times New Roman" panose="02020603050405020304" pitchFamily="18" charset="0"/>
            </a:endParaRPr>
          </a:p>
        </p:txBody>
      </p:sp>
      <p:sp>
        <p:nvSpPr>
          <p:cNvPr id="10" name="Прямоугольник 9"/>
          <p:cNvSpPr/>
          <p:nvPr/>
        </p:nvSpPr>
        <p:spPr>
          <a:xfrm>
            <a:off x="6588224" y="2169514"/>
            <a:ext cx="2376264" cy="2246769"/>
          </a:xfrm>
          <a:prstGeom prst="rect">
            <a:avLst/>
          </a:prstGeom>
        </p:spPr>
        <p:txBody>
          <a:bodyPr wrap="square">
            <a:spAutoFit/>
          </a:bodyPr>
          <a:lstStyle/>
          <a:p>
            <a:endParaRPr lang="ru-RU" sz="2800" b="1" dirty="0" smtClean="0">
              <a:solidFill>
                <a:schemeClr val="accent1">
                  <a:lumMod val="50000"/>
                </a:schemeClr>
              </a:solidFill>
              <a:latin typeface="Times New Roman" panose="02020603050405020304" pitchFamily="18" charset="0"/>
              <a:cs typeface="Times New Roman" panose="02020603050405020304" pitchFamily="18" charset="0"/>
            </a:endParaRPr>
          </a:p>
          <a:p>
            <a:r>
              <a:rPr lang="ru-RU" sz="2800" b="1" dirty="0" smtClean="0">
                <a:solidFill>
                  <a:srgbClr val="002060"/>
                </a:solidFill>
                <a:latin typeface="Times New Roman" panose="02020603050405020304" pitchFamily="18" charset="0"/>
                <a:cs typeface="Times New Roman" panose="02020603050405020304" pitchFamily="18" charset="0"/>
              </a:rPr>
              <a:t>Сфера </a:t>
            </a:r>
            <a:r>
              <a:rPr lang="ru-RU" sz="2800" b="1" dirty="0">
                <a:solidFill>
                  <a:srgbClr val="002060"/>
                </a:solidFill>
                <a:latin typeface="Times New Roman" panose="02020603050405020304" pitchFamily="18" charset="0"/>
                <a:cs typeface="Times New Roman" panose="02020603050405020304" pitchFamily="18" charset="0"/>
              </a:rPr>
              <a:t>производства </a:t>
            </a:r>
            <a:r>
              <a:rPr lang="ru-RU" sz="2800" b="1" dirty="0" smtClean="0">
                <a:solidFill>
                  <a:srgbClr val="002060"/>
                </a:solidFill>
                <a:latin typeface="Times New Roman" panose="02020603050405020304" pitchFamily="18" charset="0"/>
                <a:cs typeface="Times New Roman" panose="02020603050405020304" pitchFamily="18" charset="0"/>
              </a:rPr>
              <a:t> </a:t>
            </a:r>
            <a:endParaRPr lang="ru-RU" sz="2800" dirty="0">
              <a:solidFill>
                <a:srgbClr val="002060"/>
              </a:solidFill>
              <a:latin typeface="Times New Roman" panose="02020603050405020304" pitchFamily="18" charset="0"/>
              <a:cs typeface="Times New Roman" panose="02020603050405020304" pitchFamily="18" charset="0"/>
            </a:endParaRPr>
          </a:p>
          <a:p>
            <a:r>
              <a:rPr lang="ru-RU" sz="2800" b="1" dirty="0">
                <a:solidFill>
                  <a:srgbClr val="002060"/>
                </a:solidFill>
                <a:latin typeface="Times New Roman" panose="02020603050405020304" pitchFamily="18" charset="0"/>
                <a:cs typeface="Times New Roman" panose="02020603050405020304" pitchFamily="18" charset="0"/>
              </a:rPr>
              <a:t>и бизнеса </a:t>
            </a:r>
            <a:endParaRPr lang="ru-RU" sz="2800" b="1" dirty="0" smtClean="0">
              <a:solidFill>
                <a:srgbClr val="002060"/>
              </a:solidFill>
              <a:latin typeface="Times New Roman" panose="02020603050405020304" pitchFamily="18" charset="0"/>
              <a:cs typeface="Times New Roman" panose="02020603050405020304" pitchFamily="18" charset="0"/>
            </a:endParaRPr>
          </a:p>
          <a:p>
            <a:r>
              <a:rPr lang="ru-RU" sz="2800" b="1" dirty="0" smtClean="0">
                <a:solidFill>
                  <a:srgbClr val="002060"/>
                </a:solidFill>
                <a:latin typeface="Times New Roman" panose="02020603050405020304" pitchFamily="18" charset="0"/>
                <a:cs typeface="Times New Roman" panose="02020603050405020304" pitchFamily="18" charset="0"/>
              </a:rPr>
              <a:t>     ( ПС, ОП)</a:t>
            </a:r>
            <a:endParaRPr lang="ru-RU" sz="2800" dirty="0">
              <a:solidFill>
                <a:srgbClr val="002060"/>
              </a:solidFill>
              <a:latin typeface="Times New Roman" panose="02020603050405020304" pitchFamily="18" charset="0"/>
              <a:cs typeface="Times New Roman" panose="02020603050405020304" pitchFamily="18" charset="0"/>
            </a:endParaRPr>
          </a:p>
        </p:txBody>
      </p:sp>
      <p:cxnSp>
        <p:nvCxnSpPr>
          <p:cNvPr id="16" name="Прямая со стрелкой 15"/>
          <p:cNvCxnSpPr/>
          <p:nvPr/>
        </p:nvCxnSpPr>
        <p:spPr>
          <a:xfrm>
            <a:off x="6228184" y="2374032"/>
            <a:ext cx="36004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Прямая со стрелкой 17"/>
          <p:cNvCxnSpPr/>
          <p:nvPr/>
        </p:nvCxnSpPr>
        <p:spPr>
          <a:xfrm>
            <a:off x="6228184" y="3958208"/>
            <a:ext cx="36004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Прямая со стрелкой 19"/>
          <p:cNvCxnSpPr/>
          <p:nvPr/>
        </p:nvCxnSpPr>
        <p:spPr>
          <a:xfrm>
            <a:off x="4760404" y="5783560"/>
            <a:ext cx="0" cy="23772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Прямая со стрелкой 21"/>
          <p:cNvCxnSpPr/>
          <p:nvPr/>
        </p:nvCxnSpPr>
        <p:spPr>
          <a:xfrm>
            <a:off x="4760404" y="6021288"/>
            <a:ext cx="294394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Прямая со стрелкой 23"/>
          <p:cNvCxnSpPr>
            <a:endCxn id="6" idx="2"/>
          </p:cNvCxnSpPr>
          <p:nvPr/>
        </p:nvCxnSpPr>
        <p:spPr>
          <a:xfrm flipH="1" flipV="1">
            <a:off x="7788013" y="5580759"/>
            <a:ext cx="83664" cy="44053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Прямая со стрелкой 26"/>
          <p:cNvCxnSpPr/>
          <p:nvPr/>
        </p:nvCxnSpPr>
        <p:spPr>
          <a:xfrm flipH="1">
            <a:off x="1547664" y="6021288"/>
            <a:ext cx="321274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9" name="Прямая со стрелкой 28"/>
          <p:cNvCxnSpPr/>
          <p:nvPr/>
        </p:nvCxnSpPr>
        <p:spPr>
          <a:xfrm flipV="1">
            <a:off x="1547664" y="5580757"/>
            <a:ext cx="0" cy="44053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1" name="Прямая со стрелкой 30"/>
          <p:cNvCxnSpPr/>
          <p:nvPr/>
        </p:nvCxnSpPr>
        <p:spPr>
          <a:xfrm>
            <a:off x="4427984" y="2831232"/>
            <a:ext cx="0" cy="66977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3" name="Прямая со стрелкой 32"/>
          <p:cNvCxnSpPr/>
          <p:nvPr/>
        </p:nvCxnSpPr>
        <p:spPr>
          <a:xfrm>
            <a:off x="4427984" y="4415408"/>
            <a:ext cx="0" cy="45375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5" name="Прямая со стрелкой 34"/>
          <p:cNvCxnSpPr>
            <a:stCxn id="9" idx="1"/>
          </p:cNvCxnSpPr>
          <p:nvPr/>
        </p:nvCxnSpPr>
        <p:spPr>
          <a:xfrm flipH="1">
            <a:off x="2699792" y="2374032"/>
            <a:ext cx="28803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7" name="Прямая со стрелкой 36"/>
          <p:cNvCxnSpPr/>
          <p:nvPr/>
        </p:nvCxnSpPr>
        <p:spPr>
          <a:xfrm flipH="1">
            <a:off x="2699792" y="3958208"/>
            <a:ext cx="28803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9" name="Прямая со стрелкой 38"/>
          <p:cNvCxnSpPr/>
          <p:nvPr/>
        </p:nvCxnSpPr>
        <p:spPr>
          <a:xfrm flipH="1">
            <a:off x="2699792" y="5326360"/>
            <a:ext cx="44043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0" name="Выгнутая вверх стрелка 39"/>
          <p:cNvSpPr/>
          <p:nvPr/>
        </p:nvSpPr>
        <p:spPr>
          <a:xfrm>
            <a:off x="2159732" y="1196752"/>
            <a:ext cx="5040560" cy="620053"/>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41" name="Выгнутая вниз стрелка 40"/>
          <p:cNvSpPr/>
          <p:nvPr/>
        </p:nvSpPr>
        <p:spPr>
          <a:xfrm>
            <a:off x="1115616" y="5576527"/>
            <a:ext cx="7128792" cy="731520"/>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extLst>
      <p:ext uri="{BB962C8B-B14F-4D97-AF65-F5344CB8AC3E}">
        <p14:creationId xmlns:p14="http://schemas.microsoft.com/office/powerpoint/2010/main" val="2190655836"/>
      </p:ext>
    </p:extLst>
  </p:cSld>
  <p:clrMapOvr>
    <a:masterClrMapping/>
  </p:clrMapOvr>
  <p:transition spd="slow">
    <p:wheel spokes="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53536"/>
            <a:ext cx="8229600" cy="1143000"/>
          </a:xfrm>
        </p:spPr>
        <p:txBody>
          <a:bodyPr>
            <a:normAutofit/>
          </a:bodyPr>
          <a:lstStyle/>
          <a:p>
            <a:pPr marL="54864" indent="0" algn="ctr" eaLnBrk="1" fontAlgn="auto" hangingPunct="1">
              <a:spcAft>
                <a:spcPts val="0"/>
              </a:spcAft>
              <a:defRPr/>
            </a:pPr>
            <a:r>
              <a:rPr lang="ru-RU" sz="4400" b="1" dirty="0" smtClean="0">
                <a:solidFill>
                  <a:schemeClr val="bg1"/>
                </a:solidFill>
                <a:latin typeface="Times New Roman" panose="02020603050405020304" pitchFamily="18" charset="0"/>
                <a:cs typeface="Times New Roman" panose="02020603050405020304" pitchFamily="18" charset="0"/>
              </a:rPr>
              <a:t>        Уровни </a:t>
            </a:r>
            <a:r>
              <a:rPr lang="ru-RU" sz="4400" b="1" dirty="0" smtClean="0">
                <a:solidFill>
                  <a:schemeClr val="bg1"/>
                </a:solidFill>
                <a:latin typeface="Times New Roman" panose="02020603050405020304" pitchFamily="18" charset="0"/>
                <a:cs typeface="Times New Roman" panose="02020603050405020304" pitchFamily="18" charset="0"/>
              </a:rPr>
              <a:t>квалификации</a:t>
            </a:r>
            <a:endParaRPr lang="ru-RU" sz="4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5" name="Содержимое 4"/>
          <p:cNvGraphicFramePr>
            <a:graphicFrameLocks noGrp="1"/>
          </p:cNvGraphicFramePr>
          <p:nvPr>
            <p:ph idx="1"/>
            <p:extLst>
              <p:ext uri="{D42A27DB-BD31-4B8C-83A1-F6EECF244321}">
                <p14:modId xmlns:p14="http://schemas.microsoft.com/office/powerpoint/2010/main" val="3947377068"/>
              </p:ext>
            </p:extLst>
          </p:nvPr>
        </p:nvGraphicFramePr>
        <p:xfrm>
          <a:off x="467544" y="1700808"/>
          <a:ext cx="82296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74840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Прямая соединительная линия 13"/>
          <p:cNvCxnSpPr/>
          <p:nvPr/>
        </p:nvCxnSpPr>
        <p:spPr>
          <a:xfrm rot="5400000">
            <a:off x="1778794" y="4580732"/>
            <a:ext cx="345598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Прямая соединительная линия 14"/>
          <p:cNvCxnSpPr/>
          <p:nvPr/>
        </p:nvCxnSpPr>
        <p:spPr>
          <a:xfrm rot="5400000">
            <a:off x="3147219" y="4580732"/>
            <a:ext cx="345598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Прямая соединительная линия 15"/>
          <p:cNvCxnSpPr/>
          <p:nvPr/>
        </p:nvCxnSpPr>
        <p:spPr>
          <a:xfrm rot="5400000">
            <a:off x="4658519" y="4580732"/>
            <a:ext cx="345598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rot="10800000">
            <a:off x="2282825" y="4076700"/>
            <a:ext cx="596106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Прямая соединительная линия 18"/>
          <p:cNvCxnSpPr/>
          <p:nvPr/>
        </p:nvCxnSpPr>
        <p:spPr>
          <a:xfrm rot="10800000" flipV="1">
            <a:off x="2282825" y="5445125"/>
            <a:ext cx="5961063"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Заголовок 1"/>
          <p:cNvSpPr>
            <a:spLocks noGrp="1"/>
          </p:cNvSpPr>
          <p:nvPr>
            <p:ph type="title"/>
          </p:nvPr>
        </p:nvSpPr>
        <p:spPr>
          <a:xfrm>
            <a:off x="457200" y="253536"/>
            <a:ext cx="8229600" cy="1143000"/>
          </a:xfrm>
        </p:spPr>
        <p:txBody>
          <a:bodyPr>
            <a:normAutofit/>
          </a:bodyPr>
          <a:lstStyle/>
          <a:p>
            <a:pPr marL="54864" indent="0" algn="ctr" eaLnBrk="1" fontAlgn="auto" hangingPunct="1">
              <a:spcAft>
                <a:spcPts val="0"/>
              </a:spcAft>
              <a:defRPr/>
            </a:pPr>
            <a:r>
              <a:rPr lang="ru-RU" b="1" dirty="0" smtClean="0">
                <a:solidFill>
                  <a:schemeClr val="bg1"/>
                </a:solidFill>
                <a:latin typeface="Times New Roman" panose="02020603050405020304" pitchFamily="18" charset="0"/>
                <a:cs typeface="Times New Roman" panose="02020603050405020304" pitchFamily="18" charset="0"/>
              </a:rPr>
              <a:t>          Структура </a:t>
            </a:r>
            <a:r>
              <a:rPr lang="ru-RU" b="1" dirty="0" smtClean="0">
                <a:solidFill>
                  <a:schemeClr val="bg1"/>
                </a:solidFill>
                <a:latin typeface="Times New Roman" panose="02020603050405020304" pitchFamily="18" charset="0"/>
                <a:cs typeface="Times New Roman" panose="02020603050405020304" pitchFamily="18" charset="0"/>
              </a:rPr>
              <a:t>рамки квалификаций</a:t>
            </a:r>
            <a:endParaRPr lang="ru-RU" b="1" dirty="0">
              <a:solidFill>
                <a:schemeClr val="bg1"/>
              </a:solidFill>
              <a:latin typeface="Times New Roman" panose="02020603050405020304" pitchFamily="18" charset="0"/>
              <a:cs typeface="Times New Roman" panose="02020603050405020304" pitchFamily="18" charset="0"/>
            </a:endParaRPr>
          </a:p>
        </p:txBody>
      </p:sp>
      <p:cxnSp>
        <p:nvCxnSpPr>
          <p:cNvPr id="6" name="Прямая соединительная линия 5"/>
          <p:cNvCxnSpPr/>
          <p:nvPr/>
        </p:nvCxnSpPr>
        <p:spPr>
          <a:xfrm>
            <a:off x="684213" y="2708275"/>
            <a:ext cx="76327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8" name="Прямая соединительная линия 7"/>
          <p:cNvCxnSpPr/>
          <p:nvPr/>
        </p:nvCxnSpPr>
        <p:spPr>
          <a:xfrm rot="5400000">
            <a:off x="-323850" y="4005263"/>
            <a:ext cx="4895850" cy="0"/>
          </a:xfrm>
          <a:prstGeom prst="line">
            <a:avLst/>
          </a:prstGeom>
        </p:spPr>
        <p:style>
          <a:lnRef idx="3">
            <a:schemeClr val="accent1"/>
          </a:lnRef>
          <a:fillRef idx="0">
            <a:schemeClr val="accent1"/>
          </a:fillRef>
          <a:effectRef idx="2">
            <a:schemeClr val="accent1"/>
          </a:effectRef>
          <a:fontRef idx="minor">
            <a:schemeClr val="tx1"/>
          </a:fontRef>
        </p:style>
      </p:cxnSp>
      <p:sp>
        <p:nvSpPr>
          <p:cNvPr id="9" name="TextBox 8"/>
          <p:cNvSpPr txBox="1"/>
          <p:nvPr/>
        </p:nvSpPr>
        <p:spPr>
          <a:xfrm>
            <a:off x="3635896" y="2060848"/>
            <a:ext cx="2880320" cy="584775"/>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a:spAutoFit/>
          </a:bodyPr>
          <a:lstStyle/>
          <a:p>
            <a:pPr fontAlgn="auto">
              <a:spcBef>
                <a:spcPts val="0"/>
              </a:spcBef>
              <a:spcAft>
                <a:spcPts val="0"/>
              </a:spcAft>
              <a:defRPr/>
            </a:pPr>
            <a:r>
              <a:rPr lang="ru-RU" sz="32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cs typeface="+mn-cs"/>
              </a:rPr>
              <a:t>Дескрипторы</a:t>
            </a:r>
          </a:p>
        </p:txBody>
      </p:sp>
      <p:sp>
        <p:nvSpPr>
          <p:cNvPr id="10" name="TextBox 9"/>
          <p:cNvSpPr txBox="1"/>
          <p:nvPr/>
        </p:nvSpPr>
        <p:spPr>
          <a:xfrm rot="16200000">
            <a:off x="-459557" y="4067425"/>
            <a:ext cx="3672406" cy="954107"/>
          </a:xfrm>
          <a:prstGeom prst="rect">
            <a:avLst/>
          </a:prstGeom>
        </p:spPr>
        <p:style>
          <a:lnRef idx="1">
            <a:schemeClr val="accent3"/>
          </a:lnRef>
          <a:fillRef idx="3">
            <a:schemeClr val="accent3"/>
          </a:fillRef>
          <a:effectRef idx="2">
            <a:schemeClr val="accent3"/>
          </a:effectRef>
          <a:fontRef idx="minor">
            <a:schemeClr val="lt1"/>
          </a:fontRef>
        </p:style>
        <p:txBody>
          <a:bodyPr>
            <a:spAutoFit/>
          </a:bodyPr>
          <a:lstStyle/>
          <a:p>
            <a:pPr algn="ctr" fontAlgn="auto">
              <a:spcBef>
                <a:spcPts val="0"/>
              </a:spcBef>
              <a:spcAft>
                <a:spcPts val="0"/>
              </a:spcAft>
              <a:defRPr/>
            </a:pPr>
            <a:r>
              <a:rPr lang="ru-RU"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cs typeface="+mn-cs"/>
              </a:rPr>
              <a:t>Квалификационные </a:t>
            </a:r>
            <a:r>
              <a:rPr lang="ru-RU"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уровни</a:t>
            </a:r>
            <a:endPar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cs typeface="+mn-cs"/>
            </a:endParaRPr>
          </a:p>
        </p:txBody>
      </p:sp>
      <p:sp>
        <p:nvSpPr>
          <p:cNvPr id="11" name="TextBox 10"/>
          <p:cNvSpPr txBox="1"/>
          <p:nvPr/>
        </p:nvSpPr>
        <p:spPr>
          <a:xfrm rot="20229116">
            <a:off x="2426330" y="4075911"/>
            <a:ext cx="5176192" cy="523220"/>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ru-RU" sz="2800" b="1" dirty="0">
                <a:ln w="11430"/>
                <a:solidFill>
                  <a:srgbClr val="C00000"/>
                </a:solidFill>
                <a:effectLst>
                  <a:outerShdw blurRad="50800" dist="39000" dir="5460000" algn="tl">
                    <a:srgbClr val="000000">
                      <a:alpha val="38000"/>
                    </a:srgbClr>
                  </a:outerShdw>
                </a:effectLst>
                <a:latin typeface="+mn-lt"/>
                <a:cs typeface="+mn-cs"/>
              </a:rPr>
              <a:t>Результаты</a:t>
            </a:r>
            <a:r>
              <a:rPr lang="ru-RU"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rPr>
              <a:t> обучения</a:t>
            </a:r>
          </a:p>
        </p:txBody>
      </p:sp>
      <p:cxnSp>
        <p:nvCxnSpPr>
          <p:cNvPr id="20" name="Прямая соединительная линия 19"/>
          <p:cNvCxnSpPr/>
          <p:nvPr/>
        </p:nvCxnSpPr>
        <p:spPr>
          <a:xfrm rot="5400000">
            <a:off x="3563938" y="1836738"/>
            <a:ext cx="566737" cy="7937"/>
          </a:xfrm>
          <a:prstGeom prst="line">
            <a:avLst/>
          </a:prstGeom>
        </p:spPr>
        <p:style>
          <a:lnRef idx="3">
            <a:schemeClr val="accent1"/>
          </a:lnRef>
          <a:fillRef idx="0">
            <a:schemeClr val="accent1"/>
          </a:fillRef>
          <a:effectRef idx="2">
            <a:schemeClr val="accent1"/>
          </a:effectRef>
          <a:fontRef idx="minor">
            <a:schemeClr val="tx1"/>
          </a:fontRef>
        </p:style>
      </p:cxnSp>
      <p:cxnSp>
        <p:nvCxnSpPr>
          <p:cNvPr id="22" name="Прямая соединительная линия 21"/>
          <p:cNvCxnSpPr/>
          <p:nvPr/>
        </p:nvCxnSpPr>
        <p:spPr>
          <a:xfrm rot="5400000">
            <a:off x="5363369" y="1845469"/>
            <a:ext cx="568325" cy="7937"/>
          </a:xfrm>
          <a:prstGeom prst="line">
            <a:avLst/>
          </a:prstGeom>
        </p:spPr>
        <p:style>
          <a:lnRef idx="3">
            <a:schemeClr val="accent1"/>
          </a:lnRef>
          <a:fillRef idx="0">
            <a:schemeClr val="accent1"/>
          </a:fillRef>
          <a:effectRef idx="2">
            <a:schemeClr val="accent1"/>
          </a:effectRef>
          <a:fontRef idx="minor">
            <a:schemeClr val="tx1"/>
          </a:fontRef>
        </p:style>
      </p:cxnSp>
      <p:sp>
        <p:nvSpPr>
          <p:cNvPr id="23" name="TextBox 22"/>
          <p:cNvSpPr txBox="1"/>
          <p:nvPr/>
        </p:nvSpPr>
        <p:spPr>
          <a:xfrm>
            <a:off x="2339752" y="1548081"/>
            <a:ext cx="1584176" cy="523220"/>
          </a:xfrm>
          <a:prstGeom prst="rect">
            <a:avLst/>
          </a:prstGeom>
        </p:spPr>
        <p:style>
          <a:lnRef idx="3">
            <a:schemeClr val="lt1"/>
          </a:lnRef>
          <a:fillRef idx="1">
            <a:schemeClr val="accent2"/>
          </a:fillRef>
          <a:effectRef idx="1">
            <a:schemeClr val="accent2"/>
          </a:effectRef>
          <a:fontRef idx="minor">
            <a:schemeClr val="lt1"/>
          </a:fontRef>
        </p:style>
        <p:txBody>
          <a:bodyPr>
            <a:spAutoFit/>
          </a:bodyPr>
          <a:lstStyle/>
          <a:p>
            <a:pPr fontAlgn="auto">
              <a:spcBef>
                <a:spcPts val="0"/>
              </a:spcBef>
              <a:spcAft>
                <a:spcPts val="0"/>
              </a:spcAft>
              <a:defRPr/>
            </a:pPr>
            <a:r>
              <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cs typeface="+mn-cs"/>
              </a:rPr>
              <a:t>Знания</a:t>
            </a:r>
          </a:p>
        </p:txBody>
      </p:sp>
      <p:sp>
        <p:nvSpPr>
          <p:cNvPr id="24" name="TextBox 23"/>
          <p:cNvSpPr txBox="1"/>
          <p:nvPr/>
        </p:nvSpPr>
        <p:spPr>
          <a:xfrm>
            <a:off x="4067944" y="1548081"/>
            <a:ext cx="1584176" cy="523220"/>
          </a:xfrm>
          <a:prstGeom prst="rect">
            <a:avLst/>
          </a:prstGeom>
          <a:solidFill>
            <a:schemeClr val="accent2"/>
          </a:solidFill>
        </p:spPr>
        <p:txBody>
          <a:bodyPr>
            <a:spAutoFit/>
          </a:bodyPr>
          <a:lstStyle/>
          <a:p>
            <a:pPr fontAlgn="auto">
              <a:spcBef>
                <a:spcPts val="0"/>
              </a:spcBef>
              <a:spcAft>
                <a:spcPts val="0"/>
              </a:spcAft>
              <a:defRPr/>
            </a:pPr>
            <a:r>
              <a:rPr lang="ru-RU" sz="2800" dirty="0" smtClean="0">
                <a:ln w="18415" cmpd="sng">
                  <a:solidFill>
                    <a:srgbClr val="FFFFFF"/>
                  </a:solidFill>
                  <a:prstDash val="solid"/>
                </a:ln>
                <a:solidFill>
                  <a:schemeClr val="bg1">
                    <a:lumMod val="95000"/>
                  </a:schemeClr>
                </a:solidFill>
                <a:effectLst>
                  <a:outerShdw blurRad="63500" dir="3600000" algn="tl" rotWithShape="0">
                    <a:srgbClr val="000000">
                      <a:alpha val="70000"/>
                    </a:srgbClr>
                  </a:outerShdw>
                </a:effectLst>
              </a:rPr>
              <a:t>Умения</a:t>
            </a:r>
            <a:endParaRPr lang="ru-RU" sz="2800" dirty="0">
              <a:ln w="18415" cmpd="sng">
                <a:solidFill>
                  <a:srgbClr val="FFFFFF"/>
                </a:solidFill>
                <a:prstDash val="solid"/>
              </a:ln>
              <a:solidFill>
                <a:schemeClr val="bg1">
                  <a:lumMod val="95000"/>
                </a:schemeClr>
              </a:solidFill>
              <a:effectLst>
                <a:outerShdw blurRad="63500" dir="3600000" algn="tl" rotWithShape="0">
                  <a:srgbClr val="000000">
                    <a:alpha val="70000"/>
                  </a:srgbClr>
                </a:outerShdw>
              </a:effectLst>
            </a:endParaRPr>
          </a:p>
        </p:txBody>
      </p:sp>
      <p:sp>
        <p:nvSpPr>
          <p:cNvPr id="25" name="TextBox 24"/>
          <p:cNvSpPr txBox="1"/>
          <p:nvPr/>
        </p:nvSpPr>
        <p:spPr>
          <a:xfrm>
            <a:off x="5896591" y="1593487"/>
            <a:ext cx="2664296" cy="523220"/>
          </a:xfrm>
          <a:prstGeom prst="rect">
            <a:avLst/>
          </a:prstGeom>
          <a:solidFill>
            <a:schemeClr val="accent2"/>
          </a:solidFill>
        </p:spPr>
        <p:txBody>
          <a:bodyPr>
            <a:spAutoFit/>
          </a:bodyPr>
          <a:lstStyle/>
          <a:p>
            <a:pPr fontAlgn="auto">
              <a:spcBef>
                <a:spcPts val="0"/>
              </a:spcBef>
              <a:spcAft>
                <a:spcPts val="0"/>
              </a:spcAft>
              <a:defRPr/>
            </a:pPr>
            <a:r>
              <a:rPr lang="ru-RU" sz="2800" dirty="0">
                <a:ln w="18415" cmpd="sng">
                  <a:solidFill>
                    <a:srgbClr val="FFFFFF"/>
                  </a:solidFill>
                  <a:prstDash val="solid"/>
                </a:ln>
                <a:solidFill>
                  <a:schemeClr val="bg1"/>
                </a:solidFill>
                <a:effectLst>
                  <a:outerShdw blurRad="63500" dir="3600000" algn="tl" rotWithShape="0">
                    <a:srgbClr val="000000">
                      <a:alpha val="70000"/>
                    </a:srgbClr>
                  </a:outerShdw>
                </a:effectLst>
              </a:rPr>
              <a:t>К</a:t>
            </a:r>
            <a:r>
              <a:rPr lang="ru-RU" sz="2800" dirty="0" smtClean="0">
                <a:ln w="18415" cmpd="sng">
                  <a:solidFill>
                    <a:srgbClr val="FFFFFF"/>
                  </a:solidFill>
                  <a:prstDash val="solid"/>
                </a:ln>
                <a:solidFill>
                  <a:schemeClr val="bg1"/>
                </a:solidFill>
                <a:effectLst>
                  <a:outerShdw blurRad="63500" dir="3600000" algn="tl" rotWithShape="0">
                    <a:srgbClr val="000000">
                      <a:alpha val="70000"/>
                    </a:srgbClr>
                  </a:outerShdw>
                </a:effectLst>
                <a:latin typeface="+mn-lt"/>
                <a:cs typeface="+mn-cs"/>
              </a:rPr>
              <a:t>омпетенции</a:t>
            </a:r>
            <a:endParaRPr lang="ru-RU" sz="2800" dirty="0">
              <a:ln w="18415" cmpd="sng">
                <a:solidFill>
                  <a:srgbClr val="FFFFFF"/>
                </a:solidFill>
                <a:prstDash val="solid"/>
              </a:ln>
              <a:solidFill>
                <a:schemeClr val="bg1"/>
              </a:solidFill>
              <a:effectLst>
                <a:outerShdw blurRad="63500" dir="3600000" algn="tl" rotWithShape="0">
                  <a:srgbClr val="000000">
                    <a:alpha val="70000"/>
                  </a:srgbClr>
                </a:outerShdw>
              </a:effectLst>
              <a:latin typeface="+mn-lt"/>
              <a:cs typeface="+mn-cs"/>
            </a:endParaRPr>
          </a:p>
        </p:txBody>
      </p:sp>
      <p:cxnSp>
        <p:nvCxnSpPr>
          <p:cNvPr id="28" name="Прямая соединительная линия 27"/>
          <p:cNvCxnSpPr/>
          <p:nvPr/>
        </p:nvCxnSpPr>
        <p:spPr>
          <a:xfrm rot="5400000">
            <a:off x="6228556" y="4580732"/>
            <a:ext cx="3455987"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9140053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Содержимое 2"/>
          <p:cNvSpPr txBox="1">
            <a:spLocks/>
          </p:cNvSpPr>
          <p:nvPr/>
        </p:nvSpPr>
        <p:spPr>
          <a:xfrm>
            <a:off x="1876098" y="2520950"/>
            <a:ext cx="7267902" cy="4005975"/>
          </a:xfrm>
          <a:prstGeom prst="rect">
            <a:avLst/>
          </a:prstGeom>
        </p:spPr>
        <p:txBody>
          <a:bodyPr/>
          <a:lstStyle/>
          <a:p>
            <a:pPr indent="447675" algn="r" fontAlgn="auto">
              <a:spcBef>
                <a:spcPct val="20000"/>
              </a:spcBef>
              <a:spcAft>
                <a:spcPts val="0"/>
              </a:spcAft>
              <a:buClr>
                <a:schemeClr val="accent3"/>
              </a:buClr>
              <a:buSzPct val="95000"/>
              <a:buFont typeface="Wingdings 2"/>
              <a:buNone/>
              <a:defRPr/>
            </a:pPr>
            <a:endParaRPr lang="ru-RU" sz="3200" dirty="0">
              <a:latin typeface="Times New Roman" pitchFamily="18" charset="0"/>
              <a:cs typeface="Times New Roman" pitchFamily="18" charset="0"/>
            </a:endParaRPr>
          </a:p>
          <a:p>
            <a:pPr indent="447675" algn="just" fontAlgn="auto">
              <a:spcBef>
                <a:spcPct val="20000"/>
              </a:spcBef>
              <a:spcAft>
                <a:spcPts val="0"/>
              </a:spcAft>
              <a:buClr>
                <a:schemeClr val="accent3"/>
              </a:buClr>
              <a:buSzPct val="95000"/>
              <a:buFont typeface="Wingdings 2"/>
              <a:buNone/>
              <a:defRPr/>
            </a:pPr>
            <a:r>
              <a:rPr lang="ru-RU" sz="3200" dirty="0">
                <a:solidFill>
                  <a:srgbClr val="28578B"/>
                </a:solidFill>
                <a:latin typeface="Times New Roman" pitchFamily="18" charset="0"/>
                <a:cs typeface="Times New Roman" pitchFamily="18" charset="0"/>
              </a:rPr>
              <a:t>«…Связующее звено между рабочим местом и образованием – это Профессиональные Стандарты </a:t>
            </a:r>
            <a:r>
              <a:rPr lang="ru-RU" sz="3200" dirty="0" smtClean="0">
                <a:solidFill>
                  <a:srgbClr val="28578B"/>
                </a:solidFill>
                <a:latin typeface="Times New Roman" pitchFamily="18" charset="0"/>
                <a:cs typeface="Times New Roman" pitchFamily="18" charset="0"/>
              </a:rPr>
              <a:t>-технические </a:t>
            </a:r>
            <a:r>
              <a:rPr lang="ru-RU" sz="3200" dirty="0">
                <a:solidFill>
                  <a:srgbClr val="28578B"/>
                </a:solidFill>
                <a:latin typeface="Times New Roman" pitchFamily="18" charset="0"/>
                <a:cs typeface="Times New Roman" pitchFamily="18" charset="0"/>
              </a:rPr>
              <a:t>задания на подготовку кадров »</a:t>
            </a:r>
            <a:r>
              <a:rPr lang="ru-RU" sz="3000" i="1" dirty="0">
                <a:solidFill>
                  <a:srgbClr val="28578B"/>
                </a:solidFill>
                <a:latin typeface="Times New Roman" pitchFamily="18" charset="0"/>
                <a:cs typeface="Times New Roman" pitchFamily="18" charset="0"/>
              </a:rPr>
              <a:t>.</a:t>
            </a:r>
          </a:p>
        </p:txBody>
      </p:sp>
      <p:sp>
        <p:nvSpPr>
          <p:cNvPr id="7" name="Содержимое 2"/>
          <p:cNvSpPr txBox="1">
            <a:spLocks/>
          </p:cNvSpPr>
          <p:nvPr/>
        </p:nvSpPr>
        <p:spPr bwMode="auto">
          <a:xfrm>
            <a:off x="1876097" y="4797425"/>
            <a:ext cx="6910715" cy="151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indent="447675"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20000"/>
              </a:spcBef>
              <a:buFont typeface="Arial" pitchFamily="34" charset="0"/>
              <a:buNone/>
            </a:pPr>
            <a:endParaRPr lang="ru-RU" sz="3200" dirty="0">
              <a:latin typeface="Times New Roman" pitchFamily="18" charset="0"/>
              <a:cs typeface="Times New Roman" pitchFamily="18" charset="0"/>
            </a:endParaRPr>
          </a:p>
          <a:p>
            <a:pPr algn="just" eaLnBrk="1" hangingPunct="1">
              <a:spcBef>
                <a:spcPct val="20000"/>
              </a:spcBef>
              <a:buFont typeface="Arial" pitchFamily="34" charset="0"/>
              <a:buNone/>
            </a:pPr>
            <a:r>
              <a:rPr lang="ru-RU" sz="3200" dirty="0" smtClean="0">
                <a:solidFill>
                  <a:srgbClr val="28578B"/>
                </a:solidFill>
                <a:latin typeface="Times New Roman" pitchFamily="18" charset="0"/>
                <a:cs typeface="Times New Roman" pitchFamily="18" charset="0"/>
              </a:rPr>
              <a:t>«</a:t>
            </a:r>
            <a:r>
              <a:rPr lang="ru-RU" sz="3200" dirty="0">
                <a:solidFill>
                  <a:srgbClr val="28578B"/>
                </a:solidFill>
                <a:latin typeface="Times New Roman" pitchFamily="18" charset="0"/>
                <a:cs typeface="Times New Roman" pitchFamily="18" charset="0"/>
              </a:rPr>
              <a:t>Без них качество обучения не </a:t>
            </a:r>
            <a:r>
              <a:rPr lang="ru-RU" sz="3200" dirty="0" smtClean="0">
                <a:solidFill>
                  <a:srgbClr val="28578B"/>
                </a:solidFill>
                <a:latin typeface="Times New Roman" pitchFamily="18" charset="0"/>
                <a:cs typeface="Times New Roman" pitchFamily="18" charset="0"/>
              </a:rPr>
              <a:t>  станет </a:t>
            </a:r>
            <a:r>
              <a:rPr lang="ru-RU" sz="3200" dirty="0">
                <a:solidFill>
                  <a:srgbClr val="28578B"/>
                </a:solidFill>
                <a:latin typeface="Times New Roman" pitchFamily="18" charset="0"/>
                <a:cs typeface="Times New Roman" pitchFamily="18" charset="0"/>
              </a:rPr>
              <a:t>полноценным…»</a:t>
            </a:r>
          </a:p>
          <a:p>
            <a:pPr algn="ctr" eaLnBrk="1" hangingPunct="1">
              <a:spcBef>
                <a:spcPct val="20000"/>
              </a:spcBef>
              <a:buFont typeface="Arial" pitchFamily="34" charset="0"/>
              <a:buNone/>
            </a:pPr>
            <a:endParaRPr lang="ru-RU" dirty="0">
              <a:solidFill>
                <a:srgbClr val="FFFFFF"/>
              </a:solidFill>
              <a:latin typeface="Times New Roman" pitchFamily="18" charset="0"/>
              <a:cs typeface="Times New Roman" pitchFamily="18" charset="0"/>
            </a:endParaRPr>
          </a:p>
          <a:p>
            <a:pPr eaLnBrk="1" hangingPunct="1">
              <a:spcBef>
                <a:spcPct val="20000"/>
              </a:spcBef>
            </a:pPr>
            <a:r>
              <a:rPr lang="ru-RU" dirty="0">
                <a:solidFill>
                  <a:srgbClr val="FFFFFF"/>
                </a:solidFill>
                <a:latin typeface="Times New Roman" pitchFamily="18" charset="0"/>
                <a:cs typeface="Times New Roman" pitchFamily="18" charset="0"/>
              </a:rPr>
              <a:t>			</a:t>
            </a:r>
            <a:r>
              <a:rPr lang="ru-RU" dirty="0">
                <a:latin typeface="Times New Roman" pitchFamily="18" charset="0"/>
                <a:cs typeface="Times New Roman" pitchFamily="18" charset="0"/>
              </a:rPr>
              <a:t>			</a:t>
            </a:r>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43575" y="234950"/>
            <a:ext cx="3043238"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3563938" y="234950"/>
            <a:ext cx="5222875" cy="1852815"/>
          </a:xfrm>
          <a:prstGeom prst="rect">
            <a:avLst/>
          </a:prstGeom>
          <a:noFill/>
        </p:spPr>
        <p:txBody>
          <a:bodyPr>
            <a:spAutoFit/>
          </a:bodyPr>
          <a:lstStyle/>
          <a:p>
            <a:pPr indent="447675" algn="ctr">
              <a:spcBef>
                <a:spcPct val="20000"/>
              </a:spcBef>
              <a:defRPr/>
            </a:pPr>
            <a:endParaRPr lang="ru-RU" sz="2800" dirty="0">
              <a:solidFill>
                <a:schemeClr val="accent1">
                  <a:lumMod val="60000"/>
                  <a:lumOff val="40000"/>
                </a:schemeClr>
              </a:solidFill>
            </a:endParaRPr>
          </a:p>
          <a:p>
            <a:pPr indent="447675" algn="ctr">
              <a:spcBef>
                <a:spcPct val="20000"/>
              </a:spcBef>
              <a:defRPr/>
            </a:pPr>
            <a:endParaRPr lang="ru-RU" sz="2400" dirty="0">
              <a:solidFill>
                <a:schemeClr val="accent1">
                  <a:lumMod val="60000"/>
                  <a:lumOff val="40000"/>
                </a:schemeClr>
              </a:solidFill>
              <a:latin typeface="Arial Black" pitchFamily="34" charset="0"/>
              <a:cs typeface="Times New Roman" pitchFamily="18" charset="0"/>
            </a:endParaRPr>
          </a:p>
          <a:p>
            <a:pPr indent="447675" algn="ctr">
              <a:spcBef>
                <a:spcPct val="20000"/>
              </a:spcBef>
              <a:defRPr/>
            </a:pPr>
            <a:endParaRPr lang="ru-RU" sz="2400" dirty="0">
              <a:solidFill>
                <a:schemeClr val="accent1">
                  <a:lumMod val="60000"/>
                  <a:lumOff val="40000"/>
                </a:schemeClr>
              </a:solidFill>
              <a:latin typeface="Arial Black" pitchFamily="34" charset="0"/>
              <a:cs typeface="Times New Roman" pitchFamily="18" charset="0"/>
            </a:endParaRPr>
          </a:p>
          <a:p>
            <a:pPr indent="447675" algn="ctr">
              <a:spcBef>
                <a:spcPct val="20000"/>
              </a:spcBef>
              <a:defRPr/>
            </a:pPr>
            <a:endParaRPr lang="ru-RU" sz="2400" dirty="0">
              <a:solidFill>
                <a:schemeClr val="accent1">
                  <a:lumMod val="60000"/>
                  <a:lumOff val="40000"/>
                </a:schemeClr>
              </a:solidFill>
              <a:latin typeface="Arial Black" pitchFamily="34" charset="0"/>
              <a:cs typeface="Times New Roman" pitchFamily="18" charset="0"/>
            </a:endParaRPr>
          </a:p>
        </p:txBody>
      </p:sp>
      <p:sp>
        <p:nvSpPr>
          <p:cNvPr id="2" name="Прямоугольник 1"/>
          <p:cNvSpPr/>
          <p:nvPr/>
        </p:nvSpPr>
        <p:spPr>
          <a:xfrm>
            <a:off x="1876098" y="234950"/>
            <a:ext cx="3672654" cy="2012859"/>
          </a:xfrm>
          <a:prstGeom prst="rect">
            <a:avLst/>
          </a:prstGeom>
        </p:spPr>
        <p:txBody>
          <a:bodyPr wrap="square">
            <a:spAutoFit/>
          </a:bodyPr>
          <a:lstStyle/>
          <a:p>
            <a:pPr lvl="0" indent="447675" algn="ctr">
              <a:spcBef>
                <a:spcPct val="20000"/>
              </a:spcBef>
              <a:defRPr/>
            </a:pPr>
            <a:r>
              <a:rPr lang="ru-RU" sz="2400" dirty="0">
                <a:solidFill>
                  <a:schemeClr val="bg1"/>
                </a:solidFill>
                <a:latin typeface="Times New Roman" pitchFamily="18" charset="0"/>
                <a:cs typeface="Times New Roman" pitchFamily="18" charset="0"/>
              </a:rPr>
              <a:t>Встреча руководства РСПП  с Председателем  Правительства В.В. Путиным</a:t>
            </a:r>
          </a:p>
          <a:p>
            <a:pPr lvl="0" indent="447675" algn="ctr">
              <a:spcBef>
                <a:spcPct val="20000"/>
              </a:spcBef>
              <a:defRPr/>
            </a:pPr>
            <a:r>
              <a:rPr lang="ru-RU" sz="2400" dirty="0">
                <a:solidFill>
                  <a:schemeClr val="bg1"/>
                </a:solidFill>
                <a:latin typeface="Times New Roman" pitchFamily="18" charset="0"/>
                <a:cs typeface="Times New Roman" pitchFamily="18" charset="0"/>
              </a:rPr>
              <a:t>(17 мая 2011г.)</a:t>
            </a:r>
            <a:endParaRPr lang="ru-RU" sz="2400"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39574354"/>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8"/>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42" presetClass="entr" presetSubtype="0" fill="hold"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Effect transition="in" filter="fade">
                                      <p:cBhvr>
                                        <p:cTn id="15" dur="1000"/>
                                        <p:tgtEl>
                                          <p:spTgt spid="6">
                                            <p:txEl>
                                              <p:pRg st="1" end="1"/>
                                            </p:txEl>
                                          </p:spTgt>
                                        </p:tgtEl>
                                      </p:cBhvr>
                                    </p:animEffect>
                                    <p:anim calcmode="lin" valueType="num">
                                      <p:cBhvr>
                                        <p:cTn id="16"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7"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42" presetClass="entr" presetSubtype="0" fill="hold" nodeType="clickEffect">
                                  <p:stCondLst>
                                    <p:cond delay="0"/>
                                  </p:stCondLst>
                                  <p:childTnLst>
                                    <p:set>
                                      <p:cBhvr>
                                        <p:cTn id="21" dur="1" fill="hold">
                                          <p:stCondLst>
                                            <p:cond delay="0"/>
                                          </p:stCondLst>
                                        </p:cTn>
                                        <p:tgtEl>
                                          <p:spTgt spid="7">
                                            <p:txEl>
                                              <p:pRg st="1" end="1"/>
                                            </p:txEl>
                                          </p:spTgt>
                                        </p:tgtEl>
                                        <p:attrNameLst>
                                          <p:attrName>style.visibility</p:attrName>
                                        </p:attrNameLst>
                                      </p:cBhvr>
                                      <p:to>
                                        <p:strVal val="visible"/>
                                      </p:to>
                                    </p:set>
                                    <p:animEffect transition="in" filter="fade">
                                      <p:cBhvr>
                                        <p:cTn id="22" dur="1000"/>
                                        <p:tgtEl>
                                          <p:spTgt spid="7">
                                            <p:txEl>
                                              <p:pRg st="1" end="1"/>
                                            </p:txEl>
                                          </p:spTgt>
                                        </p:tgtEl>
                                      </p:cBhvr>
                                    </p:animEffect>
                                    <p:anim calcmode="lin" valueType="num">
                                      <p:cBhvr>
                                        <p:cTn id="23"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24"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50" presetClass="entr" presetSubtype="0" decel="100000" fill="hold" nodeType="clickEffect">
                                  <p:stCondLst>
                                    <p:cond delay="0"/>
                                  </p:stCondLst>
                                  <p:childTnLst>
                                    <p:set>
                                      <p:cBhvr>
                                        <p:cTn id="28" dur="1" fill="hold">
                                          <p:stCondLst>
                                            <p:cond delay="0"/>
                                          </p:stCondLst>
                                        </p:cTn>
                                        <p:tgtEl>
                                          <p:spTgt spid="7">
                                            <p:txEl>
                                              <p:pRg st="3" end="3"/>
                                            </p:txEl>
                                          </p:spTgt>
                                        </p:tgtEl>
                                        <p:attrNameLst>
                                          <p:attrName>style.visibility</p:attrName>
                                        </p:attrNameLst>
                                      </p:cBhvr>
                                      <p:to>
                                        <p:strVal val="visible"/>
                                      </p:to>
                                    </p:set>
                                    <p:anim calcmode="lin" valueType="num">
                                      <p:cBhvr>
                                        <p:cTn id="29" dur="1000" fill="hold"/>
                                        <p:tgtEl>
                                          <p:spTgt spid="7">
                                            <p:txEl>
                                              <p:pRg st="3" end="3"/>
                                            </p:txEl>
                                          </p:spTgt>
                                        </p:tgtEl>
                                        <p:attrNameLst>
                                          <p:attrName>ppt_w</p:attrName>
                                        </p:attrNameLst>
                                      </p:cBhvr>
                                      <p:tavLst>
                                        <p:tav tm="0">
                                          <p:val>
                                            <p:strVal val="#ppt_w+.3"/>
                                          </p:val>
                                        </p:tav>
                                        <p:tav tm="100000">
                                          <p:val>
                                            <p:strVal val="#ppt_w"/>
                                          </p:val>
                                        </p:tav>
                                      </p:tavLst>
                                    </p:anim>
                                    <p:anim calcmode="lin" valueType="num">
                                      <p:cBhvr>
                                        <p:cTn id="30" dur="1000" fill="hold"/>
                                        <p:tgtEl>
                                          <p:spTgt spid="7">
                                            <p:txEl>
                                              <p:pRg st="3" end="3"/>
                                            </p:txEl>
                                          </p:spTgt>
                                        </p:tgtEl>
                                        <p:attrNameLst>
                                          <p:attrName>ppt_h</p:attrName>
                                        </p:attrNameLst>
                                      </p:cBhvr>
                                      <p:tavLst>
                                        <p:tav tm="0">
                                          <p:val>
                                            <p:strVal val="#ppt_h"/>
                                          </p:val>
                                        </p:tav>
                                        <p:tav tm="100000">
                                          <p:val>
                                            <p:strVal val="#ppt_h"/>
                                          </p:val>
                                        </p:tav>
                                      </p:tavLst>
                                    </p:anim>
                                    <p:animEffect transition="in" filter="fade">
                                      <p:cBhvr>
                                        <p:cTn id="31" dur="10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147248" cy="836712"/>
          </a:xfrm>
        </p:spPr>
        <p:txBody>
          <a:bodyPr>
            <a:noAutofit/>
          </a:bodyPr>
          <a:lstStyle/>
          <a:p>
            <a:pPr algn="ctr"/>
            <a:r>
              <a:rPr lang="ru-RU" sz="3200" b="1" dirty="0" smtClean="0">
                <a:solidFill>
                  <a:srgbClr val="C00000"/>
                </a:solidFill>
                <a:latin typeface="Times New Roman" pitchFamily="18" charset="0"/>
                <a:cs typeface="Times New Roman" pitchFamily="18" charset="0"/>
              </a:rPr>
              <a:t>    </a:t>
            </a:r>
            <a:r>
              <a:rPr lang="ru-RU" sz="3200" b="1" dirty="0" smtClean="0">
                <a:solidFill>
                  <a:srgbClr val="C00000"/>
                </a:solidFill>
                <a:latin typeface="Times New Roman" pitchFamily="18" charset="0"/>
                <a:cs typeface="Times New Roman" pitchFamily="18" charset="0"/>
              </a:rPr>
              <a:t>      Профессиональные </a:t>
            </a:r>
            <a:r>
              <a:rPr lang="ru-RU" sz="3200" b="1" dirty="0" smtClean="0">
                <a:solidFill>
                  <a:srgbClr val="C00000"/>
                </a:solidFill>
                <a:latin typeface="Times New Roman" pitchFamily="18" charset="0"/>
                <a:cs typeface="Times New Roman" pitchFamily="18" charset="0"/>
              </a:rPr>
              <a:t>стандарты</a:t>
            </a:r>
            <a:r>
              <a:rPr lang="ru-RU" sz="3200" b="1" dirty="0" smtClean="0">
                <a:solidFill>
                  <a:srgbClr val="C00000"/>
                </a:solidFill>
                <a:latin typeface="Times New Roman" pitchFamily="18" charset="0"/>
                <a:cs typeface="Times New Roman" pitchFamily="18" charset="0"/>
              </a:rPr>
              <a:t>:</a:t>
            </a:r>
            <a:br>
              <a:rPr lang="ru-RU" sz="3200" b="1" dirty="0" smtClean="0">
                <a:solidFill>
                  <a:srgbClr val="C00000"/>
                </a:solidFill>
                <a:latin typeface="Times New Roman" pitchFamily="18" charset="0"/>
                <a:cs typeface="Times New Roman" pitchFamily="18" charset="0"/>
              </a:rPr>
            </a:br>
            <a:r>
              <a:rPr lang="ru-RU" sz="3200" b="1" dirty="0" smtClean="0">
                <a:solidFill>
                  <a:srgbClr val="C00000"/>
                </a:solidFill>
                <a:latin typeface="Times New Roman" pitchFamily="18" charset="0"/>
                <a:cs typeface="Times New Roman" pitchFamily="18" charset="0"/>
              </a:rPr>
              <a:t>  нормативная </a:t>
            </a:r>
            <a:r>
              <a:rPr lang="ru-RU" sz="3200" b="1" dirty="0">
                <a:solidFill>
                  <a:srgbClr val="C00000"/>
                </a:solidFill>
                <a:latin typeface="Times New Roman" pitchFamily="18" charset="0"/>
                <a:cs typeface="Times New Roman" pitchFamily="18" charset="0"/>
              </a:rPr>
              <a:t>база</a:t>
            </a:r>
            <a:endParaRPr lang="ru-RU" sz="3200" dirty="0">
              <a:solidFill>
                <a:srgbClr val="C00000"/>
              </a:solidFill>
              <a:latin typeface="Times New Roman" pitchFamily="18" charset="0"/>
              <a:cs typeface="Times New Roman" pitchFamily="18" charset="0"/>
            </a:endParaRPr>
          </a:p>
        </p:txBody>
      </p:sp>
      <p:sp>
        <p:nvSpPr>
          <p:cNvPr id="3" name="Объект 2"/>
          <p:cNvSpPr>
            <a:spLocks noGrp="1"/>
          </p:cNvSpPr>
          <p:nvPr>
            <p:ph idx="1"/>
          </p:nvPr>
        </p:nvSpPr>
        <p:spPr>
          <a:xfrm>
            <a:off x="2065282" y="1825625"/>
            <a:ext cx="6971214" cy="4748596"/>
          </a:xfrm>
        </p:spPr>
        <p:txBody>
          <a:bodyPr>
            <a:normAutofit fontScale="92500" lnSpcReduction="10000"/>
          </a:bodyPr>
          <a:lstStyle/>
          <a:p>
            <a:endParaRPr lang="ru-RU" sz="1400" b="1" dirty="0" smtClean="0"/>
          </a:p>
          <a:p>
            <a:endParaRPr lang="ru-RU" sz="1400" b="1" dirty="0"/>
          </a:p>
          <a:p>
            <a:endParaRPr lang="ru-RU" sz="1400" b="1" dirty="0" smtClean="0"/>
          </a:p>
          <a:p>
            <a:endParaRPr lang="ru-RU" sz="1400" b="1" dirty="0"/>
          </a:p>
          <a:p>
            <a:endParaRPr lang="ru-RU" sz="1400" b="1" dirty="0" smtClean="0"/>
          </a:p>
          <a:p>
            <a:pPr marL="0" indent="0">
              <a:buNone/>
            </a:pPr>
            <a:endParaRPr lang="ru-RU" sz="1400" b="1" dirty="0" smtClean="0">
              <a:solidFill>
                <a:srgbClr val="C00000"/>
              </a:solidFill>
              <a:latin typeface="Times New Roman" pitchFamily="18" charset="0"/>
              <a:cs typeface="Times New Roman" pitchFamily="18" charset="0"/>
            </a:endParaRPr>
          </a:p>
          <a:p>
            <a:pPr marL="0" indent="0">
              <a:buNone/>
            </a:pPr>
            <a:r>
              <a:rPr lang="ru-RU" sz="1600" b="1" dirty="0" smtClean="0">
                <a:solidFill>
                  <a:srgbClr val="C00000"/>
                </a:solidFill>
                <a:latin typeface="Times New Roman" pitchFamily="18" charset="0"/>
                <a:cs typeface="Times New Roman" pitchFamily="18" charset="0"/>
              </a:rPr>
              <a:t>Приказы </a:t>
            </a:r>
            <a:r>
              <a:rPr lang="ru-RU" sz="1600" b="1" dirty="0">
                <a:solidFill>
                  <a:srgbClr val="C00000"/>
                </a:solidFill>
                <a:latin typeface="Times New Roman" pitchFamily="18" charset="0"/>
                <a:cs typeface="Times New Roman" pitchFamily="18" charset="0"/>
              </a:rPr>
              <a:t>Минтруда России:</a:t>
            </a:r>
          </a:p>
          <a:p>
            <a:pPr algn="just"/>
            <a:r>
              <a:rPr lang="ru-RU" sz="1600" b="1" dirty="0">
                <a:solidFill>
                  <a:srgbClr val="C00000"/>
                </a:solidFill>
                <a:latin typeface="Times New Roman" pitchFamily="18" charset="0"/>
                <a:cs typeface="Times New Roman" pitchFamily="18" charset="0"/>
              </a:rPr>
              <a:t>от 12 апреля 2013 г. № 147н </a:t>
            </a:r>
            <a:r>
              <a:rPr lang="ru-RU" sz="1600" dirty="0">
                <a:latin typeface="Times New Roman" pitchFamily="18" charset="0"/>
                <a:cs typeface="Times New Roman" pitchFamily="18" charset="0"/>
              </a:rPr>
              <a:t>«Об утверждении макета профессионального стандарта</a:t>
            </a:r>
            <a:r>
              <a:rPr lang="ru-RU" sz="1600" dirty="0" smtClean="0">
                <a:latin typeface="Times New Roman" pitchFamily="18" charset="0"/>
                <a:cs typeface="Times New Roman" pitchFamily="18" charset="0"/>
              </a:rPr>
              <a:t>»(</a:t>
            </a:r>
            <a:r>
              <a:rPr lang="ru-RU" sz="1600" dirty="0">
                <a:latin typeface="Times New Roman" pitchFamily="18" charset="0"/>
                <a:cs typeface="Times New Roman" pitchFamily="18" charset="0"/>
              </a:rPr>
              <a:t>с изменениями от 29 сентября 2014 г. № 665н )</a:t>
            </a:r>
          </a:p>
          <a:p>
            <a:pPr algn="just"/>
            <a:r>
              <a:rPr lang="ru-RU" sz="1600" b="1" dirty="0">
                <a:solidFill>
                  <a:srgbClr val="C00000"/>
                </a:solidFill>
                <a:latin typeface="Times New Roman" pitchFamily="18" charset="0"/>
                <a:cs typeface="Times New Roman" pitchFamily="18" charset="0"/>
              </a:rPr>
              <a:t>от 12 апреля 2013 г. № 148н </a:t>
            </a:r>
            <a:r>
              <a:rPr lang="ru-RU" sz="1600" dirty="0">
                <a:latin typeface="Times New Roman" pitchFamily="18" charset="0"/>
                <a:cs typeface="Times New Roman" pitchFamily="18" charset="0"/>
              </a:rPr>
              <a:t>«Об утверждении уровней квалификаций в целях подготовки </a:t>
            </a:r>
            <a:r>
              <a:rPr lang="ru-RU" sz="1600" dirty="0" smtClean="0">
                <a:latin typeface="Times New Roman" pitchFamily="18" charset="0"/>
                <a:cs typeface="Times New Roman" pitchFamily="18" charset="0"/>
              </a:rPr>
              <a:t>профессиональных стандартов</a:t>
            </a:r>
            <a:r>
              <a:rPr lang="ru-RU" sz="1600" dirty="0">
                <a:latin typeface="Times New Roman" pitchFamily="18" charset="0"/>
                <a:cs typeface="Times New Roman" pitchFamily="18" charset="0"/>
              </a:rPr>
              <a:t>»</a:t>
            </a:r>
          </a:p>
          <a:p>
            <a:pPr algn="just"/>
            <a:r>
              <a:rPr lang="ru-RU" sz="1600" b="1" dirty="0">
                <a:solidFill>
                  <a:srgbClr val="C00000"/>
                </a:solidFill>
                <a:latin typeface="Times New Roman" pitchFamily="18" charset="0"/>
                <a:cs typeface="Times New Roman" pitchFamily="18" charset="0"/>
              </a:rPr>
              <a:t>от 29 апреля 2013 г. № 170н </a:t>
            </a:r>
            <a:r>
              <a:rPr lang="ru-RU" sz="1600" dirty="0">
                <a:latin typeface="Times New Roman" pitchFamily="18" charset="0"/>
                <a:cs typeface="Times New Roman" pitchFamily="18" charset="0"/>
              </a:rPr>
              <a:t>«Об утверждении методических рекомендаций по разработке </a:t>
            </a:r>
            <a:r>
              <a:rPr lang="ru-RU" sz="1600" dirty="0" smtClean="0">
                <a:latin typeface="Times New Roman" pitchFamily="18" charset="0"/>
                <a:cs typeface="Times New Roman" pitchFamily="18" charset="0"/>
              </a:rPr>
              <a:t>профессионального стандарта</a:t>
            </a:r>
            <a:r>
              <a:rPr lang="ru-RU" sz="1600" dirty="0">
                <a:latin typeface="Times New Roman" pitchFamily="18" charset="0"/>
                <a:cs typeface="Times New Roman" pitchFamily="18" charset="0"/>
              </a:rPr>
              <a:t>»</a:t>
            </a:r>
          </a:p>
          <a:p>
            <a:pPr algn="just"/>
            <a:r>
              <a:rPr lang="ru-RU" sz="1600" b="1" dirty="0">
                <a:solidFill>
                  <a:srgbClr val="C00000"/>
                </a:solidFill>
                <a:latin typeface="Times New Roman" pitchFamily="18" charset="0"/>
                <a:cs typeface="Times New Roman" pitchFamily="18" charset="0"/>
              </a:rPr>
              <a:t>от 30 сентября 2014 г. № 671н </a:t>
            </a:r>
            <a:r>
              <a:rPr lang="ru-RU" sz="1600" dirty="0">
                <a:latin typeface="Times New Roman" pitchFamily="18" charset="0"/>
                <a:cs typeface="Times New Roman" pitchFamily="18" charset="0"/>
              </a:rPr>
              <a:t>«Об утверждении методических рекомендаций по организации»</a:t>
            </a:r>
          </a:p>
          <a:p>
            <a:pPr algn="just"/>
            <a:r>
              <a:rPr lang="ru-RU" sz="1600" dirty="0">
                <a:latin typeface="Times New Roman" pitchFamily="18" charset="0"/>
                <a:cs typeface="Times New Roman" pitchFamily="18" charset="0"/>
              </a:rPr>
              <a:t>профессионально-общественного обсуждения и экспертизы проектов профессиональных стандартов»</a:t>
            </a:r>
          </a:p>
          <a:p>
            <a:pPr algn="just"/>
            <a:r>
              <a:rPr lang="ru-RU" sz="1600" b="1" dirty="0">
                <a:solidFill>
                  <a:srgbClr val="C00000"/>
                </a:solidFill>
                <a:latin typeface="Times New Roman" pitchFamily="18" charset="0"/>
                <a:cs typeface="Times New Roman" pitchFamily="18" charset="0"/>
              </a:rPr>
              <a:t>от 29 сентября 2014 г. № 667н </a:t>
            </a:r>
            <a:r>
              <a:rPr lang="ru-RU" sz="1600" dirty="0">
                <a:latin typeface="Times New Roman" pitchFamily="18" charset="0"/>
                <a:cs typeface="Times New Roman" pitchFamily="18" charset="0"/>
              </a:rPr>
              <a:t>«О реестре профессиональных стандартов (перечне видов </a:t>
            </a:r>
            <a:r>
              <a:rPr lang="ru-RU" sz="1600" dirty="0" smtClean="0">
                <a:latin typeface="Times New Roman" pitchFamily="18" charset="0"/>
                <a:cs typeface="Times New Roman" pitchFamily="18" charset="0"/>
              </a:rPr>
              <a:t>профессиональной деятельности</a:t>
            </a:r>
            <a:r>
              <a:rPr lang="ru-RU" sz="1600" dirty="0">
                <a:latin typeface="Times New Roman" pitchFamily="18" charset="0"/>
                <a:cs typeface="Times New Roman" pitchFamily="18" charset="0"/>
              </a:rPr>
              <a:t>)»</a:t>
            </a:r>
          </a:p>
          <a:p>
            <a:pPr algn="just"/>
            <a:endParaRPr lang="ru-RU" sz="1400" dirty="0"/>
          </a:p>
        </p:txBody>
      </p:sp>
      <p:sp>
        <p:nvSpPr>
          <p:cNvPr id="4" name="Скругленный прямоугольник 3"/>
          <p:cNvSpPr/>
          <p:nvPr/>
        </p:nvSpPr>
        <p:spPr>
          <a:xfrm>
            <a:off x="1860331" y="851339"/>
            <a:ext cx="7283669" cy="1781502"/>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endParaRPr lang="ru-RU" sz="1100" b="1" dirty="0" smtClean="0"/>
          </a:p>
          <a:p>
            <a:r>
              <a:rPr lang="ru-RU" sz="1400" b="1" dirty="0" smtClean="0">
                <a:solidFill>
                  <a:schemeClr val="bg1"/>
                </a:solidFill>
                <a:latin typeface="Times New Roman" pitchFamily="18" charset="0"/>
                <a:cs typeface="Times New Roman" pitchFamily="18" charset="0"/>
              </a:rPr>
              <a:t>ТРУДОВОЙ </a:t>
            </a:r>
            <a:r>
              <a:rPr lang="ru-RU" sz="1400" b="1" dirty="0">
                <a:solidFill>
                  <a:schemeClr val="bg1"/>
                </a:solidFill>
                <a:latin typeface="Times New Roman" pitchFamily="18" charset="0"/>
                <a:cs typeface="Times New Roman" pitchFamily="18" charset="0"/>
              </a:rPr>
              <a:t>КОДЕКС РОССИЙСКОЙ ФЕДЕРАЦИИ</a:t>
            </a:r>
          </a:p>
          <a:p>
            <a:r>
              <a:rPr lang="ru-RU" sz="1400" dirty="0">
                <a:solidFill>
                  <a:srgbClr val="28578B"/>
                </a:solidFill>
                <a:latin typeface="Times New Roman" pitchFamily="18" charset="0"/>
                <a:cs typeface="Times New Roman" pitchFamily="18" charset="0"/>
              </a:rPr>
              <a:t>статья 195.1. Понятия квалификации работника, профессионального стандарта</a:t>
            </a:r>
          </a:p>
          <a:p>
            <a:r>
              <a:rPr lang="ru-RU" sz="1400" b="1" dirty="0">
                <a:solidFill>
                  <a:srgbClr val="28578B"/>
                </a:solidFill>
                <a:latin typeface="Times New Roman" pitchFamily="18" charset="0"/>
                <a:cs typeface="Times New Roman" pitchFamily="18" charset="0"/>
              </a:rPr>
              <a:t>Квалификация работника</a:t>
            </a:r>
            <a:r>
              <a:rPr lang="ru-RU" sz="1400" dirty="0">
                <a:solidFill>
                  <a:srgbClr val="28578B"/>
                </a:solidFill>
                <a:latin typeface="Times New Roman" pitchFamily="18" charset="0"/>
                <a:cs typeface="Times New Roman" pitchFamily="18" charset="0"/>
              </a:rPr>
              <a:t> – уровень знаний, умений, профессиональных навыков и опыта </a:t>
            </a:r>
            <a:r>
              <a:rPr lang="ru-RU" sz="1400" dirty="0" smtClean="0">
                <a:solidFill>
                  <a:srgbClr val="28578B"/>
                </a:solidFill>
                <a:latin typeface="Times New Roman" pitchFamily="18" charset="0"/>
                <a:cs typeface="Times New Roman" pitchFamily="18" charset="0"/>
              </a:rPr>
              <a:t>работы работника</a:t>
            </a:r>
            <a:r>
              <a:rPr lang="ru-RU" sz="1400" dirty="0">
                <a:solidFill>
                  <a:srgbClr val="28578B"/>
                </a:solidFill>
                <a:latin typeface="Times New Roman" pitchFamily="18" charset="0"/>
                <a:cs typeface="Times New Roman" pitchFamily="18" charset="0"/>
              </a:rPr>
              <a:t>.</a:t>
            </a:r>
          </a:p>
          <a:p>
            <a:r>
              <a:rPr lang="ru-RU" sz="1400" b="1" dirty="0">
                <a:solidFill>
                  <a:srgbClr val="28578B"/>
                </a:solidFill>
                <a:latin typeface="Times New Roman" pitchFamily="18" charset="0"/>
                <a:cs typeface="Times New Roman" pitchFamily="18" charset="0"/>
              </a:rPr>
              <a:t>Профессиональный стандарт </a:t>
            </a:r>
            <a:r>
              <a:rPr lang="ru-RU" sz="1400" dirty="0">
                <a:solidFill>
                  <a:srgbClr val="28578B"/>
                </a:solidFill>
                <a:latin typeface="Times New Roman" pitchFamily="18" charset="0"/>
                <a:cs typeface="Times New Roman" pitchFamily="18" charset="0"/>
              </a:rPr>
              <a:t>– характеристика квалификации, необходимой работнику </a:t>
            </a:r>
            <a:r>
              <a:rPr lang="ru-RU" sz="1400" dirty="0" smtClean="0">
                <a:solidFill>
                  <a:srgbClr val="28578B"/>
                </a:solidFill>
                <a:latin typeface="Times New Roman" pitchFamily="18" charset="0"/>
                <a:cs typeface="Times New Roman" pitchFamily="18" charset="0"/>
              </a:rPr>
              <a:t>для осуществления </a:t>
            </a:r>
            <a:r>
              <a:rPr lang="ru-RU" sz="1400" dirty="0">
                <a:solidFill>
                  <a:srgbClr val="28578B"/>
                </a:solidFill>
                <a:latin typeface="Times New Roman" pitchFamily="18" charset="0"/>
                <a:cs typeface="Times New Roman" pitchFamily="18" charset="0"/>
              </a:rPr>
              <a:t>определенного вида профессиональной деятельности.</a:t>
            </a:r>
          </a:p>
          <a:p>
            <a:r>
              <a:rPr lang="ru-RU" sz="1400" dirty="0">
                <a:solidFill>
                  <a:srgbClr val="28578B"/>
                </a:solidFill>
                <a:latin typeface="Times New Roman" pitchFamily="18" charset="0"/>
                <a:cs typeface="Times New Roman" pitchFamily="18" charset="0"/>
              </a:rPr>
              <a:t>статья 195.2. Порядок разработки и утверждения профессиональных стандартов</a:t>
            </a:r>
          </a:p>
          <a:p>
            <a:r>
              <a:rPr lang="ru-RU" sz="1400" dirty="0">
                <a:solidFill>
                  <a:srgbClr val="28578B"/>
                </a:solidFill>
                <a:latin typeface="Times New Roman" pitchFamily="18" charset="0"/>
                <a:cs typeface="Times New Roman" pitchFamily="18" charset="0"/>
              </a:rPr>
              <a:t>статья 195.3. Порядок применения профессиональных стандартов</a:t>
            </a:r>
          </a:p>
          <a:p>
            <a:pPr algn="ctr"/>
            <a:endParaRPr lang="ru-RU" dirty="0"/>
          </a:p>
        </p:txBody>
      </p:sp>
      <p:sp>
        <p:nvSpPr>
          <p:cNvPr id="5" name="Скругленный прямоугольник 4"/>
          <p:cNvSpPr/>
          <p:nvPr/>
        </p:nvSpPr>
        <p:spPr>
          <a:xfrm>
            <a:off x="575048" y="2799079"/>
            <a:ext cx="8568952" cy="72008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1400" b="1" dirty="0">
                <a:latin typeface="Times New Roman" pitchFamily="18" charset="0"/>
                <a:cs typeface="Times New Roman" pitchFamily="18" charset="0"/>
              </a:rPr>
              <a:t>Постановление Правительства Российской Федерации от 22 января 2013 г. №</a:t>
            </a:r>
            <a:r>
              <a:rPr lang="ru-RU" sz="1400" dirty="0">
                <a:latin typeface="Times New Roman" pitchFamily="18" charset="0"/>
                <a:cs typeface="Times New Roman" pitchFamily="18" charset="0"/>
              </a:rPr>
              <a:t>«</a:t>
            </a:r>
            <a:r>
              <a:rPr lang="ru-RU" sz="1400" b="1" dirty="0">
                <a:latin typeface="Times New Roman" pitchFamily="18" charset="0"/>
                <a:cs typeface="Times New Roman" pitchFamily="18" charset="0"/>
              </a:rPr>
              <a:t>№</a:t>
            </a:r>
            <a:r>
              <a:rPr lang="ru-RU" sz="1400" b="1" dirty="0" smtClean="0">
                <a:latin typeface="Times New Roman" pitchFamily="18" charset="0"/>
                <a:cs typeface="Times New Roman" pitchFamily="18" charset="0"/>
              </a:rPr>
              <a:t>23 </a:t>
            </a:r>
            <a:r>
              <a:rPr lang="ru-RU" sz="1400" dirty="0" smtClean="0">
                <a:latin typeface="Times New Roman" pitchFamily="18" charset="0"/>
                <a:cs typeface="Times New Roman" pitchFamily="18" charset="0"/>
              </a:rPr>
              <a:t>О </a:t>
            </a:r>
            <a:r>
              <a:rPr lang="ru-RU" sz="1400" dirty="0">
                <a:latin typeface="Times New Roman" pitchFamily="18" charset="0"/>
                <a:cs typeface="Times New Roman" pitchFamily="18" charset="0"/>
              </a:rPr>
              <a:t>Правилах разработки, утверждения и применения профессиональных стандартов</a:t>
            </a:r>
            <a:r>
              <a:rPr lang="ru-RU" sz="1400" dirty="0" smtClean="0">
                <a:latin typeface="Times New Roman" pitchFamily="18" charset="0"/>
                <a:cs typeface="Times New Roman" pitchFamily="18" charset="0"/>
              </a:rPr>
              <a:t>»(</a:t>
            </a:r>
            <a:r>
              <a:rPr lang="ru-RU" sz="1400" dirty="0">
                <a:latin typeface="Times New Roman" pitchFamily="18" charset="0"/>
                <a:cs typeface="Times New Roman" pitchFamily="18" charset="0"/>
              </a:rPr>
              <a:t>в редакции Постановления Правительства Российской Федерации от 23 сентября </a:t>
            </a:r>
            <a:r>
              <a:rPr lang="ru-RU" dirty="0">
                <a:latin typeface="Times New Roman" pitchFamily="18" charset="0"/>
                <a:cs typeface="Times New Roman" pitchFamily="18" charset="0"/>
              </a:rPr>
              <a:t>2014 г. № </a:t>
            </a:r>
            <a:r>
              <a:rPr lang="ru-RU" dirty="0" smtClean="0">
                <a:latin typeface="Times New Roman" pitchFamily="18" charset="0"/>
                <a:cs typeface="Times New Roman" pitchFamily="18" charset="0"/>
              </a:rPr>
              <a:t>970)</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41529747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txBox="1">
            <a:spLocks noChangeArrowheads="1"/>
          </p:cNvSpPr>
          <p:nvPr/>
        </p:nvSpPr>
        <p:spPr bwMode="auto">
          <a:xfrm>
            <a:off x="1876096" y="188641"/>
            <a:ext cx="7160400" cy="55233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3300" kern="1200">
                <a:solidFill>
                  <a:schemeClr val="tx1"/>
                </a:solidFill>
                <a:latin typeface="+mj-lt"/>
                <a:ea typeface="+mj-ea"/>
                <a:cs typeface="+mj-cs"/>
              </a:defRPr>
            </a:lvl1pPr>
            <a:lvl2pPr algn="ctr" rtl="0" eaLnBrk="0" fontAlgn="base" hangingPunct="0">
              <a:spcBef>
                <a:spcPct val="0"/>
              </a:spcBef>
              <a:spcAft>
                <a:spcPct val="0"/>
              </a:spcAft>
              <a:defRPr sz="3300">
                <a:solidFill>
                  <a:schemeClr val="tx1"/>
                </a:solidFill>
                <a:latin typeface="Calibri" pitchFamily="34" charset="0"/>
              </a:defRPr>
            </a:lvl2pPr>
            <a:lvl3pPr algn="ctr" rtl="0" eaLnBrk="0" fontAlgn="base" hangingPunct="0">
              <a:spcBef>
                <a:spcPct val="0"/>
              </a:spcBef>
              <a:spcAft>
                <a:spcPct val="0"/>
              </a:spcAft>
              <a:defRPr sz="3300">
                <a:solidFill>
                  <a:schemeClr val="tx1"/>
                </a:solidFill>
                <a:latin typeface="Calibri" pitchFamily="34" charset="0"/>
              </a:defRPr>
            </a:lvl3pPr>
            <a:lvl4pPr algn="ctr" rtl="0" eaLnBrk="0" fontAlgn="base" hangingPunct="0">
              <a:spcBef>
                <a:spcPct val="0"/>
              </a:spcBef>
              <a:spcAft>
                <a:spcPct val="0"/>
              </a:spcAft>
              <a:defRPr sz="3300">
                <a:solidFill>
                  <a:schemeClr val="tx1"/>
                </a:solidFill>
                <a:latin typeface="Calibri" pitchFamily="34" charset="0"/>
              </a:defRPr>
            </a:lvl4pPr>
            <a:lvl5pPr algn="ctr" rtl="0" eaLnBrk="0" fontAlgn="base" hangingPunct="0">
              <a:spcBef>
                <a:spcPct val="0"/>
              </a:spcBef>
              <a:spcAft>
                <a:spcPct val="0"/>
              </a:spcAft>
              <a:defRPr sz="3300">
                <a:solidFill>
                  <a:schemeClr val="tx1"/>
                </a:solidFill>
                <a:latin typeface="Calibri" pitchFamily="34" charset="0"/>
              </a:defRPr>
            </a:lvl5pPr>
            <a:lvl6pPr marL="342900" algn="ctr" rtl="0" fontAlgn="base">
              <a:spcBef>
                <a:spcPct val="0"/>
              </a:spcBef>
              <a:spcAft>
                <a:spcPct val="0"/>
              </a:spcAft>
              <a:defRPr sz="3300">
                <a:solidFill>
                  <a:schemeClr val="tx1"/>
                </a:solidFill>
                <a:latin typeface="Calibri" pitchFamily="34" charset="0"/>
              </a:defRPr>
            </a:lvl6pPr>
            <a:lvl7pPr marL="685800" algn="ctr" rtl="0" fontAlgn="base">
              <a:spcBef>
                <a:spcPct val="0"/>
              </a:spcBef>
              <a:spcAft>
                <a:spcPct val="0"/>
              </a:spcAft>
              <a:defRPr sz="3300">
                <a:solidFill>
                  <a:schemeClr val="tx1"/>
                </a:solidFill>
                <a:latin typeface="Calibri" pitchFamily="34" charset="0"/>
              </a:defRPr>
            </a:lvl7pPr>
            <a:lvl8pPr marL="1028700" algn="ctr" rtl="0" fontAlgn="base">
              <a:spcBef>
                <a:spcPct val="0"/>
              </a:spcBef>
              <a:spcAft>
                <a:spcPct val="0"/>
              </a:spcAft>
              <a:defRPr sz="3300">
                <a:solidFill>
                  <a:schemeClr val="tx1"/>
                </a:solidFill>
                <a:latin typeface="Calibri" pitchFamily="34" charset="0"/>
              </a:defRPr>
            </a:lvl8pPr>
            <a:lvl9pPr marL="1371600" algn="ctr" rtl="0" fontAlgn="base">
              <a:spcBef>
                <a:spcPct val="0"/>
              </a:spcBef>
              <a:spcAft>
                <a:spcPct val="0"/>
              </a:spcAft>
              <a:defRPr sz="3300">
                <a:solidFill>
                  <a:schemeClr val="tx1"/>
                </a:solidFill>
                <a:latin typeface="Calibri" pitchFamily="34" charset="0"/>
              </a:defRPr>
            </a:lvl9pPr>
          </a:lstStyle>
          <a:p>
            <a:pPr eaLnBrk="1" hangingPunct="1">
              <a:lnSpc>
                <a:spcPct val="114000"/>
              </a:lnSpc>
              <a:defRPr/>
            </a:pPr>
            <a:r>
              <a:rPr lang="ru-RU" sz="4000" b="1" dirty="0" smtClean="0">
                <a:ln w="0"/>
                <a:solidFill>
                  <a:schemeClr val="bg1"/>
                </a:solidFill>
                <a:latin typeface="Times New Roman" pitchFamily="18" charset="0"/>
                <a:ea typeface="Verdana" pitchFamily="34" charset="0"/>
                <a:cs typeface="Times New Roman" pitchFamily="18" charset="0"/>
              </a:rPr>
              <a:t>Профессиональные стандарты</a:t>
            </a:r>
            <a:endParaRPr lang="ru-RU" sz="4000" b="1" dirty="0">
              <a:ln w="0"/>
              <a:solidFill>
                <a:schemeClr val="bg1"/>
              </a:solidFill>
              <a:latin typeface="Times New Roman" pitchFamily="18" charset="0"/>
              <a:ea typeface="Verdana" pitchFamily="34" charset="0"/>
              <a:cs typeface="Times New Roman" pitchFamily="18" charset="0"/>
            </a:endParaRPr>
          </a:p>
        </p:txBody>
      </p:sp>
      <p:cxnSp>
        <p:nvCxnSpPr>
          <p:cNvPr id="8" name="Прямая соединительная линия 7"/>
          <p:cNvCxnSpPr/>
          <p:nvPr/>
        </p:nvCxnSpPr>
        <p:spPr>
          <a:xfrm flipV="1">
            <a:off x="0" y="1101354"/>
            <a:ext cx="9144000" cy="23822"/>
          </a:xfrm>
          <a:prstGeom prst="line">
            <a:avLst/>
          </a:prstGeom>
          <a:ln w="19050">
            <a:solidFill>
              <a:srgbClr val="DA251C"/>
            </a:solidFill>
          </a:ln>
        </p:spPr>
        <p:style>
          <a:lnRef idx="2">
            <a:schemeClr val="accent2"/>
          </a:lnRef>
          <a:fillRef idx="0">
            <a:schemeClr val="accent2"/>
          </a:fillRef>
          <a:effectRef idx="1">
            <a:schemeClr val="accent2"/>
          </a:effectRef>
          <a:fontRef idx="minor">
            <a:schemeClr val="tx1"/>
          </a:fontRef>
        </p:style>
      </p:cxnSp>
      <p:sp>
        <p:nvSpPr>
          <p:cNvPr id="9" name="Скругленный прямоугольник 8"/>
          <p:cNvSpPr/>
          <p:nvPr/>
        </p:nvSpPr>
        <p:spPr>
          <a:xfrm>
            <a:off x="1876096" y="1345719"/>
            <a:ext cx="7267903" cy="5205452"/>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lgn="ctr" eaLnBrk="1" fontAlgn="auto" hangingPunct="1">
              <a:spcBef>
                <a:spcPts val="0"/>
              </a:spcBef>
              <a:spcAft>
                <a:spcPts val="0"/>
              </a:spcAft>
              <a:defRPr/>
            </a:pPr>
            <a:r>
              <a:rPr lang="ru-RU" sz="2400" b="1" dirty="0" smtClean="0">
                <a:solidFill>
                  <a:srgbClr val="C00000"/>
                </a:solidFill>
                <a:latin typeface="Times New Roman" pitchFamily="18" charset="0"/>
                <a:cs typeface="Times New Roman" pitchFamily="18" charset="0"/>
              </a:rPr>
              <a:t>ПРОФЕССИОНАЛЬНЫЕ СТАНДАРТЫ ПРИМЕНЯЮТСЯ РАБОТОДАТЕЛЯМИ:</a:t>
            </a:r>
          </a:p>
          <a:p>
            <a:pPr algn="ctr" eaLnBrk="1" fontAlgn="auto" hangingPunct="1">
              <a:spcBef>
                <a:spcPts val="0"/>
              </a:spcBef>
              <a:spcAft>
                <a:spcPts val="0"/>
              </a:spcAft>
              <a:defRPr/>
            </a:pPr>
            <a:endParaRPr lang="ru-RU" sz="2400" b="1" dirty="0">
              <a:solidFill>
                <a:prstClr val="black"/>
              </a:solidFill>
              <a:latin typeface="Times New Roman" pitchFamily="18" charset="0"/>
              <a:cs typeface="Times New Roman" pitchFamily="18" charset="0"/>
            </a:endParaRPr>
          </a:p>
          <a:p>
            <a:pPr marL="342900" indent="-342900" algn="just" eaLnBrk="1" fontAlgn="auto" hangingPunct="1">
              <a:spcBef>
                <a:spcPts val="0"/>
              </a:spcBef>
              <a:spcAft>
                <a:spcPts val="0"/>
              </a:spcAft>
              <a:buClr>
                <a:srgbClr val="C00000"/>
              </a:buClr>
              <a:buFont typeface="Wingdings" pitchFamily="2" charset="2"/>
              <a:buChar char="§"/>
              <a:defRPr/>
            </a:pPr>
            <a:r>
              <a:rPr lang="ru-RU" sz="2400" dirty="0">
                <a:solidFill>
                  <a:srgbClr val="003399"/>
                </a:solidFill>
                <a:latin typeface="Times New Roman" pitchFamily="18" charset="0"/>
                <a:cs typeface="Times New Roman" pitchFamily="18" charset="0"/>
              </a:rPr>
              <a:t>при определении трудовых функций </a:t>
            </a:r>
            <a:r>
              <a:rPr lang="ru-RU" sz="2400" dirty="0" smtClean="0">
                <a:solidFill>
                  <a:srgbClr val="003399"/>
                </a:solidFill>
                <a:latin typeface="Times New Roman" pitchFamily="18" charset="0"/>
                <a:cs typeface="Times New Roman" pitchFamily="18" charset="0"/>
              </a:rPr>
              <a:t>работников</a:t>
            </a:r>
            <a:r>
              <a:rPr lang="ru-RU" sz="2400" dirty="0">
                <a:solidFill>
                  <a:srgbClr val="003399"/>
                </a:solidFill>
                <a:latin typeface="Times New Roman" pitchFamily="18" charset="0"/>
                <a:cs typeface="Times New Roman" pitchFamily="18" charset="0"/>
              </a:rPr>
              <a:t>; </a:t>
            </a:r>
          </a:p>
          <a:p>
            <a:pPr marL="342900" indent="-342900" algn="just" eaLnBrk="1" fontAlgn="auto" hangingPunct="1">
              <a:spcBef>
                <a:spcPts val="0"/>
              </a:spcBef>
              <a:spcAft>
                <a:spcPts val="0"/>
              </a:spcAft>
              <a:buClr>
                <a:srgbClr val="C00000"/>
              </a:buClr>
              <a:buFont typeface="Wingdings" pitchFamily="2" charset="2"/>
              <a:buChar char="§"/>
              <a:defRPr/>
            </a:pPr>
            <a:r>
              <a:rPr lang="ru-RU" sz="2400" dirty="0">
                <a:solidFill>
                  <a:srgbClr val="003399"/>
                </a:solidFill>
                <a:latin typeface="Times New Roman" pitchFamily="18" charset="0"/>
                <a:cs typeface="Times New Roman" pitchFamily="18" charset="0"/>
              </a:rPr>
              <a:t>при разработке штатных расписаний, должностных инструкций, тарификации работ; </a:t>
            </a:r>
          </a:p>
          <a:p>
            <a:pPr marL="342900" indent="-342900" algn="just" eaLnBrk="1" fontAlgn="auto" hangingPunct="1">
              <a:spcBef>
                <a:spcPts val="0"/>
              </a:spcBef>
              <a:spcAft>
                <a:spcPts val="0"/>
              </a:spcAft>
              <a:buClr>
                <a:srgbClr val="C00000"/>
              </a:buClr>
              <a:buFont typeface="Wingdings" pitchFamily="2" charset="2"/>
              <a:buChar char="§"/>
              <a:defRPr/>
            </a:pPr>
            <a:r>
              <a:rPr lang="ru-RU" sz="2400" dirty="0">
                <a:solidFill>
                  <a:srgbClr val="003399"/>
                </a:solidFill>
                <a:latin typeface="Times New Roman" pitchFamily="18" charset="0"/>
                <a:cs typeface="Times New Roman" pitchFamily="18" charset="0"/>
              </a:rPr>
              <a:t>при создании систем оплаты труда;</a:t>
            </a:r>
          </a:p>
          <a:p>
            <a:pPr marL="342900" indent="-342900" algn="just" eaLnBrk="1" fontAlgn="auto" hangingPunct="1">
              <a:spcBef>
                <a:spcPts val="0"/>
              </a:spcBef>
              <a:spcAft>
                <a:spcPts val="0"/>
              </a:spcAft>
              <a:buClr>
                <a:srgbClr val="C00000"/>
              </a:buClr>
              <a:buFont typeface="Wingdings" pitchFamily="2" charset="2"/>
              <a:buChar char="§"/>
              <a:defRPr/>
            </a:pPr>
            <a:r>
              <a:rPr lang="ru-RU" sz="2400" dirty="0">
                <a:solidFill>
                  <a:srgbClr val="003399"/>
                </a:solidFill>
                <a:latin typeface="Times New Roman" pitchFamily="18" charset="0"/>
                <a:cs typeface="Times New Roman" pitchFamily="18" charset="0"/>
              </a:rPr>
              <a:t>при аттестации работников;</a:t>
            </a:r>
          </a:p>
          <a:p>
            <a:pPr marL="355600" indent="-355600" algn="just" eaLnBrk="1" fontAlgn="auto" hangingPunct="1">
              <a:spcBef>
                <a:spcPts val="0"/>
              </a:spcBef>
              <a:spcAft>
                <a:spcPts val="0"/>
              </a:spcAft>
              <a:buClr>
                <a:srgbClr val="C00000"/>
              </a:buClr>
              <a:buFont typeface="Wingdings" pitchFamily="2" charset="2"/>
              <a:buChar char="§"/>
              <a:defRPr/>
            </a:pPr>
            <a:r>
              <a:rPr lang="ru-RU" sz="2400" dirty="0">
                <a:solidFill>
                  <a:srgbClr val="003399"/>
                </a:solidFill>
                <a:latin typeface="Times New Roman" pitchFamily="18" charset="0"/>
                <a:cs typeface="Times New Roman" pitchFamily="18" charset="0"/>
              </a:rPr>
              <a:t> </a:t>
            </a:r>
            <a:r>
              <a:rPr lang="ru-RU" sz="2400" dirty="0" smtClean="0">
                <a:solidFill>
                  <a:srgbClr val="003399"/>
                </a:solidFill>
                <a:latin typeface="Times New Roman" pitchFamily="18" charset="0"/>
                <a:cs typeface="Times New Roman" pitchFamily="18" charset="0"/>
              </a:rPr>
              <a:t>при организации </a:t>
            </a:r>
            <a:r>
              <a:rPr lang="ru-RU" sz="2400" dirty="0">
                <a:solidFill>
                  <a:srgbClr val="003399"/>
                </a:solidFill>
                <a:latin typeface="Times New Roman" pitchFamily="18" charset="0"/>
                <a:cs typeface="Times New Roman" pitchFamily="18" charset="0"/>
              </a:rPr>
              <a:t>обучения </a:t>
            </a:r>
            <a:r>
              <a:rPr lang="ru-RU" sz="2400" dirty="0" smtClean="0">
                <a:solidFill>
                  <a:srgbClr val="003399"/>
                </a:solidFill>
                <a:latin typeface="Times New Roman" pitchFamily="18" charset="0"/>
                <a:cs typeface="Times New Roman" pitchFamily="18" charset="0"/>
              </a:rPr>
              <a:t>работников</a:t>
            </a:r>
            <a:endParaRPr lang="ru-RU" sz="2400" dirty="0">
              <a:solidFill>
                <a:srgbClr val="003399"/>
              </a:solidFill>
              <a:latin typeface="Times New Roman" pitchFamily="18" charset="0"/>
              <a:cs typeface="Times New Roman" pitchFamily="18" charset="0"/>
            </a:endParaRPr>
          </a:p>
        </p:txBody>
      </p:sp>
    </p:spTree>
    <p:extLst>
      <p:ext uri="{BB962C8B-B14F-4D97-AF65-F5344CB8AC3E}">
        <p14:creationId xmlns:p14="http://schemas.microsoft.com/office/powerpoint/2010/main" val="4217525144"/>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44566" y="1"/>
            <a:ext cx="7299434" cy="835572"/>
          </a:xfrm>
        </p:spPr>
        <p:txBody>
          <a:bodyPr>
            <a:normAutofit/>
          </a:bodyPr>
          <a:lstStyle/>
          <a:p>
            <a:pPr algn="ctr"/>
            <a:r>
              <a:rPr lang="ru-RU" sz="4400" b="1" dirty="0">
                <a:solidFill>
                  <a:schemeClr val="bg1"/>
                </a:solidFill>
                <a:latin typeface="Times New Roman" panose="02020603050405020304" pitchFamily="18" charset="0"/>
                <a:cs typeface="Times New Roman" panose="02020603050405020304" pitchFamily="18" charset="0"/>
              </a:rPr>
              <a:t>Классификаторы</a:t>
            </a:r>
            <a:endParaRPr lang="ru-RU" sz="4400" dirty="0"/>
          </a:p>
        </p:txBody>
      </p:sp>
      <p:graphicFrame>
        <p:nvGraphicFramePr>
          <p:cNvPr id="5" name="Объект 4"/>
          <p:cNvGraphicFramePr>
            <a:graphicFrameLocks noGrp="1"/>
          </p:cNvGraphicFramePr>
          <p:nvPr>
            <p:ph idx="1"/>
            <p:extLst>
              <p:ext uri="{D42A27DB-BD31-4B8C-83A1-F6EECF244321}">
                <p14:modId xmlns:p14="http://schemas.microsoft.com/office/powerpoint/2010/main" val="3208591716"/>
              </p:ext>
            </p:extLst>
          </p:nvPr>
        </p:nvGraphicFramePr>
        <p:xfrm>
          <a:off x="1843088" y="962025"/>
          <a:ext cx="7300912" cy="5262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023428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Заголовок 1"/>
          <p:cNvSpPr>
            <a:spLocks noGrp="1"/>
          </p:cNvSpPr>
          <p:nvPr>
            <p:ph type="title"/>
          </p:nvPr>
        </p:nvSpPr>
        <p:spPr>
          <a:xfrm>
            <a:off x="1828800" y="-26987"/>
            <a:ext cx="7315200" cy="1004450"/>
          </a:xfrm>
          <a:extLst/>
        </p:spPr>
        <p:style>
          <a:lnRef idx="2">
            <a:schemeClr val="accent2"/>
          </a:lnRef>
          <a:fillRef idx="1">
            <a:schemeClr val="lt1"/>
          </a:fillRef>
          <a:effectRef idx="0">
            <a:schemeClr val="accent2"/>
          </a:effectRef>
          <a:fontRef idx="minor">
            <a:schemeClr val="dk1"/>
          </a:fontRef>
        </p:style>
        <p:txBody>
          <a:bodyPr rtlCol="0" anchor="t">
            <a:normAutofit/>
          </a:bodyPr>
          <a:lstStyle/>
          <a:p>
            <a:pPr eaLnBrk="1" fontAlgn="auto" hangingPunct="1">
              <a:spcAft>
                <a:spcPts val="0"/>
              </a:spcAft>
              <a:defRPr/>
            </a:pPr>
            <a:r>
              <a:rPr lang="ru-RU" altLang="ru-RU" b="1" dirty="0" smtClean="0">
                <a:solidFill>
                  <a:srgbClr val="C00000"/>
                </a:solidFill>
                <a:latin typeface="Times New Roman" panose="02020603050405020304" pitchFamily="18" charset="0"/>
                <a:cs typeface="Times New Roman" panose="02020603050405020304" pitchFamily="18" charset="0"/>
              </a:rPr>
              <a:t>    Профессиональный </a:t>
            </a:r>
            <a:r>
              <a:rPr lang="ru-RU" altLang="ru-RU" b="1" dirty="0" smtClean="0">
                <a:solidFill>
                  <a:srgbClr val="C00000"/>
                </a:solidFill>
                <a:latin typeface="Times New Roman" panose="02020603050405020304" pitchFamily="18" charset="0"/>
                <a:cs typeface="Times New Roman" panose="02020603050405020304" pitchFamily="18" charset="0"/>
              </a:rPr>
              <a:t>стандарт</a:t>
            </a:r>
          </a:p>
        </p:txBody>
      </p:sp>
      <p:sp>
        <p:nvSpPr>
          <p:cNvPr id="13317" name="Содержимое 2"/>
          <p:cNvSpPr>
            <a:spLocks noGrp="1"/>
          </p:cNvSpPr>
          <p:nvPr>
            <p:ph idx="1"/>
          </p:nvPr>
        </p:nvSpPr>
        <p:spPr>
          <a:xfrm>
            <a:off x="457200" y="1012825"/>
            <a:ext cx="8229600" cy="4857750"/>
          </a:xfrm>
        </p:spPr>
        <p:txBody>
          <a:bodyPr/>
          <a:lstStyle/>
          <a:p>
            <a:pPr algn="ctr" eaLnBrk="1" hangingPunct="1">
              <a:spcBef>
                <a:spcPct val="0"/>
              </a:spcBef>
              <a:buFontTx/>
              <a:buNone/>
            </a:pPr>
            <a:r>
              <a:rPr lang="ru-RU" altLang="ru-RU" sz="2000" b="1" dirty="0" smtClean="0">
                <a:solidFill>
                  <a:srgbClr val="C00000"/>
                </a:solidFill>
                <a:latin typeface="Times New Roman" pitchFamily="18" charset="0"/>
                <a:cs typeface="Times New Roman" pitchFamily="18" charset="0"/>
              </a:rPr>
              <a:t>Характеристика квалификации</a:t>
            </a:r>
            <a:r>
              <a:rPr lang="ru-RU" altLang="ru-RU" sz="2000" dirty="0" smtClean="0">
                <a:solidFill>
                  <a:srgbClr val="002060"/>
                </a:solidFill>
                <a:latin typeface="Times New Roman" pitchFamily="18" charset="0"/>
                <a:cs typeface="Times New Roman" pitchFamily="18" charset="0"/>
              </a:rPr>
              <a:t>,</a:t>
            </a:r>
          </a:p>
          <a:p>
            <a:pPr algn="ctr" eaLnBrk="1" hangingPunct="1">
              <a:spcBef>
                <a:spcPct val="0"/>
              </a:spcBef>
              <a:buFontTx/>
              <a:buNone/>
            </a:pPr>
            <a:r>
              <a:rPr lang="ru-RU" altLang="ru-RU" sz="2000" dirty="0" smtClean="0">
                <a:solidFill>
                  <a:srgbClr val="002060"/>
                </a:solidFill>
                <a:latin typeface="Times New Roman" pitchFamily="18" charset="0"/>
                <a:cs typeface="Times New Roman" pitchFamily="18" charset="0"/>
              </a:rPr>
              <a:t>необходимой для осуществления определенного вида профессиональной деятельности. </a:t>
            </a:r>
          </a:p>
          <a:p>
            <a:pPr algn="ctr" eaLnBrk="1" hangingPunct="1">
              <a:spcBef>
                <a:spcPct val="0"/>
              </a:spcBef>
              <a:buFontTx/>
              <a:buNone/>
            </a:pPr>
            <a:r>
              <a:rPr lang="ru-RU" altLang="ru-RU" sz="2000" b="1" dirty="0" smtClean="0">
                <a:solidFill>
                  <a:srgbClr val="C00000"/>
                </a:solidFill>
                <a:latin typeface="Times New Roman" pitchFamily="18" charset="0"/>
                <a:cs typeface="Times New Roman" pitchFamily="18" charset="0"/>
              </a:rPr>
              <a:t>Документ</a:t>
            </a:r>
            <a:r>
              <a:rPr lang="ru-RU" altLang="ru-RU" sz="2000" dirty="0" smtClean="0">
                <a:solidFill>
                  <a:srgbClr val="002060"/>
                </a:solidFill>
                <a:latin typeface="Times New Roman" pitchFamily="18" charset="0"/>
                <a:cs typeface="Times New Roman" pitchFamily="18" charset="0"/>
              </a:rPr>
              <a:t>, </a:t>
            </a:r>
          </a:p>
          <a:p>
            <a:pPr algn="ctr" eaLnBrk="1" hangingPunct="1">
              <a:spcBef>
                <a:spcPct val="0"/>
              </a:spcBef>
              <a:buFontTx/>
              <a:buNone/>
            </a:pPr>
            <a:r>
              <a:rPr lang="ru-RU" altLang="ru-RU" sz="2000" dirty="0" smtClean="0">
                <a:solidFill>
                  <a:srgbClr val="002060"/>
                </a:solidFill>
                <a:latin typeface="Times New Roman" pitchFamily="18" charset="0"/>
                <a:cs typeface="Times New Roman" pitchFamily="18" charset="0"/>
              </a:rPr>
              <a:t>раскрывающий с позиций сферы труда, объединений работодателей и / или профессиональных сообществ цель и содержание вида профессиональной деятельности, требования к квалификации, образованию и обучению, опыту практической работы, необходимым знаниям и умениям работника</a:t>
            </a:r>
            <a:endParaRPr lang="ru-RU" altLang="ru-RU" sz="2000" dirty="0" smtClean="0">
              <a:latin typeface="Times New Roman" pitchFamily="18" charset="0"/>
              <a:cs typeface="Times New Roman" pitchFamily="18" charset="0"/>
            </a:endParaRPr>
          </a:p>
          <a:p>
            <a:pPr algn="ctr" eaLnBrk="1" hangingPunct="1">
              <a:spcBef>
                <a:spcPct val="0"/>
              </a:spcBef>
              <a:buFontTx/>
              <a:buNone/>
            </a:pPr>
            <a:r>
              <a:rPr lang="ru-RU" altLang="ru-RU" sz="2000" b="1" dirty="0" smtClean="0">
                <a:solidFill>
                  <a:srgbClr val="C00000"/>
                </a:solidFill>
                <a:latin typeface="Times New Roman" pitchFamily="18" charset="0"/>
                <a:cs typeface="Times New Roman" pitchFamily="18" charset="0"/>
              </a:rPr>
              <a:t>Описывает</a:t>
            </a:r>
          </a:p>
          <a:p>
            <a:pPr algn="ctr" eaLnBrk="1" hangingPunct="1">
              <a:spcBef>
                <a:spcPct val="0"/>
              </a:spcBef>
              <a:buFontTx/>
              <a:buNone/>
            </a:pPr>
            <a:r>
              <a:rPr lang="ru-RU" altLang="ru-RU" sz="2000" dirty="0" smtClean="0">
                <a:solidFill>
                  <a:srgbClr val="002060"/>
                </a:solidFill>
                <a:latin typeface="Times New Roman" pitchFamily="18" charset="0"/>
                <a:cs typeface="Times New Roman" pitchFamily="18" charset="0"/>
              </a:rPr>
              <a:t>ДЕЯТЕЛЬНОСТЬ (бизнес-процесс), обеспечивающую (</a:t>
            </a:r>
            <a:r>
              <a:rPr lang="ru-RU" altLang="ru-RU" sz="2000" dirty="0" err="1" smtClean="0">
                <a:solidFill>
                  <a:srgbClr val="002060"/>
                </a:solidFill>
                <a:latin typeface="Times New Roman" pitchFamily="18" charset="0"/>
                <a:cs typeface="Times New Roman" pitchFamily="18" charset="0"/>
              </a:rPr>
              <a:t>ий</a:t>
            </a:r>
            <a:r>
              <a:rPr lang="ru-RU" altLang="ru-RU" sz="2000" dirty="0" smtClean="0">
                <a:solidFill>
                  <a:srgbClr val="002060"/>
                </a:solidFill>
                <a:latin typeface="Times New Roman" pitchFamily="18" charset="0"/>
                <a:cs typeface="Times New Roman" pitchFamily="18" charset="0"/>
              </a:rPr>
              <a:t>) достижение поставленных целей (задач)</a:t>
            </a:r>
          </a:p>
          <a:p>
            <a:pPr algn="ctr" eaLnBrk="1" hangingPunct="1">
              <a:spcBef>
                <a:spcPct val="0"/>
              </a:spcBef>
              <a:buFontTx/>
              <a:buNone/>
            </a:pPr>
            <a:r>
              <a:rPr lang="ru-RU" altLang="ru-RU" sz="2000" b="1" dirty="0" smtClean="0">
                <a:solidFill>
                  <a:srgbClr val="C00000"/>
                </a:solidFill>
                <a:latin typeface="Times New Roman" pitchFamily="18" charset="0"/>
                <a:cs typeface="Times New Roman" pitchFamily="18" charset="0"/>
              </a:rPr>
              <a:t>Не описывает </a:t>
            </a:r>
          </a:p>
          <a:p>
            <a:pPr algn="ctr" eaLnBrk="1" hangingPunct="1">
              <a:spcBef>
                <a:spcPct val="0"/>
              </a:spcBef>
              <a:buClr>
                <a:srgbClr val="C00000"/>
              </a:buClr>
              <a:buFont typeface="Wingdings" pitchFamily="2" charset="2"/>
              <a:buChar char="ü"/>
            </a:pPr>
            <a:r>
              <a:rPr lang="ru-RU" altLang="ru-RU" sz="2000" dirty="0" smtClean="0">
                <a:solidFill>
                  <a:srgbClr val="002060"/>
                </a:solidFill>
                <a:latin typeface="Times New Roman" pitchFamily="18" charset="0"/>
                <a:cs typeface="Times New Roman" pitchFamily="18" charset="0"/>
              </a:rPr>
              <a:t> требования к человеку (работнику), </a:t>
            </a:r>
          </a:p>
          <a:p>
            <a:pPr algn="ctr" eaLnBrk="1" hangingPunct="1">
              <a:spcBef>
                <a:spcPct val="0"/>
              </a:spcBef>
              <a:buClr>
                <a:srgbClr val="C00000"/>
              </a:buClr>
              <a:buFont typeface="Wingdings" pitchFamily="2" charset="2"/>
              <a:buChar char="ü"/>
            </a:pPr>
            <a:r>
              <a:rPr lang="ru-RU" altLang="ru-RU" sz="2000" dirty="0" smtClean="0">
                <a:solidFill>
                  <a:srgbClr val="002060"/>
                </a:solidFill>
                <a:latin typeface="Times New Roman" pitchFamily="18" charset="0"/>
                <a:cs typeface="Times New Roman" pitchFamily="18" charset="0"/>
              </a:rPr>
              <a:t>должностные  обязанности</a:t>
            </a:r>
          </a:p>
          <a:p>
            <a:pPr algn="ctr" eaLnBrk="1" hangingPunct="1">
              <a:buFontTx/>
              <a:buNone/>
            </a:pPr>
            <a:endParaRPr lang="ru-RU" altLang="ru-RU" sz="2000" dirty="0" smtClean="0"/>
          </a:p>
        </p:txBody>
      </p:sp>
      <p:sp>
        <p:nvSpPr>
          <p:cNvPr id="13318" name="TextBox 3"/>
          <p:cNvSpPr txBox="1">
            <a:spLocks noChangeArrowheads="1"/>
          </p:cNvSpPr>
          <p:nvPr/>
        </p:nvSpPr>
        <p:spPr bwMode="auto">
          <a:xfrm>
            <a:off x="0" y="5586413"/>
            <a:ext cx="91440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Font typeface="Arial" charset="0"/>
              <a:defRPr sz="3200">
                <a:solidFill>
                  <a:schemeClr val="tx1"/>
                </a:solidFill>
                <a:latin typeface="Calibri" pitchFamily="34" charset="0"/>
              </a:defRPr>
            </a:lvl1pPr>
            <a:lvl2pPr marL="742950" indent="-285750" eaLnBrk="0" hangingPunct="0">
              <a:buFont typeface="Arial" charset="0"/>
              <a:buChar char="–"/>
              <a:defRPr sz="2800">
                <a:solidFill>
                  <a:schemeClr val="tx1"/>
                </a:solidFill>
                <a:latin typeface="Calibri" pitchFamily="34" charset="0"/>
              </a:defRPr>
            </a:lvl2pPr>
            <a:lvl3pPr marL="1143000" indent="-228600" eaLnBrk="0" hangingPunct="0">
              <a:buFont typeface="Arial" charset="0"/>
              <a:defRPr sz="2400">
                <a:solidFill>
                  <a:schemeClr val="tx1"/>
                </a:solidFill>
                <a:latin typeface="Calibri" pitchFamily="34" charset="0"/>
              </a:defRPr>
            </a:lvl3pPr>
            <a:lvl4pPr marL="1600200" indent="-228600" eaLnBrk="0" hangingPunct="0">
              <a:buFont typeface="Arial" charset="0"/>
              <a:buChar char="–"/>
              <a:defRPr sz="2000">
                <a:solidFill>
                  <a:schemeClr val="tx1"/>
                </a:solidFill>
                <a:latin typeface="Calibri" pitchFamily="34" charset="0"/>
              </a:defRPr>
            </a:lvl4pPr>
            <a:lvl5pPr marL="2057400" indent="-228600" eaLnBrk="0" hangingPunct="0">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US" altLang="ru-RU" sz="2800" dirty="0">
                <a:solidFill>
                  <a:srgbClr val="C00000"/>
                </a:solidFill>
                <a:latin typeface="Times New Roman" pitchFamily="18" charset="0"/>
                <a:cs typeface="Times New Roman" pitchFamily="18" charset="0"/>
              </a:rPr>
              <a:t>http://www.nark-rspp.ru/wp-content/uploads/</a:t>
            </a:r>
            <a:r>
              <a:rPr lang="ru-RU" altLang="ru-RU" sz="2800" dirty="0">
                <a:solidFill>
                  <a:srgbClr val="C00000"/>
                </a:solidFill>
                <a:latin typeface="Times New Roman" pitchFamily="18" charset="0"/>
                <a:cs typeface="Times New Roman" pitchFamily="18" charset="0"/>
              </a:rPr>
              <a:t>словарь1.</a:t>
            </a:r>
            <a:r>
              <a:rPr lang="en-US" altLang="ru-RU" sz="2800" dirty="0" err="1">
                <a:solidFill>
                  <a:srgbClr val="C00000"/>
                </a:solidFill>
                <a:latin typeface="Times New Roman" pitchFamily="18" charset="0"/>
                <a:cs typeface="Times New Roman" pitchFamily="18" charset="0"/>
              </a:rPr>
              <a:t>pdf</a:t>
            </a:r>
            <a:endParaRPr lang="ru-RU" altLang="ru-RU" sz="2800" dirty="0">
              <a:solidFill>
                <a:srgbClr val="C00000"/>
              </a:solidFill>
              <a:latin typeface="Times New Roman" pitchFamily="18" charset="0"/>
              <a:cs typeface="Times New Roman" pitchFamily="18" charset="0"/>
            </a:endParaRPr>
          </a:p>
        </p:txBody>
      </p:sp>
      <p:pic>
        <p:nvPicPr>
          <p:cNvPr id="13319" name="Рисунок 4" descr="http://liubavyshka.ru/_ph/144/1/262746611.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5038" y="4509120"/>
            <a:ext cx="1333500" cy="966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1452771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4"/>
          <p:cNvSpPr txBox="1">
            <a:spLocks noChangeArrowheads="1"/>
          </p:cNvSpPr>
          <p:nvPr/>
        </p:nvSpPr>
        <p:spPr bwMode="auto">
          <a:xfrm>
            <a:off x="1891862" y="124093"/>
            <a:ext cx="6966388"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b="1">
                <a:solidFill>
                  <a:schemeClr val="accent2"/>
                </a:solidFill>
                <a:latin typeface="Arial" charset="0"/>
              </a:defRPr>
            </a:lvl1pPr>
            <a:lvl2pPr marL="742950" indent="-285750" eaLnBrk="0" hangingPunct="0">
              <a:defRPr b="1">
                <a:solidFill>
                  <a:schemeClr val="accent2"/>
                </a:solidFill>
                <a:latin typeface="Arial" charset="0"/>
              </a:defRPr>
            </a:lvl2pPr>
            <a:lvl3pPr marL="1143000" indent="-228600" eaLnBrk="0" hangingPunct="0">
              <a:defRPr b="1">
                <a:solidFill>
                  <a:schemeClr val="accent2"/>
                </a:solidFill>
                <a:latin typeface="Arial" charset="0"/>
              </a:defRPr>
            </a:lvl3pPr>
            <a:lvl4pPr marL="1600200" indent="-228600" eaLnBrk="0" hangingPunct="0">
              <a:defRPr b="1">
                <a:solidFill>
                  <a:schemeClr val="accent2"/>
                </a:solidFill>
                <a:latin typeface="Arial" charset="0"/>
              </a:defRPr>
            </a:lvl4pPr>
            <a:lvl5pPr marL="2057400" indent="-228600" eaLnBrk="0" hangingPunct="0">
              <a:defRPr b="1">
                <a:solidFill>
                  <a:schemeClr val="accent2"/>
                </a:solidFill>
                <a:latin typeface="Arial" charset="0"/>
              </a:defRPr>
            </a:lvl5pPr>
            <a:lvl6pPr marL="2514600" indent="-228600" eaLnBrk="0" fontAlgn="base" hangingPunct="0">
              <a:spcBef>
                <a:spcPct val="0"/>
              </a:spcBef>
              <a:spcAft>
                <a:spcPct val="0"/>
              </a:spcAft>
              <a:defRPr b="1">
                <a:solidFill>
                  <a:schemeClr val="accent2"/>
                </a:solidFill>
                <a:latin typeface="Arial" charset="0"/>
              </a:defRPr>
            </a:lvl6pPr>
            <a:lvl7pPr marL="2971800" indent="-228600" eaLnBrk="0" fontAlgn="base" hangingPunct="0">
              <a:spcBef>
                <a:spcPct val="0"/>
              </a:spcBef>
              <a:spcAft>
                <a:spcPct val="0"/>
              </a:spcAft>
              <a:defRPr b="1">
                <a:solidFill>
                  <a:schemeClr val="accent2"/>
                </a:solidFill>
                <a:latin typeface="Arial" charset="0"/>
              </a:defRPr>
            </a:lvl7pPr>
            <a:lvl8pPr marL="3429000" indent="-228600" eaLnBrk="0" fontAlgn="base" hangingPunct="0">
              <a:spcBef>
                <a:spcPct val="0"/>
              </a:spcBef>
              <a:spcAft>
                <a:spcPct val="0"/>
              </a:spcAft>
              <a:defRPr b="1">
                <a:solidFill>
                  <a:schemeClr val="accent2"/>
                </a:solidFill>
                <a:latin typeface="Arial" charset="0"/>
              </a:defRPr>
            </a:lvl8pPr>
            <a:lvl9pPr marL="3886200" indent="-228600" eaLnBrk="0" fontAlgn="base" hangingPunct="0">
              <a:spcBef>
                <a:spcPct val="0"/>
              </a:spcBef>
              <a:spcAft>
                <a:spcPct val="0"/>
              </a:spcAft>
              <a:defRPr b="1">
                <a:solidFill>
                  <a:schemeClr val="accent2"/>
                </a:solidFill>
                <a:latin typeface="Arial" charset="0"/>
              </a:defRPr>
            </a:lvl9pPr>
          </a:lstStyle>
          <a:p>
            <a:pPr algn="ctr" eaLnBrk="1" hangingPunct="1"/>
            <a:r>
              <a:rPr lang="ru-RU" altLang="ru-RU" sz="4000" dirty="0">
                <a:solidFill>
                  <a:schemeClr val="bg1"/>
                </a:solidFill>
                <a:latin typeface="Times New Roman" panose="02020603050405020304" pitchFamily="18" charset="0"/>
                <a:cs typeface="Times New Roman" panose="02020603050405020304" pitchFamily="18" charset="0"/>
              </a:rPr>
              <a:t>Проблемы взаимодействия с системой образования</a:t>
            </a:r>
          </a:p>
        </p:txBody>
      </p:sp>
      <p:pic>
        <p:nvPicPr>
          <p:cNvPr id="9219" name="Picture 2" descr="C:\Documents and Settings\ivanvK\Рабочий стол\Всяко\Картинки\Картинки для рабочих тетрадей\42-1587713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2950" y="1792652"/>
            <a:ext cx="7131050" cy="400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382361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50883" y="0"/>
            <a:ext cx="7882757" cy="1261241"/>
          </a:xfrm>
        </p:spPr>
        <p:txBody>
          <a:bodyPr>
            <a:noAutofit/>
          </a:bodyPr>
          <a:lstStyle/>
          <a:p>
            <a:pPr algn="ctr"/>
            <a:r>
              <a:rPr lang="ru-RU" sz="3200" b="1" dirty="0">
                <a:solidFill>
                  <a:schemeClr val="bg1"/>
                </a:solidFill>
                <a:latin typeface="Times New Roman" pitchFamily="18" charset="0"/>
                <a:cs typeface="Times New Roman" pitchFamily="18" charset="0"/>
              </a:rPr>
              <a:t>Взаимодействие систем </a:t>
            </a:r>
            <a:r>
              <a:rPr lang="ru-RU" sz="3200" b="1" dirty="0" smtClean="0">
                <a:solidFill>
                  <a:schemeClr val="bg1"/>
                </a:solidFill>
                <a:latin typeface="Times New Roman" pitchFamily="18" charset="0"/>
                <a:cs typeface="Times New Roman" pitchFamily="18" charset="0"/>
              </a:rPr>
              <a:t>профессиональных </a:t>
            </a:r>
            <a:r>
              <a:rPr lang="ru-RU" sz="3200" b="1" dirty="0">
                <a:solidFill>
                  <a:schemeClr val="bg1"/>
                </a:solidFill>
                <a:latin typeface="Times New Roman" pitchFamily="18" charset="0"/>
                <a:cs typeface="Times New Roman" pitchFamily="18" charset="0"/>
              </a:rPr>
              <a:t>и образовательных стандартов</a:t>
            </a:r>
            <a:endParaRPr lang="ru-RU" sz="3200" dirty="0">
              <a:solidFill>
                <a:schemeClr val="bg1"/>
              </a:solidFill>
              <a:latin typeface="Times New Roman" pitchFamily="18" charset="0"/>
              <a:cs typeface="Times New Roman" pitchFamily="18" charset="0"/>
            </a:endParaRPr>
          </a:p>
        </p:txBody>
      </p:sp>
      <p:sp>
        <p:nvSpPr>
          <p:cNvPr id="3" name="Объект 2"/>
          <p:cNvSpPr>
            <a:spLocks noGrp="1"/>
          </p:cNvSpPr>
          <p:nvPr>
            <p:ph idx="1"/>
          </p:nvPr>
        </p:nvSpPr>
        <p:spPr/>
        <p:txBody>
          <a:bodyPr/>
          <a:lstStyle/>
          <a:p>
            <a:endParaRPr lang="ru-RU" dirty="0"/>
          </a:p>
        </p:txBody>
      </p:sp>
      <p:sp>
        <p:nvSpPr>
          <p:cNvPr id="6" name="Скругленный прямоугольник 5"/>
          <p:cNvSpPr/>
          <p:nvPr/>
        </p:nvSpPr>
        <p:spPr>
          <a:xfrm>
            <a:off x="1355834" y="1229710"/>
            <a:ext cx="7788166" cy="2948152"/>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just"/>
            <a:endParaRPr lang="ru-RU" sz="1600" b="1" dirty="0" smtClean="0"/>
          </a:p>
          <a:p>
            <a:pPr algn="just"/>
            <a:r>
              <a:rPr lang="ru-RU" sz="1600" b="1" dirty="0" smtClean="0">
                <a:solidFill>
                  <a:srgbClr val="22496C"/>
                </a:solidFill>
                <a:latin typeface="Times New Roman" pitchFamily="18" charset="0"/>
                <a:cs typeface="Times New Roman" pitchFamily="18" charset="0"/>
              </a:rPr>
              <a:t>Федеральный </a:t>
            </a:r>
            <a:r>
              <a:rPr lang="ru-RU" sz="1600" b="1" dirty="0">
                <a:solidFill>
                  <a:srgbClr val="22496C"/>
                </a:solidFill>
                <a:latin typeface="Times New Roman" pitchFamily="18" charset="0"/>
                <a:cs typeface="Times New Roman" pitchFamily="18" charset="0"/>
              </a:rPr>
              <a:t>закон № 273-ФЗ от 29 декабря 2012 «Об образовании в Российской </a:t>
            </a:r>
            <a:r>
              <a:rPr lang="ru-RU" sz="1600" b="1" dirty="0" smtClean="0">
                <a:solidFill>
                  <a:srgbClr val="22496C"/>
                </a:solidFill>
                <a:latin typeface="Times New Roman" pitchFamily="18" charset="0"/>
                <a:cs typeface="Times New Roman" pitchFamily="18" charset="0"/>
              </a:rPr>
              <a:t>Федерации» </a:t>
            </a:r>
            <a:r>
              <a:rPr lang="ru-RU" sz="1600" i="1" dirty="0" smtClean="0">
                <a:solidFill>
                  <a:srgbClr val="22496C"/>
                </a:solidFill>
                <a:latin typeface="Times New Roman" pitchFamily="18" charset="0"/>
                <a:cs typeface="Times New Roman" pitchFamily="18" charset="0"/>
              </a:rPr>
              <a:t>Пункт </a:t>
            </a:r>
            <a:r>
              <a:rPr lang="ru-RU" sz="1600" i="1" dirty="0">
                <a:solidFill>
                  <a:srgbClr val="22496C"/>
                </a:solidFill>
                <a:latin typeface="Times New Roman" pitchFamily="18" charset="0"/>
                <a:cs typeface="Times New Roman" pitchFamily="18" charset="0"/>
              </a:rPr>
              <a:t>7 Статьи </a:t>
            </a:r>
            <a:r>
              <a:rPr lang="ru-RU" sz="1600" i="1" dirty="0" smtClean="0">
                <a:solidFill>
                  <a:srgbClr val="22496C"/>
                </a:solidFill>
                <a:latin typeface="Times New Roman" pitchFamily="18" charset="0"/>
                <a:cs typeface="Times New Roman" pitchFamily="18" charset="0"/>
              </a:rPr>
              <a:t>11 </a:t>
            </a:r>
            <a:r>
              <a:rPr lang="ru-RU" sz="1600" dirty="0" smtClean="0">
                <a:solidFill>
                  <a:srgbClr val="22496C"/>
                </a:solidFill>
                <a:latin typeface="Times New Roman" pitchFamily="18" charset="0"/>
                <a:cs typeface="Times New Roman" pitchFamily="18" charset="0"/>
              </a:rPr>
              <a:t>При </a:t>
            </a:r>
            <a:r>
              <a:rPr lang="ru-RU" sz="1600" dirty="0">
                <a:solidFill>
                  <a:srgbClr val="22496C"/>
                </a:solidFill>
                <a:latin typeface="Times New Roman" pitchFamily="18" charset="0"/>
                <a:cs typeface="Times New Roman" pitchFamily="18" charset="0"/>
              </a:rPr>
              <a:t>формировании федеральных государственных образовательных стандартов </a:t>
            </a:r>
            <a:r>
              <a:rPr lang="ru-RU" sz="1600" dirty="0" smtClean="0">
                <a:solidFill>
                  <a:srgbClr val="22496C"/>
                </a:solidFill>
                <a:latin typeface="Times New Roman" pitchFamily="18" charset="0"/>
                <a:cs typeface="Times New Roman" pitchFamily="18" charset="0"/>
              </a:rPr>
              <a:t>профессионального образования </a:t>
            </a:r>
            <a:r>
              <a:rPr lang="ru-RU" sz="1600" dirty="0">
                <a:solidFill>
                  <a:srgbClr val="22496C"/>
                </a:solidFill>
                <a:latin typeface="Times New Roman" pitchFamily="18" charset="0"/>
                <a:cs typeface="Times New Roman" pitchFamily="18" charset="0"/>
              </a:rPr>
              <a:t>учитываются положения соответствующих профессиональных стандартов</a:t>
            </a:r>
          </a:p>
          <a:p>
            <a:pPr algn="just"/>
            <a:r>
              <a:rPr lang="ru-RU" sz="1600" b="1" dirty="0">
                <a:solidFill>
                  <a:srgbClr val="22496C"/>
                </a:solidFill>
                <a:latin typeface="Times New Roman" pitchFamily="18" charset="0"/>
                <a:cs typeface="Times New Roman" pitchFamily="18" charset="0"/>
              </a:rPr>
              <a:t>Постановление Правительства Российской Федерации от 5 августа 2013 г. № </a:t>
            </a:r>
            <a:r>
              <a:rPr lang="ru-RU" sz="1600" b="1" dirty="0" smtClean="0">
                <a:solidFill>
                  <a:srgbClr val="22496C"/>
                </a:solidFill>
                <a:latin typeface="Times New Roman" pitchFamily="18" charset="0"/>
                <a:cs typeface="Times New Roman" pitchFamily="18" charset="0"/>
              </a:rPr>
              <a:t>661</a:t>
            </a:r>
            <a:r>
              <a:rPr lang="ru-RU" sz="1600" dirty="0" smtClean="0">
                <a:solidFill>
                  <a:srgbClr val="22496C"/>
                </a:solidFill>
                <a:latin typeface="Times New Roman" pitchFamily="18" charset="0"/>
                <a:cs typeface="Times New Roman" pitchFamily="18" charset="0"/>
              </a:rPr>
              <a:t>"Об </a:t>
            </a:r>
            <a:r>
              <a:rPr lang="ru-RU" sz="1600" dirty="0">
                <a:solidFill>
                  <a:srgbClr val="22496C"/>
                </a:solidFill>
                <a:latin typeface="Times New Roman" pitchFamily="18" charset="0"/>
                <a:cs typeface="Times New Roman" pitchFamily="18" charset="0"/>
              </a:rPr>
              <a:t>утверждении Правил разработки, утверждения федеральных государственных </a:t>
            </a:r>
            <a:r>
              <a:rPr lang="ru-RU" sz="1600" dirty="0" smtClean="0">
                <a:solidFill>
                  <a:srgbClr val="22496C"/>
                </a:solidFill>
                <a:latin typeface="Times New Roman" pitchFamily="18" charset="0"/>
                <a:cs typeface="Times New Roman" pitchFamily="18" charset="0"/>
              </a:rPr>
              <a:t>образовательных стандартов </a:t>
            </a:r>
            <a:r>
              <a:rPr lang="ru-RU" sz="1600" dirty="0">
                <a:solidFill>
                  <a:srgbClr val="22496C"/>
                </a:solidFill>
                <a:latin typeface="Times New Roman" pitchFamily="18" charset="0"/>
                <a:cs typeface="Times New Roman" pitchFamily="18" charset="0"/>
              </a:rPr>
              <a:t>и внесения в них изменений</a:t>
            </a:r>
            <a:r>
              <a:rPr lang="ru-RU" sz="1600" dirty="0" smtClean="0">
                <a:solidFill>
                  <a:srgbClr val="22496C"/>
                </a:solidFill>
                <a:latin typeface="Times New Roman" pitchFamily="18" charset="0"/>
                <a:cs typeface="Times New Roman" pitchFamily="18" charset="0"/>
              </a:rPr>
              <a:t>» (</a:t>
            </a:r>
            <a:r>
              <a:rPr lang="ru-RU" sz="1600" dirty="0">
                <a:solidFill>
                  <a:srgbClr val="22496C"/>
                </a:solidFill>
                <a:latin typeface="Times New Roman" pitchFamily="18" charset="0"/>
                <a:cs typeface="Times New Roman" pitchFamily="18" charset="0"/>
              </a:rPr>
              <a:t>в редакции Постановления Правительства Российской Федерации от 12 сентября 2014 г. № </a:t>
            </a:r>
            <a:r>
              <a:rPr lang="ru-RU" sz="1600" dirty="0" smtClean="0">
                <a:solidFill>
                  <a:srgbClr val="22496C"/>
                </a:solidFill>
                <a:latin typeface="Times New Roman" pitchFamily="18" charset="0"/>
                <a:cs typeface="Times New Roman" pitchFamily="18" charset="0"/>
              </a:rPr>
              <a:t>928) </a:t>
            </a:r>
            <a:r>
              <a:rPr lang="ru-RU" sz="1600" i="1" dirty="0" smtClean="0">
                <a:solidFill>
                  <a:srgbClr val="22496C"/>
                </a:solidFill>
                <a:latin typeface="Times New Roman" pitchFamily="18" charset="0"/>
                <a:cs typeface="Times New Roman" pitchFamily="18" charset="0"/>
              </a:rPr>
              <a:t>Пункт </a:t>
            </a:r>
            <a:r>
              <a:rPr lang="ru-RU" sz="1600" i="1" dirty="0" smtClean="0">
                <a:solidFill>
                  <a:srgbClr val="22496C"/>
                </a:solidFill>
                <a:latin typeface="Times New Roman" pitchFamily="18" charset="0"/>
                <a:cs typeface="Times New Roman" pitchFamily="18" charset="0"/>
              </a:rPr>
              <a:t>21 </a:t>
            </a:r>
            <a:r>
              <a:rPr lang="ru-RU" sz="1600" dirty="0" smtClean="0">
                <a:solidFill>
                  <a:srgbClr val="22496C"/>
                </a:solidFill>
                <a:latin typeface="Times New Roman" pitchFamily="18" charset="0"/>
                <a:cs typeface="Times New Roman" pitchFamily="18" charset="0"/>
              </a:rPr>
              <a:t>В </a:t>
            </a:r>
            <a:r>
              <a:rPr lang="ru-RU" sz="1600" dirty="0">
                <a:solidFill>
                  <a:srgbClr val="22496C"/>
                </a:solidFill>
                <a:latin typeface="Times New Roman" pitchFamily="18" charset="0"/>
                <a:cs typeface="Times New Roman" pitchFamily="18" charset="0"/>
              </a:rPr>
              <a:t>целях обеспечения учета в стандартах профессионального образования положений </a:t>
            </a:r>
            <a:r>
              <a:rPr lang="ru-RU" sz="1600" dirty="0" smtClean="0">
                <a:solidFill>
                  <a:srgbClr val="22496C"/>
                </a:solidFill>
                <a:latin typeface="Times New Roman" pitchFamily="18" charset="0"/>
                <a:cs typeface="Times New Roman" pitchFamily="18" charset="0"/>
              </a:rPr>
              <a:t>соответствующих профессиональных </a:t>
            </a:r>
            <a:r>
              <a:rPr lang="ru-RU" sz="1600" dirty="0">
                <a:solidFill>
                  <a:srgbClr val="22496C"/>
                </a:solidFill>
                <a:latin typeface="Times New Roman" pitchFamily="18" charset="0"/>
                <a:cs typeface="Times New Roman" pitchFamily="18" charset="0"/>
              </a:rPr>
              <a:t>стандартов Минтруда России представляет в </a:t>
            </a:r>
            <a:r>
              <a:rPr lang="ru-RU" sz="1600" dirty="0" err="1">
                <a:solidFill>
                  <a:srgbClr val="22496C"/>
                </a:solidFill>
                <a:latin typeface="Times New Roman" pitchFamily="18" charset="0"/>
                <a:cs typeface="Times New Roman" pitchFamily="18" charset="0"/>
              </a:rPr>
              <a:t>Минобрнауки</a:t>
            </a:r>
            <a:r>
              <a:rPr lang="ru-RU" sz="1600" dirty="0">
                <a:solidFill>
                  <a:srgbClr val="22496C"/>
                </a:solidFill>
                <a:latin typeface="Times New Roman" pitchFamily="18" charset="0"/>
                <a:cs typeface="Times New Roman" pitchFamily="18" charset="0"/>
              </a:rPr>
              <a:t> России информацию </a:t>
            </a:r>
            <a:r>
              <a:rPr lang="ru-RU" sz="1600" dirty="0" smtClean="0">
                <a:solidFill>
                  <a:srgbClr val="22496C"/>
                </a:solidFill>
                <a:latin typeface="Times New Roman" pitchFamily="18" charset="0"/>
                <a:cs typeface="Times New Roman" pitchFamily="18" charset="0"/>
              </a:rPr>
              <a:t>об утвержденных </a:t>
            </a:r>
            <a:r>
              <a:rPr lang="ru-RU" sz="1600" dirty="0">
                <a:solidFill>
                  <a:srgbClr val="22496C"/>
                </a:solidFill>
              </a:rPr>
              <a:t>профессиональных стандартах в течение 10 дней со дня их вступления в силу.</a:t>
            </a:r>
          </a:p>
        </p:txBody>
      </p:sp>
      <p:sp>
        <p:nvSpPr>
          <p:cNvPr id="7" name="Скругленный прямоугольник 6"/>
          <p:cNvSpPr/>
          <p:nvPr/>
        </p:nvSpPr>
        <p:spPr>
          <a:xfrm>
            <a:off x="0" y="4177862"/>
            <a:ext cx="9144000" cy="1627401"/>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just"/>
            <a:r>
              <a:rPr lang="ru-RU" sz="1600" dirty="0">
                <a:solidFill>
                  <a:srgbClr val="22496C"/>
                </a:solidFill>
              </a:rPr>
              <a:t>Методические рекомендации по разработке основных профессиональных образовательных программ </a:t>
            </a:r>
            <a:r>
              <a:rPr lang="ru-RU" sz="1600" dirty="0" smtClean="0">
                <a:solidFill>
                  <a:srgbClr val="22496C"/>
                </a:solidFill>
              </a:rPr>
              <a:t>и дополнительных </a:t>
            </a:r>
            <a:r>
              <a:rPr lang="ru-RU" sz="1600" dirty="0">
                <a:solidFill>
                  <a:srgbClr val="22496C"/>
                </a:solidFill>
              </a:rPr>
              <a:t>профессиональных программ с учетом соответствующих профессиональных </a:t>
            </a:r>
            <a:r>
              <a:rPr lang="ru-RU" sz="1600" dirty="0" smtClean="0">
                <a:solidFill>
                  <a:srgbClr val="22496C"/>
                </a:solidFill>
              </a:rPr>
              <a:t>стандартов (22 </a:t>
            </a:r>
            <a:r>
              <a:rPr lang="ru-RU" sz="1600" dirty="0">
                <a:solidFill>
                  <a:srgbClr val="22496C"/>
                </a:solidFill>
              </a:rPr>
              <a:t>января 2015 г. N ДЛ-1/05вн), одобренные рабочей группой по применению профессиональных стандартов </a:t>
            </a:r>
            <a:r>
              <a:rPr lang="ru-RU" sz="1600" dirty="0" smtClean="0">
                <a:solidFill>
                  <a:srgbClr val="22496C"/>
                </a:solidFill>
              </a:rPr>
              <a:t>в системе </a:t>
            </a:r>
            <a:r>
              <a:rPr lang="ru-RU" sz="1600" dirty="0">
                <a:solidFill>
                  <a:srgbClr val="22496C"/>
                </a:solidFill>
              </a:rPr>
              <a:t>профессионального образования и обучения Национального совета при Президенте </a:t>
            </a:r>
            <a:r>
              <a:rPr lang="ru-RU" sz="1600" dirty="0" smtClean="0">
                <a:solidFill>
                  <a:srgbClr val="22496C"/>
                </a:solidFill>
              </a:rPr>
              <a:t>Российской Федерации </a:t>
            </a:r>
            <a:r>
              <a:rPr lang="ru-RU" sz="1600" dirty="0">
                <a:solidFill>
                  <a:srgbClr val="22496C"/>
                </a:solidFill>
              </a:rPr>
              <a:t>по профессиональным квалификациям (протокол от 12 марта 2015 г. № 5)</a:t>
            </a:r>
          </a:p>
        </p:txBody>
      </p:sp>
      <p:sp>
        <p:nvSpPr>
          <p:cNvPr id="8" name="Скругленный прямоугольник 7"/>
          <p:cNvSpPr/>
          <p:nvPr/>
        </p:nvSpPr>
        <p:spPr>
          <a:xfrm>
            <a:off x="539552" y="5949280"/>
            <a:ext cx="8604448" cy="720080"/>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r>
              <a:rPr lang="ru-RU" dirty="0"/>
              <a:t>Статья 96 Закона об образовании - предусмотрен механизм профессионально-общественной </a:t>
            </a:r>
            <a:r>
              <a:rPr lang="ru-RU" dirty="0" smtClean="0"/>
              <a:t>аккредитации образовательных </a:t>
            </a:r>
            <a:r>
              <a:rPr lang="ru-RU" dirty="0"/>
              <a:t>программ работодателями</a:t>
            </a:r>
          </a:p>
        </p:txBody>
      </p:sp>
    </p:spTree>
    <p:extLst>
      <p:ext uri="{BB962C8B-B14F-4D97-AF65-F5344CB8AC3E}">
        <p14:creationId xmlns:p14="http://schemas.microsoft.com/office/powerpoint/2010/main" val="7465316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ChangeArrowheads="1"/>
          </p:cNvSpPr>
          <p:nvPr/>
        </p:nvSpPr>
        <p:spPr bwMode="auto">
          <a:xfrm>
            <a:off x="1801812" y="-114490"/>
            <a:ext cx="7531374"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ru-RU" altLang="ru-RU" sz="4000" b="1" dirty="0">
                <a:solidFill>
                  <a:schemeClr val="bg1"/>
                </a:solidFill>
                <a:latin typeface="Times New Roman" panose="02020603050405020304" pitchFamily="18" charset="0"/>
                <a:cs typeface="Times New Roman" panose="02020603050405020304" pitchFamily="18" charset="0"/>
              </a:rPr>
              <a:t>С</a:t>
            </a:r>
            <a:r>
              <a:rPr lang="ru-RU" altLang="ru-RU" sz="4000" b="1" dirty="0" smtClean="0">
                <a:solidFill>
                  <a:schemeClr val="bg1"/>
                </a:solidFill>
                <a:latin typeface="Times New Roman" panose="02020603050405020304" pitchFamily="18" charset="0"/>
                <a:cs typeface="Times New Roman" panose="02020603050405020304" pitchFamily="18" charset="0"/>
              </a:rPr>
              <a:t>истема независимой оценки (сертификации) </a:t>
            </a:r>
            <a:r>
              <a:rPr lang="ru-RU" altLang="ru-RU" sz="4000" b="1" dirty="0">
                <a:solidFill>
                  <a:schemeClr val="bg1"/>
                </a:solidFill>
                <a:latin typeface="Times New Roman" panose="02020603050405020304" pitchFamily="18" charset="0"/>
                <a:cs typeface="Times New Roman" panose="02020603050405020304" pitchFamily="18" charset="0"/>
              </a:rPr>
              <a:t>персонала  </a:t>
            </a:r>
          </a:p>
        </p:txBody>
      </p:sp>
      <p:sp>
        <p:nvSpPr>
          <p:cNvPr id="10243" name="Rectangle 3"/>
          <p:cNvSpPr>
            <a:spLocks noChangeArrowheads="1"/>
          </p:cNvSpPr>
          <p:nvPr/>
        </p:nvSpPr>
        <p:spPr bwMode="auto">
          <a:xfrm>
            <a:off x="2979682" y="1208949"/>
            <a:ext cx="3752905" cy="887636"/>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wrap="none" anchor="ctr"/>
          <a:lstStyle/>
          <a:p>
            <a:pPr algn="ctr">
              <a:defRPr/>
            </a:pPr>
            <a:r>
              <a:rPr kumimoji="1" lang="ru-RU" b="1" dirty="0">
                <a:solidFill>
                  <a:srgbClr val="C00000"/>
                </a:solidFill>
                <a:latin typeface="Times New Roman" pitchFamily="18" charset="0"/>
              </a:rPr>
              <a:t>СИСТЕМЫ СЕРТИФИКАЦИИ</a:t>
            </a:r>
          </a:p>
        </p:txBody>
      </p:sp>
      <p:sp>
        <p:nvSpPr>
          <p:cNvPr id="10244" name="AutoShape 4"/>
          <p:cNvSpPr>
            <a:spLocks noChangeArrowheads="1"/>
          </p:cNvSpPr>
          <p:nvPr/>
        </p:nvSpPr>
        <p:spPr bwMode="auto">
          <a:xfrm>
            <a:off x="251520" y="2670175"/>
            <a:ext cx="1872555" cy="1223963"/>
          </a:xfrm>
          <a:prstGeom prst="roundRect">
            <a:avLst>
              <a:gd name="adj" fmla="val 16667"/>
            </a:avLst>
          </a:prstGeom>
          <a:ln>
            <a:headEnd/>
            <a:tailEnd/>
          </a:ln>
        </p:spPr>
        <p:style>
          <a:lnRef idx="1">
            <a:schemeClr val="accent1"/>
          </a:lnRef>
          <a:fillRef idx="3">
            <a:schemeClr val="accent1"/>
          </a:fillRef>
          <a:effectRef idx="2">
            <a:schemeClr val="accent1"/>
          </a:effectRef>
          <a:fontRef idx="minor">
            <a:schemeClr val="lt1"/>
          </a:fontRef>
        </p:style>
        <p:txBody>
          <a:bodyPr wrap="none" anchor="ctr"/>
          <a:lstStyle/>
          <a:p>
            <a:pPr algn="ctr">
              <a:defRPr/>
            </a:pPr>
            <a:r>
              <a:rPr kumimoji="1" lang="ru-RU" sz="2800" b="1" dirty="0">
                <a:solidFill>
                  <a:schemeClr val="bg1"/>
                </a:solidFill>
                <a:latin typeface="Times New Roman" pitchFamily="18" charset="0"/>
              </a:rPr>
              <a:t>продукции</a:t>
            </a:r>
          </a:p>
        </p:txBody>
      </p:sp>
      <p:sp>
        <p:nvSpPr>
          <p:cNvPr id="10245" name="AutoShape 5"/>
          <p:cNvSpPr>
            <a:spLocks noChangeArrowheads="1"/>
          </p:cNvSpPr>
          <p:nvPr/>
        </p:nvSpPr>
        <p:spPr bwMode="auto">
          <a:xfrm>
            <a:off x="2555875" y="3230563"/>
            <a:ext cx="1782763" cy="1223962"/>
          </a:xfrm>
          <a:prstGeom prst="roundRect">
            <a:avLst>
              <a:gd name="adj" fmla="val 16667"/>
            </a:avLst>
          </a:prstGeom>
          <a:ln>
            <a:headEnd/>
            <a:tailEnd/>
          </a:ln>
        </p:spPr>
        <p:style>
          <a:lnRef idx="1">
            <a:schemeClr val="accent1"/>
          </a:lnRef>
          <a:fillRef idx="3">
            <a:schemeClr val="accent1"/>
          </a:fillRef>
          <a:effectRef idx="2">
            <a:schemeClr val="accent1"/>
          </a:effectRef>
          <a:fontRef idx="minor">
            <a:schemeClr val="lt1"/>
          </a:fontRef>
        </p:style>
        <p:txBody>
          <a:bodyPr wrap="none" anchor="ctr"/>
          <a:lstStyle/>
          <a:p>
            <a:pPr algn="ctr">
              <a:defRPr/>
            </a:pPr>
            <a:r>
              <a:rPr kumimoji="1" lang="ru-RU" sz="2800" b="1" dirty="0">
                <a:solidFill>
                  <a:schemeClr val="bg1"/>
                </a:solidFill>
                <a:latin typeface="Times New Roman" pitchFamily="18" charset="0"/>
              </a:rPr>
              <a:t>услуги</a:t>
            </a:r>
          </a:p>
        </p:txBody>
      </p:sp>
      <p:sp>
        <p:nvSpPr>
          <p:cNvPr id="10246" name="AutoShape 6"/>
          <p:cNvSpPr>
            <a:spLocks noChangeArrowheads="1"/>
          </p:cNvSpPr>
          <p:nvPr/>
        </p:nvSpPr>
        <p:spPr bwMode="auto">
          <a:xfrm>
            <a:off x="4933950" y="3273425"/>
            <a:ext cx="1798638" cy="1223963"/>
          </a:xfrm>
          <a:prstGeom prst="roundRect">
            <a:avLst>
              <a:gd name="adj" fmla="val 16667"/>
            </a:avLst>
          </a:prstGeom>
          <a:ln>
            <a:headEnd/>
            <a:tailEnd/>
          </a:ln>
        </p:spPr>
        <p:style>
          <a:lnRef idx="1">
            <a:schemeClr val="accent1"/>
          </a:lnRef>
          <a:fillRef idx="3">
            <a:schemeClr val="accent1"/>
          </a:fillRef>
          <a:effectRef idx="2">
            <a:schemeClr val="accent1"/>
          </a:effectRef>
          <a:fontRef idx="minor">
            <a:schemeClr val="lt1"/>
          </a:fontRef>
        </p:style>
        <p:txBody>
          <a:bodyPr wrap="none" anchor="ctr"/>
          <a:lstStyle/>
          <a:p>
            <a:pPr algn="ctr">
              <a:defRPr/>
            </a:pPr>
            <a:r>
              <a:rPr kumimoji="1" lang="ru-RU" sz="2800" b="1" dirty="0" smtClean="0">
                <a:solidFill>
                  <a:schemeClr val="bg1"/>
                </a:solidFill>
                <a:latin typeface="Times New Roman" pitchFamily="18" charset="0"/>
              </a:rPr>
              <a:t>система</a:t>
            </a:r>
            <a:endParaRPr kumimoji="1" lang="ru-RU" sz="2800" b="1" dirty="0">
              <a:solidFill>
                <a:schemeClr val="bg1"/>
              </a:solidFill>
              <a:latin typeface="Times New Roman" pitchFamily="18" charset="0"/>
            </a:endParaRPr>
          </a:p>
          <a:p>
            <a:pPr algn="ctr">
              <a:defRPr/>
            </a:pPr>
            <a:r>
              <a:rPr kumimoji="1" lang="ru-RU" sz="2800" b="1" dirty="0">
                <a:solidFill>
                  <a:schemeClr val="bg1"/>
                </a:solidFill>
                <a:latin typeface="Times New Roman" pitchFamily="18" charset="0"/>
              </a:rPr>
              <a:t>качества</a:t>
            </a:r>
          </a:p>
        </p:txBody>
      </p:sp>
      <p:sp>
        <p:nvSpPr>
          <p:cNvPr id="10247" name="AutoShape 7"/>
          <p:cNvSpPr>
            <a:spLocks noChangeArrowheads="1"/>
          </p:cNvSpPr>
          <p:nvPr/>
        </p:nvSpPr>
        <p:spPr bwMode="auto">
          <a:xfrm>
            <a:off x="6984124" y="2690813"/>
            <a:ext cx="1858251" cy="1223962"/>
          </a:xfrm>
          <a:prstGeom prst="roundRect">
            <a:avLst>
              <a:gd name="adj" fmla="val 16667"/>
            </a:avLst>
          </a:prstGeom>
          <a:ln>
            <a:headEnd/>
            <a:tailEnd/>
          </a:ln>
        </p:spPr>
        <p:style>
          <a:lnRef idx="1">
            <a:schemeClr val="accent2"/>
          </a:lnRef>
          <a:fillRef idx="3">
            <a:schemeClr val="accent2"/>
          </a:fillRef>
          <a:effectRef idx="2">
            <a:schemeClr val="accent2"/>
          </a:effectRef>
          <a:fontRef idx="minor">
            <a:schemeClr val="lt1"/>
          </a:fontRef>
        </p:style>
        <p:txBody>
          <a:bodyPr wrap="none" anchor="ctr"/>
          <a:lstStyle/>
          <a:p>
            <a:pPr algn="ctr">
              <a:defRPr/>
            </a:pPr>
            <a:r>
              <a:rPr kumimoji="1" lang="ru-RU" sz="2800" b="1" dirty="0" smtClean="0">
                <a:solidFill>
                  <a:schemeClr val="bg1"/>
                </a:solidFill>
                <a:latin typeface="Times New Roman" pitchFamily="18" charset="0"/>
              </a:rPr>
              <a:t>персонала</a:t>
            </a:r>
            <a:r>
              <a:rPr kumimoji="1" lang="ru-RU" sz="1600" b="1" dirty="0" smtClean="0">
                <a:latin typeface="Times New Roman" pitchFamily="18" charset="0"/>
              </a:rPr>
              <a:t> </a:t>
            </a:r>
            <a:endParaRPr kumimoji="1" lang="ru-RU" sz="1600" b="1" dirty="0">
              <a:latin typeface="Times New Roman" pitchFamily="18" charset="0"/>
            </a:endParaRPr>
          </a:p>
        </p:txBody>
      </p:sp>
      <p:sp>
        <p:nvSpPr>
          <p:cNvPr id="22536" name="Line 8"/>
          <p:cNvSpPr>
            <a:spLocks noChangeShapeType="1"/>
          </p:cNvSpPr>
          <p:nvPr/>
        </p:nvSpPr>
        <p:spPr bwMode="auto">
          <a:xfrm flipH="1">
            <a:off x="1801813" y="2084388"/>
            <a:ext cx="2663825" cy="576262"/>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22537" name="Line 9"/>
          <p:cNvSpPr>
            <a:spLocks noChangeShapeType="1"/>
          </p:cNvSpPr>
          <p:nvPr/>
        </p:nvSpPr>
        <p:spPr bwMode="auto">
          <a:xfrm flipH="1">
            <a:off x="3602038" y="2084388"/>
            <a:ext cx="863600" cy="11525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22538" name="Line 10"/>
          <p:cNvSpPr>
            <a:spLocks noChangeShapeType="1"/>
          </p:cNvSpPr>
          <p:nvPr/>
        </p:nvSpPr>
        <p:spPr bwMode="auto">
          <a:xfrm>
            <a:off x="4465638" y="2093913"/>
            <a:ext cx="1079500" cy="11525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22539" name="Line 11"/>
          <p:cNvSpPr>
            <a:spLocks noChangeShapeType="1"/>
          </p:cNvSpPr>
          <p:nvPr/>
        </p:nvSpPr>
        <p:spPr bwMode="auto">
          <a:xfrm>
            <a:off x="4465638" y="2084388"/>
            <a:ext cx="3168650" cy="576262"/>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22540" name="Rectangle 12"/>
          <p:cNvSpPr>
            <a:spLocks noChangeArrowheads="1"/>
          </p:cNvSpPr>
          <p:nvPr/>
        </p:nvSpPr>
        <p:spPr bwMode="auto">
          <a:xfrm>
            <a:off x="2002221" y="4868863"/>
            <a:ext cx="7141780" cy="1223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kumimoji="1" lang="ru-RU" altLang="ru-RU" sz="2000" b="1" i="1" dirty="0" smtClean="0">
                <a:solidFill>
                  <a:srgbClr val="C00000"/>
                </a:solidFill>
              </a:rPr>
              <a:t>               Сущность </a:t>
            </a:r>
            <a:r>
              <a:rPr kumimoji="1" lang="ru-RU" altLang="ru-RU" sz="2000" b="1" i="1" dirty="0">
                <a:solidFill>
                  <a:srgbClr val="C00000"/>
                </a:solidFill>
              </a:rPr>
              <a:t>сертификации персонала </a:t>
            </a:r>
            <a:r>
              <a:rPr kumimoji="1" lang="ru-RU" altLang="ru-RU" sz="2000" i="1" dirty="0" smtClean="0">
                <a:solidFill>
                  <a:srgbClr val="002060"/>
                </a:solidFill>
              </a:rPr>
              <a:t>– </a:t>
            </a:r>
          </a:p>
          <a:p>
            <a:pPr algn="ctr" eaLnBrk="1" hangingPunct="1"/>
            <a:r>
              <a:rPr kumimoji="1" lang="ru-RU" altLang="ru-RU" sz="2000" dirty="0" smtClean="0">
                <a:solidFill>
                  <a:srgbClr val="002060"/>
                </a:solidFill>
              </a:rPr>
              <a:t>подтверждение</a:t>
            </a:r>
          </a:p>
          <a:p>
            <a:pPr algn="ctr" eaLnBrk="1" hangingPunct="1"/>
            <a:r>
              <a:rPr kumimoji="1" lang="ru-RU" altLang="ru-RU" sz="2000" dirty="0" smtClean="0">
                <a:solidFill>
                  <a:srgbClr val="002060"/>
                </a:solidFill>
              </a:rPr>
              <a:t> </a:t>
            </a:r>
            <a:r>
              <a:rPr kumimoji="1" lang="ru-RU" altLang="ru-RU" sz="2000" dirty="0">
                <a:solidFill>
                  <a:srgbClr val="002060"/>
                </a:solidFill>
              </a:rPr>
              <a:t>соответствия </a:t>
            </a:r>
            <a:r>
              <a:rPr kumimoji="1" lang="ru-RU" altLang="ru-RU" sz="2000" dirty="0" smtClean="0">
                <a:solidFill>
                  <a:srgbClr val="002060"/>
                </a:solidFill>
              </a:rPr>
              <a:t>установленным </a:t>
            </a:r>
            <a:r>
              <a:rPr kumimoji="1" lang="ru-RU" altLang="ru-RU" sz="2000" dirty="0">
                <a:solidFill>
                  <a:srgbClr val="002060"/>
                </a:solidFill>
              </a:rPr>
              <a:t>требованиям к </a:t>
            </a:r>
            <a:r>
              <a:rPr kumimoji="1" lang="ru-RU" altLang="ru-RU" sz="2000" dirty="0" smtClean="0">
                <a:solidFill>
                  <a:srgbClr val="002060"/>
                </a:solidFill>
              </a:rPr>
              <a:t>компетентности</a:t>
            </a:r>
          </a:p>
          <a:p>
            <a:pPr algn="ctr" eaLnBrk="1" hangingPunct="1"/>
            <a:r>
              <a:rPr kumimoji="1" lang="ru-RU" altLang="ru-RU" sz="2000" dirty="0" smtClean="0">
                <a:solidFill>
                  <a:srgbClr val="002060"/>
                </a:solidFill>
              </a:rPr>
              <a:t> </a:t>
            </a:r>
            <a:r>
              <a:rPr kumimoji="1" lang="ru-RU" altLang="ru-RU" sz="2000" dirty="0">
                <a:solidFill>
                  <a:srgbClr val="002060"/>
                </a:solidFill>
              </a:rPr>
              <a:t>персонала или </a:t>
            </a:r>
            <a:r>
              <a:rPr kumimoji="1" lang="ru-RU" altLang="ru-RU" sz="2000" dirty="0" smtClean="0">
                <a:solidFill>
                  <a:srgbClr val="002060"/>
                </a:solidFill>
              </a:rPr>
              <a:t>независимая </a:t>
            </a:r>
            <a:r>
              <a:rPr kumimoji="1" lang="ru-RU" altLang="ru-RU" sz="2000" dirty="0">
                <a:solidFill>
                  <a:srgbClr val="002060"/>
                </a:solidFill>
              </a:rPr>
              <a:t>оценка уровня </a:t>
            </a:r>
            <a:endParaRPr kumimoji="1" lang="ru-RU" altLang="ru-RU" sz="2000" dirty="0" smtClean="0">
              <a:solidFill>
                <a:srgbClr val="002060"/>
              </a:solidFill>
            </a:endParaRPr>
          </a:p>
          <a:p>
            <a:pPr algn="ctr" eaLnBrk="1" hangingPunct="1"/>
            <a:r>
              <a:rPr kumimoji="1" lang="ru-RU" altLang="ru-RU" sz="2000" dirty="0" smtClean="0">
                <a:solidFill>
                  <a:srgbClr val="002060"/>
                </a:solidFill>
              </a:rPr>
              <a:t>профессиональных </a:t>
            </a:r>
            <a:r>
              <a:rPr kumimoji="1" lang="ru-RU" altLang="ru-RU" sz="2000" dirty="0">
                <a:solidFill>
                  <a:srgbClr val="002060"/>
                </a:solidFill>
              </a:rPr>
              <a:t>квалификаций </a:t>
            </a:r>
          </a:p>
          <a:p>
            <a:pPr algn="ctr" eaLnBrk="1" hangingPunct="1"/>
            <a:r>
              <a:rPr kumimoji="1" lang="ru-RU" altLang="ru-RU" sz="2000" dirty="0">
                <a:solidFill>
                  <a:srgbClr val="002060"/>
                </a:solidFill>
              </a:rPr>
              <a:t>на основе профессиональных стандартов   </a:t>
            </a:r>
          </a:p>
        </p:txBody>
      </p:sp>
    </p:spTree>
    <p:extLst>
      <p:ext uri="{BB962C8B-B14F-4D97-AF65-F5344CB8AC3E}">
        <p14:creationId xmlns:p14="http://schemas.microsoft.com/office/powerpoint/2010/main" val="2393330181"/>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10244"/>
                                        </p:tgtEl>
                                        <p:attrNameLst>
                                          <p:attrName>style.visibility</p:attrName>
                                        </p:attrNameLst>
                                      </p:cBhvr>
                                      <p:to>
                                        <p:strVal val="visible"/>
                                      </p:to>
                                    </p:set>
                                    <p:animEffect transition="in" filter="box(in)">
                                      <p:cBhvr>
                                        <p:cTn id="7" dur="500"/>
                                        <p:tgtEl>
                                          <p:spTgt spid="10244"/>
                                        </p:tgtEl>
                                      </p:cBhvr>
                                    </p:animEffect>
                                  </p:childTnLst>
                                </p:cTn>
                              </p:par>
                            </p:childTnLst>
                          </p:cTn>
                        </p:par>
                        <p:par>
                          <p:cTn id="8" fill="hold" nodeType="afterGroup">
                            <p:stCondLst>
                              <p:cond delay="500"/>
                            </p:stCondLst>
                            <p:childTnLst>
                              <p:par>
                                <p:cTn id="9" presetID="4" presetClass="entr" presetSubtype="16" fill="hold" grpId="0" nodeType="afterEffect">
                                  <p:stCondLst>
                                    <p:cond delay="0"/>
                                  </p:stCondLst>
                                  <p:childTnLst>
                                    <p:set>
                                      <p:cBhvr>
                                        <p:cTn id="10" dur="1" fill="hold">
                                          <p:stCondLst>
                                            <p:cond delay="0"/>
                                          </p:stCondLst>
                                        </p:cTn>
                                        <p:tgtEl>
                                          <p:spTgt spid="10245"/>
                                        </p:tgtEl>
                                        <p:attrNameLst>
                                          <p:attrName>style.visibility</p:attrName>
                                        </p:attrNameLst>
                                      </p:cBhvr>
                                      <p:to>
                                        <p:strVal val="visible"/>
                                      </p:to>
                                    </p:set>
                                    <p:animEffect transition="in" filter="box(in)">
                                      <p:cBhvr>
                                        <p:cTn id="11" dur="500"/>
                                        <p:tgtEl>
                                          <p:spTgt spid="10245"/>
                                        </p:tgtEl>
                                      </p:cBhvr>
                                    </p:animEffect>
                                  </p:childTnLst>
                                </p:cTn>
                              </p:par>
                            </p:childTnLst>
                          </p:cTn>
                        </p:par>
                        <p:par>
                          <p:cTn id="12" fill="hold" nodeType="afterGroup">
                            <p:stCondLst>
                              <p:cond delay="1000"/>
                            </p:stCondLst>
                            <p:childTnLst>
                              <p:par>
                                <p:cTn id="13" presetID="4" presetClass="entr" presetSubtype="16" fill="hold" grpId="0" nodeType="afterEffect">
                                  <p:stCondLst>
                                    <p:cond delay="0"/>
                                  </p:stCondLst>
                                  <p:childTnLst>
                                    <p:set>
                                      <p:cBhvr>
                                        <p:cTn id="14" dur="1" fill="hold">
                                          <p:stCondLst>
                                            <p:cond delay="0"/>
                                          </p:stCondLst>
                                        </p:cTn>
                                        <p:tgtEl>
                                          <p:spTgt spid="10246"/>
                                        </p:tgtEl>
                                        <p:attrNameLst>
                                          <p:attrName>style.visibility</p:attrName>
                                        </p:attrNameLst>
                                      </p:cBhvr>
                                      <p:to>
                                        <p:strVal val="visible"/>
                                      </p:to>
                                    </p:set>
                                    <p:animEffect transition="in" filter="box(in)">
                                      <p:cBhvr>
                                        <p:cTn id="15" dur="500"/>
                                        <p:tgtEl>
                                          <p:spTgt spid="10246"/>
                                        </p:tgtEl>
                                      </p:cBhvr>
                                    </p:animEffect>
                                  </p:childTnLst>
                                </p:cTn>
                              </p:par>
                            </p:childTnLst>
                          </p:cTn>
                        </p:par>
                        <p:par>
                          <p:cTn id="16" fill="hold" nodeType="afterGroup">
                            <p:stCondLst>
                              <p:cond delay="1500"/>
                            </p:stCondLst>
                            <p:childTnLst>
                              <p:par>
                                <p:cTn id="17" presetID="4" presetClass="entr" presetSubtype="16" fill="hold" grpId="0" nodeType="afterEffect">
                                  <p:stCondLst>
                                    <p:cond delay="0"/>
                                  </p:stCondLst>
                                  <p:childTnLst>
                                    <p:set>
                                      <p:cBhvr>
                                        <p:cTn id="18" dur="1" fill="hold">
                                          <p:stCondLst>
                                            <p:cond delay="0"/>
                                          </p:stCondLst>
                                        </p:cTn>
                                        <p:tgtEl>
                                          <p:spTgt spid="10247"/>
                                        </p:tgtEl>
                                        <p:attrNameLst>
                                          <p:attrName>style.visibility</p:attrName>
                                        </p:attrNameLst>
                                      </p:cBhvr>
                                      <p:to>
                                        <p:strVal val="visible"/>
                                      </p:to>
                                    </p:set>
                                    <p:animEffect transition="in" filter="box(in)">
                                      <p:cBhvr>
                                        <p:cTn id="19" dur="500"/>
                                        <p:tgtEl>
                                          <p:spTgt spid="10247"/>
                                        </p:tgtEl>
                                      </p:cBhvr>
                                    </p:animEffect>
                                  </p:childTnLst>
                                </p:cTn>
                              </p:par>
                            </p:childTnLst>
                          </p:cTn>
                        </p:par>
                        <p:par>
                          <p:cTn id="20" fill="hold" nodeType="afterGroup">
                            <p:stCondLst>
                              <p:cond delay="2000"/>
                            </p:stCondLst>
                            <p:childTnLst>
                              <p:par>
                                <p:cTn id="21" presetID="27" presetClass="emph" presetSubtype="0" fill="hold" grpId="1" nodeType="afterEffect">
                                  <p:stCondLst>
                                    <p:cond delay="0"/>
                                  </p:stCondLst>
                                  <p:childTnLst>
                                    <p:animClr clrSpc="rgb" dir="cw">
                                      <p:cBhvr override="childStyle">
                                        <p:cTn id="22" dur="250" autoRev="1" fill="hold"/>
                                        <p:tgtEl>
                                          <p:spTgt spid="10247"/>
                                        </p:tgtEl>
                                        <p:attrNameLst>
                                          <p:attrName>style.color</p:attrName>
                                        </p:attrNameLst>
                                      </p:cBhvr>
                                      <p:to>
                                        <a:schemeClr val="bg1"/>
                                      </p:to>
                                    </p:animClr>
                                    <p:animClr clrSpc="rgb" dir="cw">
                                      <p:cBhvr>
                                        <p:cTn id="23" dur="250" autoRev="1" fill="hold"/>
                                        <p:tgtEl>
                                          <p:spTgt spid="10247"/>
                                        </p:tgtEl>
                                        <p:attrNameLst>
                                          <p:attrName>fillcolor</p:attrName>
                                        </p:attrNameLst>
                                      </p:cBhvr>
                                      <p:to>
                                        <a:schemeClr val="bg1"/>
                                      </p:to>
                                    </p:animClr>
                                    <p:set>
                                      <p:cBhvr>
                                        <p:cTn id="24" dur="250" autoRev="1" fill="hold"/>
                                        <p:tgtEl>
                                          <p:spTgt spid="10247"/>
                                        </p:tgtEl>
                                        <p:attrNameLst>
                                          <p:attrName>fill.type</p:attrName>
                                        </p:attrNameLst>
                                      </p:cBhvr>
                                      <p:to>
                                        <p:strVal val="solid"/>
                                      </p:to>
                                    </p:set>
                                    <p:set>
                                      <p:cBhvr>
                                        <p:cTn id="25" dur="250" autoRev="1" fill="hold"/>
                                        <p:tgtEl>
                                          <p:spTgt spid="10247"/>
                                        </p:tgtEl>
                                        <p:attrNameLst>
                                          <p:attrName>fill.on</p:attrName>
                                        </p:attrNameLst>
                                      </p:cBhvr>
                                      <p:to>
                                        <p:strVal val="true"/>
                                      </p:to>
                                    </p:set>
                                  </p:childTnLst>
                                </p:cTn>
                              </p:par>
                            </p:childTnLst>
                          </p:cTn>
                        </p:par>
                        <p:par>
                          <p:cTn id="26" fill="hold" nodeType="afterGroup">
                            <p:stCondLst>
                              <p:cond delay="2500"/>
                            </p:stCondLst>
                            <p:childTnLst>
                              <p:par>
                                <p:cTn id="27" presetID="27" presetClass="emph" presetSubtype="0" fill="hold" grpId="2" nodeType="afterEffect">
                                  <p:stCondLst>
                                    <p:cond delay="0"/>
                                  </p:stCondLst>
                                  <p:childTnLst>
                                    <p:animClr clrSpc="rgb" dir="cw">
                                      <p:cBhvr override="childStyle">
                                        <p:cTn id="28" dur="250" autoRev="1" fill="hold"/>
                                        <p:tgtEl>
                                          <p:spTgt spid="10247"/>
                                        </p:tgtEl>
                                        <p:attrNameLst>
                                          <p:attrName>style.color</p:attrName>
                                        </p:attrNameLst>
                                      </p:cBhvr>
                                      <p:to>
                                        <a:schemeClr val="bg1"/>
                                      </p:to>
                                    </p:animClr>
                                    <p:animClr clrSpc="rgb" dir="cw">
                                      <p:cBhvr>
                                        <p:cTn id="29" dur="250" autoRev="1" fill="hold"/>
                                        <p:tgtEl>
                                          <p:spTgt spid="10247"/>
                                        </p:tgtEl>
                                        <p:attrNameLst>
                                          <p:attrName>fillcolor</p:attrName>
                                        </p:attrNameLst>
                                      </p:cBhvr>
                                      <p:to>
                                        <a:schemeClr val="bg1"/>
                                      </p:to>
                                    </p:animClr>
                                    <p:set>
                                      <p:cBhvr>
                                        <p:cTn id="30" dur="250" autoRev="1" fill="hold"/>
                                        <p:tgtEl>
                                          <p:spTgt spid="10247"/>
                                        </p:tgtEl>
                                        <p:attrNameLst>
                                          <p:attrName>fill.type</p:attrName>
                                        </p:attrNameLst>
                                      </p:cBhvr>
                                      <p:to>
                                        <p:strVal val="solid"/>
                                      </p:to>
                                    </p:set>
                                    <p:set>
                                      <p:cBhvr>
                                        <p:cTn id="31" dur="250" autoRev="1" fill="hold"/>
                                        <p:tgtEl>
                                          <p:spTgt spid="10247"/>
                                        </p:tgtEl>
                                        <p:attrNameLst>
                                          <p:attrName>fill.on</p:attrName>
                                        </p:attrNameLst>
                                      </p:cBhvr>
                                      <p:to>
                                        <p:strVal val="true"/>
                                      </p:to>
                                    </p:set>
                                  </p:childTnLst>
                                </p:cTn>
                              </p:par>
                            </p:childTnLst>
                          </p:cTn>
                        </p:par>
                        <p:par>
                          <p:cTn id="32" fill="hold" nodeType="afterGroup">
                            <p:stCondLst>
                              <p:cond delay="3000"/>
                            </p:stCondLst>
                            <p:childTnLst>
                              <p:par>
                                <p:cTn id="33" presetID="27" presetClass="emph" presetSubtype="0" fill="hold" grpId="3" nodeType="afterEffect">
                                  <p:stCondLst>
                                    <p:cond delay="0"/>
                                  </p:stCondLst>
                                  <p:childTnLst>
                                    <p:animClr clrSpc="rgb" dir="cw">
                                      <p:cBhvr override="childStyle">
                                        <p:cTn id="34" dur="250" autoRev="1" fill="hold"/>
                                        <p:tgtEl>
                                          <p:spTgt spid="10247"/>
                                        </p:tgtEl>
                                        <p:attrNameLst>
                                          <p:attrName>style.color</p:attrName>
                                        </p:attrNameLst>
                                      </p:cBhvr>
                                      <p:to>
                                        <a:schemeClr val="bg1"/>
                                      </p:to>
                                    </p:animClr>
                                    <p:animClr clrSpc="rgb" dir="cw">
                                      <p:cBhvr>
                                        <p:cTn id="35" dur="250" autoRev="1" fill="hold"/>
                                        <p:tgtEl>
                                          <p:spTgt spid="10247"/>
                                        </p:tgtEl>
                                        <p:attrNameLst>
                                          <p:attrName>fillcolor</p:attrName>
                                        </p:attrNameLst>
                                      </p:cBhvr>
                                      <p:to>
                                        <a:schemeClr val="bg1"/>
                                      </p:to>
                                    </p:animClr>
                                    <p:set>
                                      <p:cBhvr>
                                        <p:cTn id="36" dur="250" autoRev="1" fill="hold"/>
                                        <p:tgtEl>
                                          <p:spTgt spid="10247"/>
                                        </p:tgtEl>
                                        <p:attrNameLst>
                                          <p:attrName>fill.type</p:attrName>
                                        </p:attrNameLst>
                                      </p:cBhvr>
                                      <p:to>
                                        <p:strVal val="solid"/>
                                      </p:to>
                                    </p:set>
                                    <p:set>
                                      <p:cBhvr>
                                        <p:cTn id="37" dur="250" autoRev="1" fill="hold"/>
                                        <p:tgtEl>
                                          <p:spTgt spid="1024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animBg="1"/>
      <p:bldP spid="10245" grpId="0" animBg="1"/>
      <p:bldP spid="10246" grpId="0" animBg="1"/>
      <p:bldP spid="10247" grpId="0" animBg="1"/>
      <p:bldP spid="10247" grpId="1" animBg="1"/>
      <p:bldP spid="10247" grpId="2" animBg="1"/>
      <p:bldP spid="10247" grpId="3"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Номер слайда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683659A-79D9-4F5D-A4B0-495CB66D122C}" type="slidenum">
              <a:rPr lang="ru-RU" altLang="ru-RU">
                <a:latin typeface="Tahoma" pitchFamily="34" charset="0"/>
              </a:rPr>
              <a:pPr eaLnBrk="1" hangingPunct="1"/>
              <a:t>25</a:t>
            </a:fld>
            <a:endParaRPr lang="ru-RU" altLang="ru-RU">
              <a:latin typeface="Tahoma" pitchFamily="34" charset="0"/>
            </a:endParaRPr>
          </a:p>
        </p:txBody>
      </p:sp>
      <p:sp>
        <p:nvSpPr>
          <p:cNvPr id="27652" name="Line 25"/>
          <p:cNvSpPr>
            <a:spLocks noChangeShapeType="1"/>
          </p:cNvSpPr>
          <p:nvPr/>
        </p:nvSpPr>
        <p:spPr bwMode="auto">
          <a:xfrm flipH="1" flipV="1">
            <a:off x="7667627" y="1268414"/>
            <a:ext cx="936625" cy="2089151"/>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27653" name="Line 24"/>
          <p:cNvSpPr>
            <a:spLocks noChangeShapeType="1"/>
          </p:cNvSpPr>
          <p:nvPr/>
        </p:nvSpPr>
        <p:spPr bwMode="auto">
          <a:xfrm flipH="1" flipV="1">
            <a:off x="7524750" y="1268414"/>
            <a:ext cx="431800" cy="18002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27654" name="Line 23"/>
          <p:cNvSpPr>
            <a:spLocks noChangeShapeType="1"/>
          </p:cNvSpPr>
          <p:nvPr/>
        </p:nvSpPr>
        <p:spPr bwMode="auto">
          <a:xfrm flipV="1">
            <a:off x="7380288" y="1268414"/>
            <a:ext cx="0" cy="13684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27655" name="Rectangle 19"/>
          <p:cNvSpPr>
            <a:spLocks noChangeArrowheads="1"/>
          </p:cNvSpPr>
          <p:nvPr/>
        </p:nvSpPr>
        <p:spPr bwMode="auto">
          <a:xfrm>
            <a:off x="6443664" y="3284540"/>
            <a:ext cx="2447925" cy="719137"/>
          </a:xfrm>
          <a:prstGeom prst="rect">
            <a:avLst/>
          </a:prstGeom>
          <a:solidFill>
            <a:schemeClr val="accent2"/>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ru-RU" altLang="ru-RU" dirty="0"/>
              <a:t>Отраслевые </a:t>
            </a:r>
            <a:r>
              <a:rPr lang="ru-RU" altLang="ru-RU" dirty="0" smtClean="0"/>
              <a:t>рамки</a:t>
            </a:r>
            <a:endParaRPr lang="ru-RU" altLang="ru-RU" dirty="0"/>
          </a:p>
        </p:txBody>
      </p:sp>
      <p:sp>
        <p:nvSpPr>
          <p:cNvPr id="27656" name="Rectangle 18"/>
          <p:cNvSpPr>
            <a:spLocks noChangeArrowheads="1"/>
          </p:cNvSpPr>
          <p:nvPr/>
        </p:nvSpPr>
        <p:spPr bwMode="auto">
          <a:xfrm>
            <a:off x="6227765" y="3068640"/>
            <a:ext cx="2447925" cy="719137"/>
          </a:xfrm>
          <a:prstGeom prst="rect">
            <a:avLst/>
          </a:prstGeom>
          <a:solidFill>
            <a:schemeClr val="accent2"/>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ru-RU" altLang="ru-RU" dirty="0"/>
              <a:t>Отраслевые рамки</a:t>
            </a:r>
          </a:p>
          <a:p>
            <a:pPr algn="ctr" eaLnBrk="1" hangingPunct="1"/>
            <a:r>
              <a:rPr lang="ru-RU" altLang="ru-RU" dirty="0">
                <a:solidFill>
                  <a:schemeClr val="bg1"/>
                </a:solidFill>
              </a:rPr>
              <a:t>квалификаций</a:t>
            </a:r>
          </a:p>
        </p:txBody>
      </p:sp>
      <p:sp>
        <p:nvSpPr>
          <p:cNvPr id="27657" name="Rectangle 17"/>
          <p:cNvSpPr>
            <a:spLocks noChangeArrowheads="1"/>
          </p:cNvSpPr>
          <p:nvPr/>
        </p:nvSpPr>
        <p:spPr bwMode="auto">
          <a:xfrm>
            <a:off x="6084890" y="2781300"/>
            <a:ext cx="2447925" cy="719139"/>
          </a:xfrm>
          <a:prstGeom prst="rect">
            <a:avLst/>
          </a:prstGeom>
          <a:solidFill>
            <a:schemeClr val="accent2"/>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ru-RU" altLang="ru-RU" dirty="0"/>
              <a:t>Отраслевые рамки</a:t>
            </a:r>
          </a:p>
          <a:p>
            <a:pPr algn="ctr" eaLnBrk="1" hangingPunct="1"/>
            <a:r>
              <a:rPr lang="ru-RU" altLang="ru-RU" dirty="0">
                <a:solidFill>
                  <a:schemeClr val="bg1"/>
                </a:solidFill>
              </a:rPr>
              <a:t>квалификаций</a:t>
            </a:r>
          </a:p>
        </p:txBody>
      </p:sp>
      <p:sp>
        <p:nvSpPr>
          <p:cNvPr id="28682" name="Oval 5"/>
          <p:cNvSpPr>
            <a:spLocks noChangeArrowheads="1"/>
          </p:cNvSpPr>
          <p:nvPr/>
        </p:nvSpPr>
        <p:spPr bwMode="auto">
          <a:xfrm>
            <a:off x="3171116" y="3125970"/>
            <a:ext cx="2520775" cy="2279683"/>
          </a:xfrm>
          <a:prstGeom prst="ellipse">
            <a:avLst/>
          </a:prstGeom>
          <a:ln>
            <a:headEnd/>
            <a:tailEnd/>
          </a:ln>
          <a:extLst/>
        </p:spPr>
        <p:style>
          <a:lnRef idx="3">
            <a:schemeClr val="lt1"/>
          </a:lnRef>
          <a:fillRef idx="1">
            <a:schemeClr val="accent1"/>
          </a:fillRef>
          <a:effectRef idx="1">
            <a:schemeClr val="accent1"/>
          </a:effectRef>
          <a:fontRef idx="minor">
            <a:schemeClr val="lt1"/>
          </a:fontRef>
        </p:style>
        <p:txBody>
          <a:bodyPr wrap="none" anchor="ctr"/>
          <a:lstStyle/>
          <a:p>
            <a:pPr algn="ctr">
              <a:defRPr/>
            </a:pPr>
            <a:r>
              <a:rPr lang="ru-RU" sz="2400" dirty="0">
                <a:solidFill>
                  <a:schemeClr val="bg1"/>
                </a:solidFill>
                <a:latin typeface="Times New Roman" pitchFamily="18" charset="0"/>
                <a:cs typeface="Times New Roman" pitchFamily="18" charset="0"/>
              </a:rPr>
              <a:t>Профессиональные</a:t>
            </a:r>
          </a:p>
          <a:p>
            <a:pPr algn="ctr">
              <a:defRPr/>
            </a:pPr>
            <a:r>
              <a:rPr lang="ru-RU" sz="2400" dirty="0">
                <a:solidFill>
                  <a:schemeClr val="bg1"/>
                </a:solidFill>
                <a:latin typeface="Times New Roman" pitchFamily="18" charset="0"/>
                <a:cs typeface="Times New Roman" pitchFamily="18" charset="0"/>
              </a:rPr>
              <a:t>стандарты</a:t>
            </a:r>
          </a:p>
        </p:txBody>
      </p:sp>
      <p:sp>
        <p:nvSpPr>
          <p:cNvPr id="27659" name="Rectangle 6"/>
          <p:cNvSpPr>
            <a:spLocks noChangeArrowheads="1"/>
          </p:cNvSpPr>
          <p:nvPr/>
        </p:nvSpPr>
        <p:spPr bwMode="auto">
          <a:xfrm>
            <a:off x="611190" y="2708275"/>
            <a:ext cx="2447925" cy="719139"/>
          </a:xfrm>
          <a:prstGeom prst="rect">
            <a:avLst/>
          </a:prstGeom>
          <a:solidFill>
            <a:schemeClr val="accent2"/>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ru-RU" altLang="ru-RU" dirty="0">
                <a:solidFill>
                  <a:schemeClr val="bg1"/>
                </a:solidFill>
                <a:latin typeface="Times New Roman" pitchFamily="18" charset="0"/>
                <a:cs typeface="Times New Roman" pitchFamily="18" charset="0"/>
              </a:rPr>
              <a:t>Образовательные </a:t>
            </a:r>
          </a:p>
          <a:p>
            <a:pPr algn="ctr" eaLnBrk="1" hangingPunct="1"/>
            <a:r>
              <a:rPr lang="ru-RU" altLang="ru-RU" dirty="0">
                <a:solidFill>
                  <a:schemeClr val="bg1"/>
                </a:solidFill>
                <a:latin typeface="Times New Roman" pitchFamily="18" charset="0"/>
                <a:cs typeface="Times New Roman" pitchFamily="18" charset="0"/>
              </a:rPr>
              <a:t>стандарты</a:t>
            </a:r>
          </a:p>
        </p:txBody>
      </p:sp>
      <p:sp>
        <p:nvSpPr>
          <p:cNvPr id="27660" name="Rectangle 7"/>
          <p:cNvSpPr>
            <a:spLocks noChangeArrowheads="1"/>
          </p:cNvSpPr>
          <p:nvPr/>
        </p:nvSpPr>
        <p:spPr bwMode="auto">
          <a:xfrm>
            <a:off x="539752" y="5013325"/>
            <a:ext cx="2447925" cy="719139"/>
          </a:xfrm>
          <a:prstGeom prst="rect">
            <a:avLst/>
          </a:prstGeom>
          <a:solidFill>
            <a:schemeClr val="accent2"/>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ru-RU" altLang="ru-RU" dirty="0">
                <a:solidFill>
                  <a:schemeClr val="bg1"/>
                </a:solidFill>
              </a:rPr>
              <a:t>Образовательные </a:t>
            </a:r>
          </a:p>
          <a:p>
            <a:pPr algn="ctr" eaLnBrk="1" hangingPunct="1"/>
            <a:r>
              <a:rPr lang="ru-RU" altLang="ru-RU" dirty="0">
                <a:solidFill>
                  <a:schemeClr val="bg1"/>
                </a:solidFill>
              </a:rPr>
              <a:t>программы</a:t>
            </a:r>
          </a:p>
        </p:txBody>
      </p:sp>
      <p:sp>
        <p:nvSpPr>
          <p:cNvPr id="27661" name="Rectangle 8"/>
          <p:cNvSpPr>
            <a:spLocks noChangeArrowheads="1"/>
          </p:cNvSpPr>
          <p:nvPr/>
        </p:nvSpPr>
        <p:spPr bwMode="auto">
          <a:xfrm>
            <a:off x="5867402" y="2492375"/>
            <a:ext cx="2447925" cy="719139"/>
          </a:xfrm>
          <a:prstGeom prst="rect">
            <a:avLst/>
          </a:prstGeom>
          <a:solidFill>
            <a:schemeClr val="accent2"/>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ru-RU" altLang="ru-RU" dirty="0">
                <a:solidFill>
                  <a:schemeClr val="bg1"/>
                </a:solidFill>
              </a:rPr>
              <a:t>Отраслевые рамки</a:t>
            </a:r>
          </a:p>
          <a:p>
            <a:pPr algn="ctr" eaLnBrk="1" hangingPunct="1"/>
            <a:r>
              <a:rPr lang="ru-RU" altLang="ru-RU" dirty="0">
                <a:solidFill>
                  <a:schemeClr val="bg1"/>
                </a:solidFill>
              </a:rPr>
              <a:t>квалификаций</a:t>
            </a:r>
          </a:p>
        </p:txBody>
      </p:sp>
      <p:sp>
        <p:nvSpPr>
          <p:cNvPr id="27662" name="Rectangle 10"/>
          <p:cNvSpPr>
            <a:spLocks noChangeArrowheads="1"/>
          </p:cNvSpPr>
          <p:nvPr/>
        </p:nvSpPr>
        <p:spPr bwMode="auto">
          <a:xfrm>
            <a:off x="6011865" y="5013325"/>
            <a:ext cx="2447925" cy="719139"/>
          </a:xfrm>
          <a:prstGeom prst="rect">
            <a:avLst/>
          </a:prstGeom>
          <a:solidFill>
            <a:schemeClr val="accent2"/>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ru-RU" altLang="ru-RU" dirty="0">
                <a:solidFill>
                  <a:schemeClr val="bg1"/>
                </a:solidFill>
              </a:rPr>
              <a:t>Сертификация</a:t>
            </a:r>
          </a:p>
          <a:p>
            <a:pPr algn="ctr" eaLnBrk="1" hangingPunct="1"/>
            <a:r>
              <a:rPr lang="ru-RU" altLang="ru-RU" dirty="0">
                <a:solidFill>
                  <a:schemeClr val="bg1"/>
                </a:solidFill>
              </a:rPr>
              <a:t>квалификаций</a:t>
            </a:r>
          </a:p>
        </p:txBody>
      </p:sp>
      <p:sp>
        <p:nvSpPr>
          <p:cNvPr id="27663" name="Line 11"/>
          <p:cNvSpPr>
            <a:spLocks noChangeShapeType="1"/>
          </p:cNvSpPr>
          <p:nvPr/>
        </p:nvSpPr>
        <p:spPr bwMode="auto">
          <a:xfrm flipV="1">
            <a:off x="5437190" y="3213101"/>
            <a:ext cx="574675" cy="287338"/>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27664" name="Line 12"/>
          <p:cNvSpPr>
            <a:spLocks noChangeShapeType="1"/>
          </p:cNvSpPr>
          <p:nvPr/>
        </p:nvSpPr>
        <p:spPr bwMode="auto">
          <a:xfrm>
            <a:off x="5691891" y="4508501"/>
            <a:ext cx="1543934" cy="5048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27665" name="Line 15"/>
          <p:cNvSpPr>
            <a:spLocks noChangeShapeType="1"/>
          </p:cNvSpPr>
          <p:nvPr/>
        </p:nvSpPr>
        <p:spPr bwMode="auto">
          <a:xfrm flipH="1">
            <a:off x="1979614" y="4581525"/>
            <a:ext cx="1191502" cy="431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27666" name="Line 16"/>
          <p:cNvSpPr>
            <a:spLocks noChangeShapeType="1"/>
          </p:cNvSpPr>
          <p:nvPr/>
        </p:nvSpPr>
        <p:spPr bwMode="auto">
          <a:xfrm flipH="1" flipV="1">
            <a:off x="3059115" y="3141662"/>
            <a:ext cx="630016" cy="285751"/>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28691" name="Rectangle 20"/>
          <p:cNvSpPr>
            <a:spLocks noChangeArrowheads="1"/>
          </p:cNvSpPr>
          <p:nvPr/>
        </p:nvSpPr>
        <p:spPr bwMode="auto">
          <a:xfrm>
            <a:off x="6300789" y="549274"/>
            <a:ext cx="2447925" cy="719139"/>
          </a:xfrm>
          <a:prstGeom prst="rect">
            <a:avLst/>
          </a:prstGeom>
          <a:solidFill>
            <a:schemeClr val="accent1"/>
          </a:solidFill>
          <a:ln w="9525">
            <a:solidFill>
              <a:schemeClr val="tx1"/>
            </a:solidFill>
            <a:miter lim="800000"/>
            <a:headEnd/>
            <a:tailEnd/>
          </a:ln>
          <a:effectLst/>
          <a:extLst/>
        </p:spPr>
        <p:txBody>
          <a:bodyPr wrap="none" anchor="ctr"/>
          <a:lstStyle/>
          <a:p>
            <a:pPr algn="ctr">
              <a:defRPr/>
            </a:pPr>
            <a:r>
              <a:rPr lang="ru-RU" dirty="0">
                <a:solidFill>
                  <a:schemeClr val="bg1"/>
                </a:solidFill>
                <a:latin typeface="Times New Roman" pitchFamily="18" charset="0"/>
                <a:cs typeface="Times New Roman" pitchFamily="18" charset="0"/>
              </a:rPr>
              <a:t>Национальная рамка</a:t>
            </a:r>
          </a:p>
          <a:p>
            <a:pPr algn="ctr">
              <a:defRPr/>
            </a:pPr>
            <a:r>
              <a:rPr lang="ru-RU" dirty="0">
                <a:solidFill>
                  <a:schemeClr val="bg1"/>
                </a:solidFill>
                <a:latin typeface="Times New Roman" pitchFamily="18" charset="0"/>
                <a:cs typeface="Times New Roman" pitchFamily="18" charset="0"/>
              </a:rPr>
              <a:t>квалификаций</a:t>
            </a:r>
          </a:p>
        </p:txBody>
      </p:sp>
      <p:sp>
        <p:nvSpPr>
          <p:cNvPr id="27668" name="Line 22"/>
          <p:cNvSpPr>
            <a:spLocks noChangeShapeType="1"/>
          </p:cNvSpPr>
          <p:nvPr/>
        </p:nvSpPr>
        <p:spPr bwMode="auto">
          <a:xfrm flipV="1">
            <a:off x="6948490" y="1268412"/>
            <a:ext cx="287337" cy="1223963"/>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3" name="Прямоугольник 2"/>
          <p:cNvSpPr/>
          <p:nvPr/>
        </p:nvSpPr>
        <p:spPr>
          <a:xfrm>
            <a:off x="1763714" y="-23813"/>
            <a:ext cx="4103687" cy="3323987"/>
          </a:xfrm>
          <a:prstGeom prst="rect">
            <a:avLst/>
          </a:prstGeom>
        </p:spPr>
        <p:txBody>
          <a:bodyPr wrap="square">
            <a:spAutoFit/>
          </a:bodyPr>
          <a:lstStyle/>
          <a:p>
            <a:pPr>
              <a:defRPr/>
            </a:pPr>
            <a:r>
              <a:rPr lang="ru-RU" sz="2400" dirty="0">
                <a:solidFill>
                  <a:schemeClr val="bg1"/>
                </a:solidFill>
                <a:cs typeface="+mn-cs"/>
              </a:rPr>
              <a:t>        </a:t>
            </a:r>
            <a:r>
              <a:rPr lang="ru-RU" sz="2400" b="1" dirty="0">
                <a:solidFill>
                  <a:schemeClr val="bg1"/>
                </a:solidFill>
                <a:latin typeface="Times New Roman" panose="02020603050405020304" pitchFamily="18" charset="0"/>
                <a:cs typeface="Times New Roman" panose="02020603050405020304" pitchFamily="18" charset="0"/>
              </a:rPr>
              <a:t>Смысл сертификации</a:t>
            </a:r>
          </a:p>
          <a:p>
            <a:pPr algn="ctr">
              <a:defRPr/>
            </a:pPr>
            <a:r>
              <a:rPr lang="ru-RU" sz="2400" dirty="0">
                <a:cs typeface="+mn-cs"/>
              </a:rPr>
              <a:t> </a:t>
            </a:r>
            <a:r>
              <a:rPr lang="ru-RU" sz="2400" dirty="0" smtClean="0">
                <a:cs typeface="+mn-cs"/>
              </a:rPr>
              <a:t> </a:t>
            </a:r>
            <a:r>
              <a:rPr lang="ru-RU" sz="2400" dirty="0">
                <a:solidFill>
                  <a:srgbClr val="002060"/>
                </a:solidFill>
                <a:latin typeface="Times New Roman" panose="02020603050405020304" pitchFamily="18" charset="0"/>
                <a:cs typeface="Times New Roman" panose="02020603050405020304" pitchFamily="18" charset="0"/>
              </a:rPr>
              <a:t>Предоставить людям возможность подтвердить имеющиеся у них компетенции и получить официально </a:t>
            </a:r>
            <a:r>
              <a:rPr lang="ru-RU" sz="2400" dirty="0" smtClean="0">
                <a:solidFill>
                  <a:srgbClr val="002060"/>
                </a:solidFill>
                <a:latin typeface="Times New Roman" panose="02020603050405020304" pitchFamily="18" charset="0"/>
                <a:cs typeface="Times New Roman" panose="02020603050405020304" pitchFamily="18" charset="0"/>
              </a:rPr>
              <a:t>признаваемый сертификат</a:t>
            </a:r>
            <a:endParaRPr lang="ru-RU" sz="2400" dirty="0">
              <a:solidFill>
                <a:srgbClr val="002060"/>
              </a:solidFill>
              <a:latin typeface="Times New Roman" panose="02020603050405020304" pitchFamily="18" charset="0"/>
              <a:cs typeface="Times New Roman" panose="02020603050405020304" pitchFamily="18" charset="0"/>
            </a:endParaRPr>
          </a:p>
          <a:p>
            <a:pPr>
              <a:defRPr/>
            </a:pPr>
            <a:endParaRPr lang="ru-RU" sz="2400" dirty="0">
              <a:solidFill>
                <a:schemeClr val="bg1"/>
              </a:solidFill>
              <a:latin typeface="Times New Roman" panose="02020603050405020304" pitchFamily="18" charset="0"/>
              <a:cs typeface="Times New Roman" panose="02020603050405020304" pitchFamily="18" charset="0"/>
            </a:endParaRPr>
          </a:p>
          <a:p>
            <a:pPr algn="ctr">
              <a:defRPr/>
            </a:pPr>
            <a:r>
              <a:rPr lang="ru-RU" dirty="0">
                <a:cs typeface="+mn-cs"/>
              </a:rPr>
              <a:t>    </a:t>
            </a:r>
          </a:p>
        </p:txBody>
      </p:sp>
    </p:spTree>
    <p:extLst>
      <p:ext uri="{BB962C8B-B14F-4D97-AF65-F5344CB8AC3E}">
        <p14:creationId xmlns:p14="http://schemas.microsoft.com/office/powerpoint/2010/main" val="337918926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18952" y="274638"/>
            <a:ext cx="6867847" cy="706090"/>
          </a:xfrm>
        </p:spPr>
        <p:txBody>
          <a:bodyPr>
            <a:noAutofit/>
          </a:bodyPr>
          <a:lstStyle/>
          <a:p>
            <a:pPr algn="ctr"/>
            <a:r>
              <a:rPr lang="ru-RU" sz="3200" b="1" dirty="0">
                <a:solidFill>
                  <a:schemeClr val="bg1"/>
                </a:solidFill>
                <a:latin typeface="Times New Roman" pitchFamily="18" charset="0"/>
                <a:cs typeface="Times New Roman" pitchFamily="18" charset="0"/>
              </a:rPr>
              <a:t>Структура </a:t>
            </a:r>
            <a:r>
              <a:rPr lang="ru-RU" sz="3200" b="1" dirty="0" smtClean="0">
                <a:solidFill>
                  <a:schemeClr val="bg1"/>
                </a:solidFill>
                <a:latin typeface="Times New Roman" pitchFamily="18" charset="0"/>
                <a:cs typeface="Times New Roman" pitchFamily="18" charset="0"/>
              </a:rPr>
              <a:t>независимой оценки квалификаций</a:t>
            </a:r>
            <a:endParaRPr lang="ru-RU" sz="3200" dirty="0">
              <a:solidFill>
                <a:schemeClr val="bg1"/>
              </a:solidFill>
              <a:latin typeface="Times New Roman" pitchFamily="18" charset="0"/>
              <a:cs typeface="Times New Roman" pitchFamily="18" charset="0"/>
            </a:endParaRPr>
          </a:p>
        </p:txBody>
      </p:sp>
      <p:sp>
        <p:nvSpPr>
          <p:cNvPr id="3" name="Объект 2"/>
          <p:cNvSpPr>
            <a:spLocks noGrp="1"/>
          </p:cNvSpPr>
          <p:nvPr>
            <p:ph idx="1"/>
          </p:nvPr>
        </p:nvSpPr>
        <p:spPr>
          <a:xfrm>
            <a:off x="457200" y="1124744"/>
            <a:ext cx="8229600" cy="5001419"/>
          </a:xfrm>
        </p:spPr>
        <p:txBody>
          <a:bodyPr>
            <a:normAutofit/>
          </a:bodyPr>
          <a:lstStyle/>
          <a:p>
            <a:endParaRPr lang="ru-RU" sz="1400" dirty="0"/>
          </a:p>
        </p:txBody>
      </p:sp>
      <p:sp>
        <p:nvSpPr>
          <p:cNvPr id="4" name="Скругленный прямоугольник 3"/>
          <p:cNvSpPr/>
          <p:nvPr/>
        </p:nvSpPr>
        <p:spPr>
          <a:xfrm>
            <a:off x="539552" y="1196752"/>
            <a:ext cx="2426568" cy="1368152"/>
          </a:xfrm>
          <a:prstGeom prst="roundRect">
            <a:avLst/>
          </a:prstGeom>
        </p:spPr>
        <p:style>
          <a:lnRef idx="3">
            <a:schemeClr val="lt1"/>
          </a:lnRef>
          <a:fillRef idx="1">
            <a:schemeClr val="accent5"/>
          </a:fillRef>
          <a:effectRef idx="1">
            <a:schemeClr val="accent5"/>
          </a:effectRef>
          <a:fontRef idx="minor">
            <a:schemeClr val="lt1"/>
          </a:fontRef>
        </p:style>
        <p:txBody>
          <a:bodyPr rtlCol="0" anchor="ctr"/>
          <a:lstStyle/>
          <a:p>
            <a:r>
              <a:rPr lang="ru-RU" b="1" dirty="0" smtClean="0">
                <a:latin typeface="Times New Roman" pitchFamily="18" charset="0"/>
                <a:cs typeface="Times New Roman" pitchFamily="18" charset="0"/>
              </a:rPr>
              <a:t>        Регулятор</a:t>
            </a:r>
            <a:r>
              <a:rPr lang="ru-RU" b="1" dirty="0">
                <a:latin typeface="Times New Roman" pitchFamily="18" charset="0"/>
                <a:cs typeface="Times New Roman" pitchFamily="18" charset="0"/>
              </a:rPr>
              <a:t>:</a:t>
            </a:r>
          </a:p>
          <a:p>
            <a:r>
              <a:rPr lang="ru-RU" b="1" dirty="0" smtClean="0">
                <a:latin typeface="Times New Roman" pitchFamily="18" charset="0"/>
                <a:cs typeface="Times New Roman" pitchFamily="18" charset="0"/>
              </a:rPr>
              <a:t>  Минтруд </a:t>
            </a:r>
            <a:r>
              <a:rPr lang="ru-RU" b="1" dirty="0">
                <a:latin typeface="Times New Roman" pitchFamily="18" charset="0"/>
                <a:cs typeface="Times New Roman" pitchFamily="18" charset="0"/>
              </a:rPr>
              <a:t>России, </a:t>
            </a:r>
            <a:r>
              <a:rPr lang="ru-RU" b="1" dirty="0" smtClean="0">
                <a:latin typeface="Times New Roman" pitchFamily="18" charset="0"/>
                <a:cs typeface="Times New Roman" pitchFamily="18" charset="0"/>
              </a:rPr>
              <a:t>   Национальный совет при Президенте</a:t>
            </a:r>
            <a:endParaRPr lang="ru-RU" dirty="0">
              <a:latin typeface="Times New Roman" pitchFamily="18" charset="0"/>
              <a:cs typeface="Times New Roman" pitchFamily="18" charset="0"/>
            </a:endParaRPr>
          </a:p>
        </p:txBody>
      </p:sp>
      <p:sp>
        <p:nvSpPr>
          <p:cNvPr id="5" name="Скругленный прямоугольник 4"/>
          <p:cNvSpPr/>
          <p:nvPr/>
        </p:nvSpPr>
        <p:spPr>
          <a:xfrm>
            <a:off x="3217936" y="1196752"/>
            <a:ext cx="5386511" cy="1296144"/>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r>
              <a:rPr lang="ru-RU" dirty="0">
                <a:latin typeface="Times New Roman" pitchFamily="18" charset="0"/>
                <a:cs typeface="Times New Roman" pitchFamily="18" charset="0"/>
              </a:rPr>
              <a:t>• </a:t>
            </a:r>
            <a:r>
              <a:rPr lang="ru-RU" dirty="0">
                <a:solidFill>
                  <a:srgbClr val="002060"/>
                </a:solidFill>
                <a:latin typeface="Times New Roman" pitchFamily="18" charset="0"/>
                <a:cs typeface="Times New Roman" pitchFamily="18" charset="0"/>
              </a:rPr>
              <a:t>Подзаконные акты;</a:t>
            </a:r>
          </a:p>
          <a:p>
            <a:r>
              <a:rPr lang="ru-RU" dirty="0">
                <a:solidFill>
                  <a:srgbClr val="002060"/>
                </a:solidFill>
                <a:latin typeface="Times New Roman" pitchFamily="18" charset="0"/>
                <a:cs typeface="Times New Roman" pitchFamily="18" charset="0"/>
              </a:rPr>
              <a:t>• Отбор участников независимой оценки</a:t>
            </a:r>
          </a:p>
          <a:p>
            <a:r>
              <a:rPr lang="ru-RU" dirty="0">
                <a:solidFill>
                  <a:srgbClr val="002060"/>
                </a:solidFill>
                <a:latin typeface="Times New Roman" pitchFamily="18" charset="0"/>
                <a:cs typeface="Times New Roman" pitchFamily="18" charset="0"/>
              </a:rPr>
              <a:t>квалификаций;</a:t>
            </a:r>
          </a:p>
          <a:p>
            <a:r>
              <a:rPr lang="ru-RU" dirty="0">
                <a:solidFill>
                  <a:srgbClr val="002060"/>
                </a:solidFill>
                <a:latin typeface="Times New Roman" pitchFamily="18" charset="0"/>
                <a:cs typeface="Times New Roman" pitchFamily="18" charset="0"/>
              </a:rPr>
              <a:t>• Мониторинг и контроль деятельности </a:t>
            </a:r>
            <a:r>
              <a:rPr lang="ru-RU" dirty="0" smtClean="0">
                <a:solidFill>
                  <a:srgbClr val="002060"/>
                </a:solidFill>
                <a:latin typeface="Times New Roman" pitchFamily="18" charset="0"/>
                <a:cs typeface="Times New Roman" pitchFamily="18" charset="0"/>
              </a:rPr>
              <a:t>участников независимой </a:t>
            </a:r>
            <a:r>
              <a:rPr lang="ru-RU" dirty="0">
                <a:solidFill>
                  <a:srgbClr val="002060"/>
                </a:solidFill>
                <a:latin typeface="Times New Roman" pitchFamily="18" charset="0"/>
                <a:cs typeface="Times New Roman" pitchFamily="18" charset="0"/>
              </a:rPr>
              <a:t>оценки квалификаций;</a:t>
            </a:r>
          </a:p>
        </p:txBody>
      </p:sp>
      <p:sp>
        <p:nvSpPr>
          <p:cNvPr id="6" name="Скругленный прямоугольник 5"/>
          <p:cNvSpPr/>
          <p:nvPr/>
        </p:nvSpPr>
        <p:spPr>
          <a:xfrm>
            <a:off x="506066" y="2708920"/>
            <a:ext cx="2426568" cy="1224136"/>
          </a:xfrm>
          <a:prstGeom prst="roundRec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ru-RU" b="1" dirty="0">
                <a:latin typeface="Times New Roman" pitchFamily="18" charset="0"/>
                <a:cs typeface="Times New Roman" pitchFamily="18" charset="0"/>
              </a:rPr>
              <a:t>Оператор: НАРК</a:t>
            </a:r>
            <a:endParaRPr lang="ru-RU" dirty="0">
              <a:latin typeface="Times New Roman" pitchFamily="18" charset="0"/>
              <a:cs typeface="Times New Roman" pitchFamily="18" charset="0"/>
            </a:endParaRPr>
          </a:p>
        </p:txBody>
      </p:sp>
      <p:sp>
        <p:nvSpPr>
          <p:cNvPr id="7" name="Скругленный прямоугольник 6"/>
          <p:cNvSpPr/>
          <p:nvPr/>
        </p:nvSpPr>
        <p:spPr>
          <a:xfrm>
            <a:off x="3217936" y="2708920"/>
            <a:ext cx="5373165" cy="1368152"/>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ru-RU" dirty="0">
                <a:solidFill>
                  <a:srgbClr val="002060"/>
                </a:solidFill>
              </a:rPr>
              <a:t>• </a:t>
            </a:r>
            <a:r>
              <a:rPr lang="ru-RU" dirty="0">
                <a:solidFill>
                  <a:srgbClr val="002060"/>
                </a:solidFill>
                <a:latin typeface="Times New Roman" pitchFamily="18" charset="0"/>
                <a:cs typeface="Times New Roman" pitchFamily="18" charset="0"/>
              </a:rPr>
              <a:t>Ведение информационных ресурсов;</a:t>
            </a:r>
          </a:p>
          <a:p>
            <a:r>
              <a:rPr lang="ru-RU" dirty="0">
                <a:solidFill>
                  <a:srgbClr val="002060"/>
                </a:solidFill>
                <a:latin typeface="Times New Roman" pitchFamily="18" charset="0"/>
                <a:cs typeface="Times New Roman" pitchFamily="18" charset="0"/>
              </a:rPr>
              <a:t>• Сбор и обработка мониторинговой </a:t>
            </a:r>
            <a:r>
              <a:rPr lang="ru-RU" dirty="0" smtClean="0">
                <a:solidFill>
                  <a:srgbClr val="002060"/>
                </a:solidFill>
                <a:latin typeface="Times New Roman" pitchFamily="18" charset="0"/>
                <a:cs typeface="Times New Roman" pitchFamily="18" charset="0"/>
              </a:rPr>
              <a:t>информации</a:t>
            </a:r>
            <a:r>
              <a:rPr lang="ru-RU" dirty="0">
                <a:solidFill>
                  <a:srgbClr val="002060"/>
                </a:solidFill>
                <a:latin typeface="Times New Roman" pitchFamily="18" charset="0"/>
                <a:cs typeface="Times New Roman" pitchFamily="18" charset="0"/>
              </a:rPr>
              <a:t>;</a:t>
            </a:r>
          </a:p>
          <a:p>
            <a:r>
              <a:rPr lang="ru-RU" dirty="0">
                <a:solidFill>
                  <a:srgbClr val="002060"/>
                </a:solidFill>
                <a:latin typeface="Times New Roman" pitchFamily="18" charset="0"/>
                <a:cs typeface="Times New Roman" pitchFamily="18" charset="0"/>
              </a:rPr>
              <a:t>• Поддержка независимой оценки квалификаций </a:t>
            </a:r>
            <a:r>
              <a:rPr lang="ru-RU" dirty="0" smtClean="0">
                <a:solidFill>
                  <a:srgbClr val="002060"/>
                </a:solidFill>
                <a:latin typeface="Times New Roman" pitchFamily="18" charset="0"/>
                <a:cs typeface="Times New Roman" pitchFamily="18" charset="0"/>
              </a:rPr>
              <a:t>в регионах</a:t>
            </a:r>
            <a:r>
              <a:rPr lang="ru-RU" dirty="0">
                <a:solidFill>
                  <a:srgbClr val="002060"/>
                </a:solidFill>
                <a:latin typeface="Times New Roman" pitchFamily="18" charset="0"/>
                <a:cs typeface="Times New Roman" pitchFamily="18" charset="0"/>
              </a:rPr>
              <a:t>;</a:t>
            </a:r>
          </a:p>
        </p:txBody>
      </p:sp>
      <p:sp>
        <p:nvSpPr>
          <p:cNvPr id="8" name="Скругленный прямоугольник 7"/>
          <p:cNvSpPr/>
          <p:nvPr/>
        </p:nvSpPr>
        <p:spPr>
          <a:xfrm>
            <a:off x="506066" y="4149080"/>
            <a:ext cx="2625774" cy="1545704"/>
          </a:xfrm>
          <a:prstGeom prst="roundRect">
            <a:avLst/>
          </a:prstGeom>
        </p:spPr>
        <p:style>
          <a:lnRef idx="3">
            <a:schemeClr val="lt1"/>
          </a:lnRef>
          <a:fillRef idx="1">
            <a:schemeClr val="accent4"/>
          </a:fillRef>
          <a:effectRef idx="1">
            <a:schemeClr val="accent4"/>
          </a:effectRef>
          <a:fontRef idx="minor">
            <a:schemeClr val="lt1"/>
          </a:fontRef>
        </p:style>
        <p:txBody>
          <a:bodyPr rtlCol="0" anchor="ctr"/>
          <a:lstStyle/>
          <a:p>
            <a:r>
              <a:rPr lang="ru-RU" b="1" dirty="0" smtClean="0"/>
              <a:t>         </a:t>
            </a:r>
            <a:r>
              <a:rPr lang="ru-RU" b="1" dirty="0" smtClean="0">
                <a:latin typeface="Times New Roman" pitchFamily="18" charset="0"/>
                <a:cs typeface="Times New Roman" pitchFamily="18" charset="0"/>
              </a:rPr>
              <a:t>Советы </a:t>
            </a:r>
            <a:r>
              <a:rPr lang="ru-RU" b="1" dirty="0">
                <a:latin typeface="Times New Roman" pitchFamily="18" charset="0"/>
                <a:cs typeface="Times New Roman" pitchFamily="18" charset="0"/>
              </a:rPr>
              <a:t>по</a:t>
            </a:r>
          </a:p>
          <a:p>
            <a:r>
              <a:rPr lang="ru-RU" b="1" dirty="0">
                <a:latin typeface="Times New Roman" pitchFamily="18" charset="0"/>
                <a:cs typeface="Times New Roman" pitchFamily="18" charset="0"/>
              </a:rPr>
              <a:t>профессиональным</a:t>
            </a:r>
          </a:p>
          <a:p>
            <a:r>
              <a:rPr lang="ru-RU" b="1" dirty="0">
                <a:latin typeface="Times New Roman" pitchFamily="18" charset="0"/>
                <a:cs typeface="Times New Roman" pitchFamily="18" charset="0"/>
              </a:rPr>
              <a:t>к</a:t>
            </a:r>
            <a:r>
              <a:rPr lang="ru-RU" b="1" dirty="0" smtClean="0">
                <a:latin typeface="Times New Roman" pitchFamily="18" charset="0"/>
                <a:cs typeface="Times New Roman" pitchFamily="18" charset="0"/>
              </a:rPr>
              <a:t>валификациям (СПК) </a:t>
            </a:r>
            <a:r>
              <a:rPr lang="ru-RU" b="1" dirty="0">
                <a:latin typeface="Times New Roman" pitchFamily="18" charset="0"/>
                <a:cs typeface="Times New Roman" pitchFamily="18" charset="0"/>
              </a:rPr>
              <a:t>и </a:t>
            </a:r>
            <a:r>
              <a:rPr lang="ru-RU" b="1" dirty="0" smtClean="0">
                <a:latin typeface="Times New Roman" pitchFamily="18" charset="0"/>
                <a:cs typeface="Times New Roman" pitchFamily="18" charset="0"/>
              </a:rPr>
              <a:t>центры оценки квалификаций</a:t>
            </a:r>
            <a:r>
              <a:rPr lang="ru-RU" b="1" dirty="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
        <p:nvSpPr>
          <p:cNvPr id="9" name="Скругленный прямоугольник 8"/>
          <p:cNvSpPr/>
          <p:nvPr/>
        </p:nvSpPr>
        <p:spPr>
          <a:xfrm>
            <a:off x="3275857" y="4437112"/>
            <a:ext cx="5315244" cy="1257672"/>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r>
              <a:rPr lang="ru-RU" dirty="0">
                <a:solidFill>
                  <a:srgbClr val="002060"/>
                </a:solidFill>
                <a:latin typeface="Times New Roman" pitchFamily="18" charset="0"/>
                <a:cs typeface="Times New Roman" pitchFamily="18" charset="0"/>
              </a:rPr>
              <a:t>• Организационно-методическое обеспечение</a:t>
            </a:r>
          </a:p>
          <a:p>
            <a:r>
              <a:rPr lang="ru-RU" dirty="0">
                <a:solidFill>
                  <a:srgbClr val="002060"/>
                </a:solidFill>
                <a:latin typeface="Times New Roman" pitchFamily="18" charset="0"/>
                <a:cs typeface="Times New Roman" pitchFamily="18" charset="0"/>
              </a:rPr>
              <a:t>проведения оценки квалификаций;</a:t>
            </a:r>
          </a:p>
          <a:p>
            <a:r>
              <a:rPr lang="ru-RU" dirty="0">
                <a:solidFill>
                  <a:srgbClr val="002060"/>
                </a:solidFill>
                <a:latin typeface="Times New Roman" pitchFamily="18" charset="0"/>
                <a:cs typeface="Times New Roman" pitchFamily="18" charset="0"/>
              </a:rPr>
              <a:t>• Проведение профессиональных экзаменов</a:t>
            </a:r>
          </a:p>
        </p:txBody>
      </p:sp>
    </p:spTree>
    <p:extLst>
      <p:ext uri="{BB962C8B-B14F-4D97-AF65-F5344CB8AC3E}">
        <p14:creationId xmlns:p14="http://schemas.microsoft.com/office/powerpoint/2010/main" val="22362804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98724" y="0"/>
            <a:ext cx="7103386" cy="1124744"/>
          </a:xfrm>
        </p:spPr>
        <p:txBody>
          <a:bodyPr>
            <a:noAutofit/>
          </a:bodyPr>
          <a:lstStyle/>
          <a:p>
            <a:pPr algn="ctr"/>
            <a:r>
              <a:rPr lang="ru-RU" sz="2800" b="1" dirty="0">
                <a:solidFill>
                  <a:schemeClr val="bg1"/>
                </a:solidFill>
                <a:latin typeface="Times New Roman" pitchFamily="18" charset="0"/>
                <a:cs typeface="Times New Roman" pitchFamily="18" charset="0"/>
              </a:rPr>
              <a:t>Оценка профессиональной квалификации на </a:t>
            </a:r>
            <a:r>
              <a:rPr lang="ru-RU" sz="2800" b="1" dirty="0" smtClean="0">
                <a:solidFill>
                  <a:schemeClr val="bg1"/>
                </a:solidFill>
                <a:latin typeface="Times New Roman" pitchFamily="18" charset="0"/>
                <a:cs typeface="Times New Roman" pitchFamily="18" charset="0"/>
              </a:rPr>
              <a:t>соответствие профессиональным </a:t>
            </a:r>
            <a:r>
              <a:rPr lang="ru-RU" sz="2800" b="1" dirty="0">
                <a:solidFill>
                  <a:schemeClr val="bg1"/>
                </a:solidFill>
                <a:latin typeface="Times New Roman" pitchFamily="18" charset="0"/>
                <a:cs typeface="Times New Roman" pitchFamily="18" charset="0"/>
              </a:rPr>
              <a:t>стандартам (законопроект</a:t>
            </a:r>
            <a:r>
              <a:rPr lang="ru-RU" sz="2800" b="1" dirty="0">
                <a:solidFill>
                  <a:schemeClr val="bg1"/>
                </a:solidFill>
              </a:rPr>
              <a:t>)</a:t>
            </a:r>
            <a:endParaRPr lang="ru-RU" sz="2800" dirty="0">
              <a:solidFill>
                <a:schemeClr val="bg1"/>
              </a:solidFill>
            </a:endParaRPr>
          </a:p>
        </p:txBody>
      </p:sp>
      <p:sp>
        <p:nvSpPr>
          <p:cNvPr id="3" name="Объект 2"/>
          <p:cNvSpPr>
            <a:spLocks noGrp="1"/>
          </p:cNvSpPr>
          <p:nvPr>
            <p:ph idx="1"/>
          </p:nvPr>
        </p:nvSpPr>
        <p:spPr>
          <a:xfrm>
            <a:off x="299546" y="1261241"/>
            <a:ext cx="8531270" cy="4867339"/>
          </a:xfrm>
        </p:spPr>
        <p:txBody>
          <a:bodyPr vert="vert270">
            <a:normAutofit/>
          </a:bodyPr>
          <a:lstStyle/>
          <a:p>
            <a:pPr algn="ctr"/>
            <a:r>
              <a:rPr lang="ru-RU" sz="1400" dirty="0">
                <a:latin typeface="Times New Roman" pitchFamily="18" charset="0"/>
                <a:cs typeface="Times New Roman" pitchFamily="18" charset="0"/>
              </a:rPr>
              <a:t>по апелляциям</a:t>
            </a:r>
          </a:p>
        </p:txBody>
      </p:sp>
      <p:sp>
        <p:nvSpPr>
          <p:cNvPr id="4" name="Скругленный прямоугольник 3"/>
          <p:cNvSpPr/>
          <p:nvPr/>
        </p:nvSpPr>
        <p:spPr>
          <a:xfrm>
            <a:off x="2447764" y="1484784"/>
            <a:ext cx="3672408" cy="1080120"/>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r>
              <a:rPr lang="ru-RU" b="1" dirty="0" smtClean="0"/>
              <a:t>         </a:t>
            </a:r>
            <a:r>
              <a:rPr lang="ru-RU" sz="2000" b="1" dirty="0" smtClean="0">
                <a:latin typeface="Times New Roman" pitchFamily="18" charset="0"/>
                <a:cs typeface="Times New Roman" pitchFamily="18" charset="0"/>
              </a:rPr>
              <a:t>Национальный </a:t>
            </a:r>
            <a:r>
              <a:rPr lang="ru-RU" sz="2000" b="1" dirty="0">
                <a:latin typeface="Times New Roman" pitchFamily="18" charset="0"/>
                <a:cs typeface="Times New Roman" pitchFamily="18" charset="0"/>
              </a:rPr>
              <a:t>совет </a:t>
            </a:r>
            <a:endParaRPr lang="ru-RU" sz="2000" b="1" dirty="0" smtClean="0">
              <a:latin typeface="Times New Roman" pitchFamily="18" charset="0"/>
              <a:cs typeface="Times New Roman" pitchFamily="18" charset="0"/>
            </a:endParaRPr>
          </a:p>
          <a:p>
            <a:pPr algn="ctr"/>
            <a:r>
              <a:rPr lang="ru-RU" sz="1200" b="1" dirty="0" smtClean="0">
                <a:latin typeface="Times New Roman" pitchFamily="18" charset="0"/>
                <a:cs typeface="Times New Roman" pitchFamily="18" charset="0"/>
              </a:rPr>
              <a:t>при </a:t>
            </a:r>
            <a:r>
              <a:rPr lang="ru-RU" sz="1200" b="1" dirty="0">
                <a:latin typeface="Times New Roman" pitchFamily="18" charset="0"/>
                <a:cs typeface="Times New Roman" pitchFamily="18" charset="0"/>
              </a:rPr>
              <a:t>Президенте </a:t>
            </a:r>
            <a:r>
              <a:rPr lang="ru-RU" sz="1200" b="1" dirty="0" smtClean="0">
                <a:latin typeface="Times New Roman" pitchFamily="18" charset="0"/>
                <a:cs typeface="Times New Roman" pitchFamily="18" charset="0"/>
              </a:rPr>
              <a:t>Российской Федерации </a:t>
            </a:r>
            <a:r>
              <a:rPr lang="ru-RU" sz="1200" b="1" dirty="0">
                <a:latin typeface="Times New Roman" pitchFamily="18" charset="0"/>
                <a:cs typeface="Times New Roman" pitchFamily="18" charset="0"/>
              </a:rPr>
              <a:t>по профессиональным </a:t>
            </a:r>
            <a:r>
              <a:rPr lang="ru-RU" sz="1200" b="1" dirty="0" smtClean="0">
                <a:latin typeface="Times New Roman" pitchFamily="18" charset="0"/>
                <a:cs typeface="Times New Roman" pitchFamily="18" charset="0"/>
              </a:rPr>
              <a:t>квалификациям </a:t>
            </a:r>
            <a:endParaRPr lang="ru-RU" sz="1200" dirty="0">
              <a:latin typeface="Times New Roman" pitchFamily="18" charset="0"/>
              <a:cs typeface="Times New Roman" pitchFamily="18" charset="0"/>
            </a:endParaRPr>
          </a:p>
        </p:txBody>
      </p:sp>
      <p:sp>
        <p:nvSpPr>
          <p:cNvPr id="5" name="Скругленный прямоугольник 4"/>
          <p:cNvSpPr/>
          <p:nvPr/>
        </p:nvSpPr>
        <p:spPr>
          <a:xfrm>
            <a:off x="2756666" y="2961903"/>
            <a:ext cx="3312368" cy="9144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b="1" dirty="0">
                <a:latin typeface="Times New Roman" pitchFamily="18" charset="0"/>
                <a:cs typeface="Times New Roman" pitchFamily="18" charset="0"/>
              </a:rPr>
              <a:t>Национальное агентство </a:t>
            </a:r>
            <a:r>
              <a:rPr lang="ru-RU" b="1" dirty="0" smtClean="0">
                <a:latin typeface="Times New Roman" pitchFamily="18" charset="0"/>
                <a:cs typeface="Times New Roman" pitchFamily="18" charset="0"/>
              </a:rPr>
              <a:t>развития квалификаций</a:t>
            </a:r>
            <a:endParaRPr lang="ru-RU" dirty="0">
              <a:latin typeface="Times New Roman" pitchFamily="18" charset="0"/>
              <a:cs typeface="Times New Roman" pitchFamily="18" charset="0"/>
            </a:endParaRPr>
          </a:p>
        </p:txBody>
      </p:sp>
      <p:sp>
        <p:nvSpPr>
          <p:cNvPr id="6" name="Овал 5"/>
          <p:cNvSpPr/>
          <p:nvPr/>
        </p:nvSpPr>
        <p:spPr>
          <a:xfrm>
            <a:off x="839168" y="3878188"/>
            <a:ext cx="1634480" cy="914400"/>
          </a:xfrm>
          <a:prstGeom prst="ellipse">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ru-RU" dirty="0" smtClean="0">
                <a:latin typeface="Times New Roman" pitchFamily="18" charset="0"/>
                <a:cs typeface="Times New Roman" pitchFamily="18" charset="0"/>
              </a:rPr>
              <a:t>Совет</a:t>
            </a:r>
            <a:endParaRPr lang="ru-RU" dirty="0">
              <a:latin typeface="Times New Roman" pitchFamily="18" charset="0"/>
              <a:cs typeface="Times New Roman" pitchFamily="18" charset="0"/>
            </a:endParaRPr>
          </a:p>
        </p:txBody>
      </p:sp>
      <p:sp>
        <p:nvSpPr>
          <p:cNvPr id="7" name="Овал 6"/>
          <p:cNvSpPr/>
          <p:nvPr/>
        </p:nvSpPr>
        <p:spPr>
          <a:xfrm>
            <a:off x="2699792" y="4258791"/>
            <a:ext cx="1706488" cy="914400"/>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ru-RU" dirty="0">
                <a:latin typeface="Times New Roman" pitchFamily="18" charset="0"/>
                <a:cs typeface="Times New Roman" pitchFamily="18" charset="0"/>
              </a:rPr>
              <a:t>Совет</a:t>
            </a:r>
          </a:p>
        </p:txBody>
      </p:sp>
      <p:sp>
        <p:nvSpPr>
          <p:cNvPr id="8" name="Овал 7"/>
          <p:cNvSpPr/>
          <p:nvPr/>
        </p:nvSpPr>
        <p:spPr>
          <a:xfrm>
            <a:off x="4716016" y="4258791"/>
            <a:ext cx="1645332" cy="91440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ru-RU" dirty="0">
                <a:latin typeface="Times New Roman" pitchFamily="18" charset="0"/>
                <a:cs typeface="Times New Roman" pitchFamily="18" charset="0"/>
              </a:rPr>
              <a:t>Совет</a:t>
            </a:r>
          </a:p>
        </p:txBody>
      </p:sp>
      <p:sp>
        <p:nvSpPr>
          <p:cNvPr id="9" name="Овал 8"/>
          <p:cNvSpPr/>
          <p:nvPr/>
        </p:nvSpPr>
        <p:spPr>
          <a:xfrm>
            <a:off x="6660232" y="3846959"/>
            <a:ext cx="1512168" cy="914400"/>
          </a:xfrm>
          <a:prstGeom prst="ellipse">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ru-RU" dirty="0">
                <a:latin typeface="Times New Roman" pitchFamily="18" charset="0"/>
                <a:cs typeface="Times New Roman" pitchFamily="18" charset="0"/>
              </a:rPr>
              <a:t>Совет</a:t>
            </a:r>
          </a:p>
        </p:txBody>
      </p:sp>
      <p:sp>
        <p:nvSpPr>
          <p:cNvPr id="26" name="Блок-схема: несколько документов 25"/>
          <p:cNvSpPr/>
          <p:nvPr/>
        </p:nvSpPr>
        <p:spPr>
          <a:xfrm>
            <a:off x="2857798" y="5375104"/>
            <a:ext cx="1060704" cy="758952"/>
          </a:xfrm>
          <a:prstGeom prst="flowChartMultidocumen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ru-RU" dirty="0" smtClean="0">
                <a:latin typeface="Times New Roman" pitchFamily="18" charset="0"/>
                <a:cs typeface="Times New Roman" pitchFamily="18" charset="0"/>
              </a:rPr>
              <a:t>ЦОК</a:t>
            </a:r>
            <a:endParaRPr lang="ru-RU" dirty="0">
              <a:latin typeface="Times New Roman" pitchFamily="18" charset="0"/>
              <a:cs typeface="Times New Roman" pitchFamily="18" charset="0"/>
            </a:endParaRPr>
          </a:p>
        </p:txBody>
      </p:sp>
      <p:sp>
        <p:nvSpPr>
          <p:cNvPr id="27" name="Блок-схема: несколько документов 26"/>
          <p:cNvSpPr/>
          <p:nvPr/>
        </p:nvSpPr>
        <p:spPr>
          <a:xfrm>
            <a:off x="7053191" y="5202113"/>
            <a:ext cx="1060704" cy="758952"/>
          </a:xfrm>
          <a:prstGeom prst="flowChartMultidocumen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ru-RU" dirty="0" smtClean="0">
                <a:latin typeface="Times New Roman" pitchFamily="18" charset="0"/>
                <a:cs typeface="Times New Roman" pitchFamily="18" charset="0"/>
              </a:rPr>
              <a:t>ЦОК</a:t>
            </a:r>
            <a:endParaRPr lang="ru-RU" dirty="0">
              <a:latin typeface="Times New Roman" pitchFamily="18" charset="0"/>
              <a:cs typeface="Times New Roman" pitchFamily="18" charset="0"/>
            </a:endParaRPr>
          </a:p>
        </p:txBody>
      </p:sp>
      <p:sp>
        <p:nvSpPr>
          <p:cNvPr id="28" name="Блок-схема: несколько документов 27"/>
          <p:cNvSpPr/>
          <p:nvPr/>
        </p:nvSpPr>
        <p:spPr>
          <a:xfrm>
            <a:off x="5008330" y="5375104"/>
            <a:ext cx="1060704" cy="758952"/>
          </a:xfrm>
          <a:prstGeom prst="flowChartMultidocumen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ru-RU" dirty="0" smtClean="0">
                <a:latin typeface="Times New Roman" pitchFamily="18" charset="0"/>
                <a:cs typeface="Times New Roman" pitchFamily="18" charset="0"/>
              </a:rPr>
              <a:t>ЦОК</a:t>
            </a:r>
            <a:endParaRPr lang="ru-RU" dirty="0">
              <a:latin typeface="Times New Roman" pitchFamily="18" charset="0"/>
              <a:cs typeface="Times New Roman" pitchFamily="18" charset="0"/>
            </a:endParaRPr>
          </a:p>
        </p:txBody>
      </p:sp>
      <p:sp>
        <p:nvSpPr>
          <p:cNvPr id="29" name="Блок-схема: несколько документов 28"/>
          <p:cNvSpPr/>
          <p:nvPr/>
        </p:nvSpPr>
        <p:spPr>
          <a:xfrm>
            <a:off x="1043608" y="5202113"/>
            <a:ext cx="1060704" cy="758952"/>
          </a:xfrm>
          <a:prstGeom prst="flowChartMultidocumen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ru-RU" dirty="0" smtClean="0">
                <a:latin typeface="Times New Roman" pitchFamily="18" charset="0"/>
                <a:cs typeface="Times New Roman" pitchFamily="18" charset="0"/>
              </a:rPr>
              <a:t>ЦОК</a:t>
            </a:r>
            <a:endParaRPr lang="ru-RU" dirty="0">
              <a:latin typeface="Times New Roman" pitchFamily="18" charset="0"/>
              <a:cs typeface="Times New Roman" pitchFamily="18" charset="0"/>
            </a:endParaRPr>
          </a:p>
        </p:txBody>
      </p:sp>
      <p:cxnSp>
        <p:nvCxnSpPr>
          <p:cNvPr id="34" name="Прямая со стрелкой 33"/>
          <p:cNvCxnSpPr>
            <a:endCxn id="6" idx="0"/>
          </p:cNvCxnSpPr>
          <p:nvPr/>
        </p:nvCxnSpPr>
        <p:spPr>
          <a:xfrm flipH="1">
            <a:off x="1656408" y="3338364"/>
            <a:ext cx="1053988" cy="53982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7" name="Прямая соединительная линия 36"/>
          <p:cNvCxnSpPr/>
          <p:nvPr/>
        </p:nvCxnSpPr>
        <p:spPr>
          <a:xfrm flipH="1">
            <a:off x="3388150" y="2564904"/>
            <a:ext cx="895818" cy="396999"/>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Прямая соединительная линия 39"/>
          <p:cNvCxnSpPr/>
          <p:nvPr/>
        </p:nvCxnSpPr>
        <p:spPr>
          <a:xfrm flipH="1">
            <a:off x="4139954" y="2564904"/>
            <a:ext cx="144014" cy="396999"/>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Прямая со стрелкой 41"/>
          <p:cNvCxnSpPr>
            <a:endCxn id="7" idx="0"/>
          </p:cNvCxnSpPr>
          <p:nvPr/>
        </p:nvCxnSpPr>
        <p:spPr>
          <a:xfrm flipH="1">
            <a:off x="3553036" y="3907904"/>
            <a:ext cx="141511" cy="3508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9" name="Прямая соединительная линия 48"/>
          <p:cNvCxnSpPr/>
          <p:nvPr/>
        </p:nvCxnSpPr>
        <p:spPr>
          <a:xfrm>
            <a:off x="4283968" y="2564904"/>
            <a:ext cx="288032" cy="396999"/>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Прямая со стрелкой 50"/>
          <p:cNvCxnSpPr>
            <a:endCxn id="8" idx="0"/>
          </p:cNvCxnSpPr>
          <p:nvPr/>
        </p:nvCxnSpPr>
        <p:spPr>
          <a:xfrm>
            <a:off x="5220072" y="3876303"/>
            <a:ext cx="318610" cy="3824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2" name="Прямая соединительная линия 61"/>
          <p:cNvCxnSpPr/>
          <p:nvPr/>
        </p:nvCxnSpPr>
        <p:spPr>
          <a:xfrm>
            <a:off x="4283968" y="2564904"/>
            <a:ext cx="936104" cy="396999"/>
          </a:xfrm>
          <a:prstGeom prst="line">
            <a:avLst/>
          </a:prstGeom>
        </p:spPr>
        <p:style>
          <a:lnRef idx="1">
            <a:schemeClr val="accent1"/>
          </a:lnRef>
          <a:fillRef idx="0">
            <a:schemeClr val="accent1"/>
          </a:fillRef>
          <a:effectRef idx="0">
            <a:schemeClr val="accent1"/>
          </a:effectRef>
          <a:fontRef idx="minor">
            <a:schemeClr val="tx1"/>
          </a:fontRef>
        </p:style>
      </p:cxnSp>
      <p:cxnSp>
        <p:nvCxnSpPr>
          <p:cNvPr id="64" name="Прямая со стрелкой 63"/>
          <p:cNvCxnSpPr>
            <a:endCxn id="9" idx="0"/>
          </p:cNvCxnSpPr>
          <p:nvPr/>
        </p:nvCxnSpPr>
        <p:spPr>
          <a:xfrm>
            <a:off x="6120172" y="3368080"/>
            <a:ext cx="1296144" cy="47887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5" name="Стрелка вниз 74"/>
          <p:cNvSpPr/>
          <p:nvPr/>
        </p:nvSpPr>
        <p:spPr>
          <a:xfrm>
            <a:off x="1414092" y="4885900"/>
            <a:ext cx="484632" cy="489204"/>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ru-RU"/>
          </a:p>
        </p:txBody>
      </p:sp>
      <p:sp>
        <p:nvSpPr>
          <p:cNvPr id="76" name="Стрелка вниз 75"/>
          <p:cNvSpPr/>
          <p:nvPr/>
        </p:nvSpPr>
        <p:spPr>
          <a:xfrm>
            <a:off x="3247073" y="5044352"/>
            <a:ext cx="484632" cy="489204"/>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ru-RU"/>
          </a:p>
        </p:txBody>
      </p:sp>
      <p:sp>
        <p:nvSpPr>
          <p:cNvPr id="77" name="Стрелка вниз 76"/>
          <p:cNvSpPr/>
          <p:nvPr/>
        </p:nvSpPr>
        <p:spPr>
          <a:xfrm>
            <a:off x="5556579" y="5092385"/>
            <a:ext cx="484632" cy="489204"/>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ru-RU"/>
          </a:p>
        </p:txBody>
      </p:sp>
      <p:sp>
        <p:nvSpPr>
          <p:cNvPr id="78" name="Стрелка вниз 77"/>
          <p:cNvSpPr/>
          <p:nvPr/>
        </p:nvSpPr>
        <p:spPr>
          <a:xfrm>
            <a:off x="7341227" y="4728503"/>
            <a:ext cx="484632" cy="489204"/>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ru-RU"/>
          </a:p>
        </p:txBody>
      </p:sp>
      <p:sp>
        <p:nvSpPr>
          <p:cNvPr id="81" name="Прямоугольник с двумя скругленными противолежащими углами 80"/>
          <p:cNvSpPr/>
          <p:nvPr/>
        </p:nvSpPr>
        <p:spPr>
          <a:xfrm>
            <a:off x="539552" y="2024845"/>
            <a:ext cx="302754" cy="3192862"/>
          </a:xfrm>
          <a:prstGeom prst="round2DiagRect">
            <a:avLst/>
          </a:prstGeom>
        </p:spPr>
        <p:style>
          <a:lnRef idx="1">
            <a:schemeClr val="accent1"/>
          </a:lnRef>
          <a:fillRef idx="2">
            <a:schemeClr val="accent1"/>
          </a:fillRef>
          <a:effectRef idx="1">
            <a:schemeClr val="accent1"/>
          </a:effectRef>
          <a:fontRef idx="minor">
            <a:schemeClr val="dk1"/>
          </a:fontRef>
        </p:style>
        <p:txBody>
          <a:bodyPr vert="vert270" rtlCol="0" anchor="ctr"/>
          <a:lstStyle/>
          <a:p>
            <a:pPr algn="ctr"/>
            <a:r>
              <a:rPr lang="ru-RU" dirty="0" smtClean="0">
                <a:solidFill>
                  <a:schemeClr val="bg1"/>
                </a:solidFill>
                <a:latin typeface="Times New Roman" pitchFamily="18" charset="0"/>
                <a:cs typeface="Times New Roman" pitchFamily="18" charset="0"/>
              </a:rPr>
              <a:t>Апелляционная комиссия</a:t>
            </a:r>
            <a:endParaRPr lang="ru-RU" dirty="0">
              <a:solidFill>
                <a:schemeClr val="bg1"/>
              </a:solidFill>
              <a:latin typeface="Times New Roman" pitchFamily="18" charset="0"/>
              <a:cs typeface="Times New Roman" pitchFamily="18" charset="0"/>
            </a:endParaRPr>
          </a:p>
        </p:txBody>
      </p:sp>
      <p:sp>
        <p:nvSpPr>
          <p:cNvPr id="82" name="Прямоугольник с двумя скругленными противолежащими углами 81"/>
          <p:cNvSpPr/>
          <p:nvPr/>
        </p:nvSpPr>
        <p:spPr>
          <a:xfrm>
            <a:off x="8042206" y="1916831"/>
            <a:ext cx="706257" cy="1930127"/>
          </a:xfrm>
          <a:prstGeom prst="round2DiagRect">
            <a:avLst/>
          </a:prstGeom>
        </p:spPr>
        <p:style>
          <a:lnRef idx="1">
            <a:schemeClr val="accent1"/>
          </a:lnRef>
          <a:fillRef idx="2">
            <a:schemeClr val="accent1"/>
          </a:fillRef>
          <a:effectRef idx="1">
            <a:schemeClr val="accent1"/>
          </a:effectRef>
          <a:fontRef idx="minor">
            <a:schemeClr val="dk1"/>
          </a:fontRef>
        </p:style>
        <p:txBody>
          <a:bodyPr vert="vert270" rtlCol="0" anchor="ctr"/>
          <a:lstStyle/>
          <a:p>
            <a:pPr algn="ctr"/>
            <a:r>
              <a:rPr lang="ru-RU" sz="2800" dirty="0" smtClean="0">
                <a:solidFill>
                  <a:schemeClr val="bg1"/>
                </a:solidFill>
                <a:latin typeface="Times New Roman" pitchFamily="18" charset="0"/>
                <a:cs typeface="Times New Roman" pitchFamily="18" charset="0"/>
              </a:rPr>
              <a:t>Реестр</a:t>
            </a:r>
            <a:endParaRPr lang="ru-RU" sz="2800" dirty="0">
              <a:solidFill>
                <a:schemeClr val="bg1"/>
              </a:solidFill>
              <a:latin typeface="Times New Roman" pitchFamily="18" charset="0"/>
              <a:cs typeface="Times New Roman" pitchFamily="18" charset="0"/>
            </a:endParaRPr>
          </a:p>
        </p:txBody>
      </p:sp>
      <p:sp>
        <p:nvSpPr>
          <p:cNvPr id="83" name="Двойная стрелка влево/вправо 82"/>
          <p:cNvSpPr/>
          <p:nvPr/>
        </p:nvSpPr>
        <p:spPr>
          <a:xfrm>
            <a:off x="6361348" y="1919510"/>
            <a:ext cx="979879" cy="484632"/>
          </a:xfrm>
          <a:prstGeom prst="leftRight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ru-RU"/>
          </a:p>
        </p:txBody>
      </p:sp>
      <p:sp>
        <p:nvSpPr>
          <p:cNvPr id="84" name="Двойная стрелка влево/вправо 83"/>
          <p:cNvSpPr/>
          <p:nvPr/>
        </p:nvSpPr>
        <p:spPr>
          <a:xfrm>
            <a:off x="6361348" y="3068960"/>
            <a:ext cx="979879" cy="484632"/>
          </a:xfrm>
          <a:prstGeom prst="leftRight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ru-RU"/>
          </a:p>
        </p:txBody>
      </p:sp>
      <p:sp>
        <p:nvSpPr>
          <p:cNvPr id="86" name="Двойная стрелка влево/вверх 85"/>
          <p:cNvSpPr/>
          <p:nvPr/>
        </p:nvSpPr>
        <p:spPr>
          <a:xfrm>
            <a:off x="7898071" y="3865599"/>
            <a:ext cx="850392" cy="850392"/>
          </a:xfrm>
          <a:prstGeom prst="leftUp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ru-RU"/>
          </a:p>
        </p:txBody>
      </p:sp>
      <p:sp>
        <p:nvSpPr>
          <p:cNvPr id="87" name="Двойная стрелка влево/вверх 86"/>
          <p:cNvSpPr/>
          <p:nvPr/>
        </p:nvSpPr>
        <p:spPr>
          <a:xfrm rot="16200000">
            <a:off x="1231212" y="2772000"/>
            <a:ext cx="850392" cy="850392"/>
          </a:xfrm>
          <a:prstGeom prst="leftUp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ru-RU"/>
          </a:p>
        </p:txBody>
      </p:sp>
    </p:spTree>
    <p:extLst>
      <p:ext uri="{BB962C8B-B14F-4D97-AF65-F5344CB8AC3E}">
        <p14:creationId xmlns:p14="http://schemas.microsoft.com/office/powerpoint/2010/main" val="19432920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33752" y="274638"/>
            <a:ext cx="6653048" cy="706090"/>
          </a:xfrm>
        </p:spPr>
        <p:txBody>
          <a:bodyPr>
            <a:normAutofit/>
          </a:bodyPr>
          <a:lstStyle/>
          <a:p>
            <a:r>
              <a:rPr lang="ru-RU" b="1" dirty="0" smtClean="0">
                <a:solidFill>
                  <a:srgbClr val="C00000"/>
                </a:solidFill>
                <a:latin typeface="Times New Roman" pitchFamily="18" charset="0"/>
                <a:cs typeface="Times New Roman" pitchFamily="18" charset="0"/>
              </a:rPr>
              <a:t>     </a:t>
            </a:r>
            <a:r>
              <a:rPr lang="ru-RU" b="1" dirty="0" smtClean="0">
                <a:solidFill>
                  <a:schemeClr val="bg1"/>
                </a:solidFill>
                <a:latin typeface="Times New Roman" pitchFamily="18" charset="0"/>
                <a:cs typeface="Times New Roman" pitchFamily="18" charset="0"/>
              </a:rPr>
              <a:t>Минтруд </a:t>
            </a:r>
            <a:r>
              <a:rPr lang="ru-RU" b="1" dirty="0">
                <a:solidFill>
                  <a:schemeClr val="bg1"/>
                </a:solidFill>
                <a:latin typeface="Times New Roman" pitchFamily="18" charset="0"/>
                <a:cs typeface="Times New Roman" pitchFamily="18" charset="0"/>
              </a:rPr>
              <a:t>России утверждает</a:t>
            </a:r>
            <a:endParaRPr lang="ru-RU" dirty="0">
              <a:solidFill>
                <a:schemeClr val="bg1"/>
              </a:solidFill>
              <a:latin typeface="Times New Roman" pitchFamily="18" charset="0"/>
              <a:cs typeface="Times New Roman" pitchFamily="18" charset="0"/>
            </a:endParaRPr>
          </a:p>
        </p:txBody>
      </p:sp>
      <p:sp>
        <p:nvSpPr>
          <p:cNvPr id="4" name="Текст 3"/>
          <p:cNvSpPr>
            <a:spLocks noGrp="1"/>
          </p:cNvSpPr>
          <p:nvPr>
            <p:ph type="body" idx="1"/>
          </p:nvPr>
        </p:nvSpPr>
        <p:spPr>
          <a:xfrm>
            <a:off x="457200" y="1052736"/>
            <a:ext cx="4040188" cy="1122139"/>
          </a:xfrm>
        </p:spPr>
        <p:style>
          <a:lnRef idx="1">
            <a:schemeClr val="accent3"/>
          </a:lnRef>
          <a:fillRef idx="2">
            <a:schemeClr val="accent3"/>
          </a:fillRef>
          <a:effectRef idx="1">
            <a:schemeClr val="accent3"/>
          </a:effectRef>
          <a:fontRef idx="minor">
            <a:schemeClr val="dk1"/>
          </a:fontRef>
        </p:style>
        <p:txBody>
          <a:bodyPr/>
          <a:lstStyle/>
          <a:p>
            <a:r>
              <a:rPr lang="ru-RU" dirty="0" smtClean="0">
                <a:solidFill>
                  <a:srgbClr val="C00000"/>
                </a:solidFill>
                <a:latin typeface="Times New Roman" pitchFamily="18" charset="0"/>
                <a:cs typeface="Times New Roman" pitchFamily="18" charset="0"/>
              </a:rPr>
              <a:t>  </a:t>
            </a:r>
            <a:r>
              <a:rPr lang="ru-RU" sz="3600" dirty="0" smtClean="0">
                <a:solidFill>
                  <a:schemeClr val="bg1"/>
                </a:solidFill>
                <a:latin typeface="Times New Roman" pitchFamily="18" charset="0"/>
                <a:cs typeface="Times New Roman" pitchFamily="18" charset="0"/>
              </a:rPr>
              <a:t>Положения</a:t>
            </a:r>
            <a:endParaRPr lang="ru-RU" sz="3600" dirty="0">
              <a:solidFill>
                <a:schemeClr val="bg1"/>
              </a:solidFill>
              <a:latin typeface="Times New Roman" pitchFamily="18" charset="0"/>
              <a:cs typeface="Times New Roman" pitchFamily="18" charset="0"/>
            </a:endParaRPr>
          </a:p>
        </p:txBody>
      </p:sp>
      <p:sp>
        <p:nvSpPr>
          <p:cNvPr id="5" name="Объект 4"/>
          <p:cNvSpPr>
            <a:spLocks noGrp="1"/>
          </p:cNvSpPr>
          <p:nvPr>
            <p:ph sz="half" idx="2"/>
          </p:nvPr>
        </p:nvSpPr>
        <p:spPr>
          <a:xfrm>
            <a:off x="629842" y="2112579"/>
            <a:ext cx="3868340" cy="4077084"/>
          </a:xfrm>
        </p:spPr>
        <p:style>
          <a:lnRef idx="1">
            <a:schemeClr val="accent3"/>
          </a:lnRef>
          <a:fillRef idx="2">
            <a:schemeClr val="accent3"/>
          </a:fillRef>
          <a:effectRef idx="1">
            <a:schemeClr val="accent3"/>
          </a:effectRef>
          <a:fontRef idx="minor">
            <a:schemeClr val="dk1"/>
          </a:fontRef>
        </p:style>
        <p:txBody>
          <a:bodyPr>
            <a:noAutofit/>
          </a:bodyPr>
          <a:lstStyle/>
          <a:p>
            <a:pPr algn="just"/>
            <a:r>
              <a:rPr lang="ru-RU" sz="1600" dirty="0" smtClean="0">
                <a:solidFill>
                  <a:srgbClr val="0070C0"/>
                </a:solidFill>
                <a:latin typeface="Times New Roman" pitchFamily="18" charset="0"/>
                <a:cs typeface="Times New Roman" pitchFamily="18" charset="0"/>
              </a:rPr>
              <a:t>Примерное </a:t>
            </a:r>
            <a:r>
              <a:rPr lang="ru-RU" sz="1600" dirty="0">
                <a:solidFill>
                  <a:srgbClr val="0070C0"/>
                </a:solidFill>
                <a:latin typeface="Times New Roman" pitchFamily="18" charset="0"/>
                <a:cs typeface="Times New Roman" pitchFamily="18" charset="0"/>
              </a:rPr>
              <a:t>положение о СПК, примерный </a:t>
            </a:r>
            <a:r>
              <a:rPr lang="ru-RU" sz="1600" dirty="0" smtClean="0">
                <a:solidFill>
                  <a:srgbClr val="0070C0"/>
                </a:solidFill>
                <a:latin typeface="Times New Roman" pitchFamily="18" charset="0"/>
                <a:cs typeface="Times New Roman" pitchFamily="18" charset="0"/>
              </a:rPr>
              <a:t>порядок наделения </a:t>
            </a:r>
            <a:r>
              <a:rPr lang="ru-RU" sz="1600" dirty="0">
                <a:solidFill>
                  <a:srgbClr val="0070C0"/>
                </a:solidFill>
                <a:latin typeface="Times New Roman" pitchFamily="18" charset="0"/>
                <a:cs typeface="Times New Roman" pitchFamily="18" charset="0"/>
              </a:rPr>
              <a:t>и прекращения полномочий</a:t>
            </a:r>
          </a:p>
          <a:p>
            <a:pPr algn="just"/>
            <a:r>
              <a:rPr lang="ru-RU" sz="1600" dirty="0" smtClean="0">
                <a:solidFill>
                  <a:srgbClr val="0070C0"/>
                </a:solidFill>
                <a:latin typeface="Times New Roman" pitchFamily="18" charset="0"/>
                <a:cs typeface="Times New Roman" pitchFamily="18" charset="0"/>
              </a:rPr>
              <a:t> Форму </a:t>
            </a:r>
            <a:r>
              <a:rPr lang="ru-RU" sz="1600" dirty="0">
                <a:solidFill>
                  <a:srgbClr val="0070C0"/>
                </a:solidFill>
                <a:latin typeface="Times New Roman" pitchFamily="18" charset="0"/>
                <a:cs typeface="Times New Roman" pitchFamily="18" charset="0"/>
              </a:rPr>
              <a:t>свидетельства о квалификации, </a:t>
            </a:r>
            <a:r>
              <a:rPr lang="ru-RU" sz="1600" dirty="0" smtClean="0">
                <a:solidFill>
                  <a:srgbClr val="0070C0"/>
                </a:solidFill>
                <a:latin typeface="Times New Roman" pitchFamily="18" charset="0"/>
                <a:cs typeface="Times New Roman" pitchFamily="18" charset="0"/>
              </a:rPr>
              <a:t>технические требования </a:t>
            </a:r>
            <a:r>
              <a:rPr lang="ru-RU" sz="1600" dirty="0">
                <a:solidFill>
                  <a:srgbClr val="0070C0"/>
                </a:solidFill>
                <a:latin typeface="Times New Roman" pitchFamily="18" charset="0"/>
                <a:cs typeface="Times New Roman" pitchFamily="18" charset="0"/>
              </a:rPr>
              <a:t>к бланку, порядок его </a:t>
            </a:r>
            <a:r>
              <a:rPr lang="ru-RU" sz="1600" dirty="0" smtClean="0">
                <a:solidFill>
                  <a:srgbClr val="0070C0"/>
                </a:solidFill>
                <a:latin typeface="Times New Roman" pitchFamily="18" charset="0"/>
                <a:cs typeface="Times New Roman" pitchFamily="18" charset="0"/>
              </a:rPr>
              <a:t>изготовления, форму </a:t>
            </a:r>
            <a:r>
              <a:rPr lang="ru-RU" sz="1600" dirty="0">
                <a:solidFill>
                  <a:srgbClr val="0070C0"/>
                </a:solidFill>
                <a:latin typeface="Times New Roman" pitchFamily="18" charset="0"/>
                <a:cs typeface="Times New Roman" pitchFamily="18" charset="0"/>
              </a:rPr>
              <a:t>заключения о прохождении </a:t>
            </a:r>
            <a:r>
              <a:rPr lang="ru-RU" sz="1600" dirty="0" err="1">
                <a:solidFill>
                  <a:srgbClr val="0070C0"/>
                </a:solidFill>
                <a:latin typeface="Times New Roman" pitchFamily="18" charset="0"/>
                <a:cs typeface="Times New Roman" pitchFamily="18" charset="0"/>
              </a:rPr>
              <a:t>профэкзамена</a:t>
            </a:r>
            <a:endParaRPr lang="ru-RU" sz="1600" dirty="0">
              <a:solidFill>
                <a:srgbClr val="0070C0"/>
              </a:solidFill>
              <a:latin typeface="Times New Roman" pitchFamily="18" charset="0"/>
              <a:cs typeface="Times New Roman" pitchFamily="18" charset="0"/>
            </a:endParaRPr>
          </a:p>
          <a:p>
            <a:pPr algn="just"/>
            <a:r>
              <a:rPr lang="ru-RU" sz="1600" dirty="0" smtClean="0">
                <a:solidFill>
                  <a:srgbClr val="0070C0"/>
                </a:solidFill>
                <a:latin typeface="Times New Roman" pitchFamily="18" charset="0"/>
                <a:cs typeface="Times New Roman" pitchFamily="18" charset="0"/>
              </a:rPr>
              <a:t> Требования </a:t>
            </a:r>
            <a:r>
              <a:rPr lang="ru-RU" sz="1600" dirty="0">
                <a:solidFill>
                  <a:srgbClr val="0070C0"/>
                </a:solidFill>
                <a:latin typeface="Times New Roman" pitchFamily="18" charset="0"/>
                <a:cs typeface="Times New Roman" pitchFamily="18" charset="0"/>
              </a:rPr>
              <a:t>к ЦОК, порядок отбора, наделения </a:t>
            </a:r>
            <a:r>
              <a:rPr lang="ru-RU" sz="1600" dirty="0" smtClean="0">
                <a:solidFill>
                  <a:srgbClr val="0070C0"/>
                </a:solidFill>
                <a:latin typeface="Times New Roman" pitchFamily="18" charset="0"/>
                <a:cs typeface="Times New Roman" pitchFamily="18" charset="0"/>
              </a:rPr>
              <a:t>и прекращения </a:t>
            </a:r>
            <a:r>
              <a:rPr lang="ru-RU" sz="1600" dirty="0">
                <a:solidFill>
                  <a:srgbClr val="0070C0"/>
                </a:solidFill>
                <a:latin typeface="Times New Roman" pitchFamily="18" charset="0"/>
                <a:cs typeface="Times New Roman" pitchFamily="18" charset="0"/>
              </a:rPr>
              <a:t>полномочий</a:t>
            </a:r>
          </a:p>
          <a:p>
            <a:pPr algn="just"/>
            <a:r>
              <a:rPr lang="ru-RU" sz="1600" dirty="0">
                <a:solidFill>
                  <a:srgbClr val="0070C0"/>
                </a:solidFill>
                <a:latin typeface="Times New Roman" pitchFamily="18" charset="0"/>
                <a:cs typeface="Times New Roman" pitchFamily="18" charset="0"/>
              </a:rPr>
              <a:t>П</a:t>
            </a:r>
            <a:r>
              <a:rPr lang="ru-RU" sz="1600" dirty="0" smtClean="0">
                <a:solidFill>
                  <a:srgbClr val="0070C0"/>
                </a:solidFill>
                <a:latin typeface="Times New Roman" pitchFamily="18" charset="0"/>
                <a:cs typeface="Times New Roman" pitchFamily="18" charset="0"/>
              </a:rPr>
              <a:t>оложение </a:t>
            </a:r>
            <a:r>
              <a:rPr lang="ru-RU" sz="1600" dirty="0">
                <a:solidFill>
                  <a:srgbClr val="0070C0"/>
                </a:solidFill>
                <a:latin typeface="Times New Roman" pitchFamily="18" charset="0"/>
                <a:cs typeface="Times New Roman" pitchFamily="18" charset="0"/>
              </a:rPr>
              <a:t>об апелляционной комиссии </a:t>
            </a:r>
            <a:r>
              <a:rPr lang="ru-RU" sz="1600" dirty="0" smtClean="0">
                <a:solidFill>
                  <a:srgbClr val="0070C0"/>
                </a:solidFill>
                <a:latin typeface="Times New Roman" pitchFamily="18" charset="0"/>
                <a:cs typeface="Times New Roman" pitchFamily="18" charset="0"/>
              </a:rPr>
              <a:t>по процедуре </a:t>
            </a:r>
            <a:r>
              <a:rPr lang="ru-RU" sz="1600" dirty="0">
                <a:solidFill>
                  <a:srgbClr val="0070C0"/>
                </a:solidFill>
                <a:latin typeface="Times New Roman" pitchFamily="18" charset="0"/>
                <a:cs typeface="Times New Roman" pitchFamily="18" charset="0"/>
              </a:rPr>
              <a:t>профессионального экзамена и </a:t>
            </a:r>
            <a:r>
              <a:rPr lang="ru-RU" sz="1600" dirty="0" smtClean="0">
                <a:solidFill>
                  <a:srgbClr val="0070C0"/>
                </a:solidFill>
                <a:latin typeface="Times New Roman" pitchFamily="18" charset="0"/>
                <a:cs typeface="Times New Roman" pitchFamily="18" charset="0"/>
              </a:rPr>
              <a:t>выдаче свидетельства </a:t>
            </a:r>
            <a:r>
              <a:rPr lang="ru-RU" sz="1600" dirty="0">
                <a:solidFill>
                  <a:srgbClr val="0070C0"/>
                </a:solidFill>
                <a:latin typeface="Times New Roman" pitchFamily="18" charset="0"/>
                <a:cs typeface="Times New Roman" pitchFamily="18" charset="0"/>
              </a:rPr>
              <a:t>о квалификации</a:t>
            </a:r>
          </a:p>
          <a:p>
            <a:endParaRPr lang="ru-RU" sz="1400" dirty="0"/>
          </a:p>
        </p:txBody>
      </p:sp>
      <p:sp>
        <p:nvSpPr>
          <p:cNvPr id="6" name="Текст 5"/>
          <p:cNvSpPr>
            <a:spLocks noGrp="1"/>
          </p:cNvSpPr>
          <p:nvPr>
            <p:ph type="body" sz="quarter" idx="3"/>
          </p:nvPr>
        </p:nvSpPr>
        <p:spPr>
          <a:xfrm>
            <a:off x="4645025" y="1052736"/>
            <a:ext cx="4199430" cy="1122139"/>
          </a:xfrm>
        </p:spPr>
        <p:style>
          <a:lnRef idx="1">
            <a:schemeClr val="accent3"/>
          </a:lnRef>
          <a:fillRef idx="2">
            <a:schemeClr val="accent3"/>
          </a:fillRef>
          <a:effectRef idx="1">
            <a:schemeClr val="accent3"/>
          </a:effectRef>
          <a:fontRef idx="minor">
            <a:schemeClr val="dk1"/>
          </a:fontRef>
        </p:style>
        <p:txBody>
          <a:bodyPr/>
          <a:lstStyle/>
          <a:p>
            <a:r>
              <a:rPr lang="ru-RU" dirty="0" smtClean="0">
                <a:solidFill>
                  <a:srgbClr val="C00000"/>
                </a:solidFill>
                <a:latin typeface="Times New Roman" pitchFamily="18" charset="0"/>
                <a:cs typeface="Times New Roman" pitchFamily="18" charset="0"/>
              </a:rPr>
              <a:t> </a:t>
            </a:r>
            <a:r>
              <a:rPr lang="ru-RU" sz="3200" dirty="0" smtClean="0">
                <a:solidFill>
                  <a:schemeClr val="bg1"/>
                </a:solidFill>
                <a:latin typeface="Times New Roman" pitchFamily="18" charset="0"/>
                <a:cs typeface="Times New Roman" pitchFamily="18" charset="0"/>
              </a:rPr>
              <a:t>Порядок</a:t>
            </a:r>
            <a:endParaRPr lang="ru-RU" sz="3200" dirty="0">
              <a:solidFill>
                <a:schemeClr val="bg1"/>
              </a:solidFill>
              <a:latin typeface="Times New Roman" pitchFamily="18" charset="0"/>
              <a:cs typeface="Times New Roman" pitchFamily="18" charset="0"/>
            </a:endParaRPr>
          </a:p>
        </p:txBody>
      </p:sp>
      <p:sp>
        <p:nvSpPr>
          <p:cNvPr id="7" name="Объект 6"/>
          <p:cNvSpPr>
            <a:spLocks noGrp="1"/>
          </p:cNvSpPr>
          <p:nvPr>
            <p:ph sz="quarter" idx="4"/>
          </p:nvPr>
        </p:nvSpPr>
        <p:spPr>
          <a:xfrm>
            <a:off x="4629150" y="2175641"/>
            <a:ext cx="4168009" cy="4014022"/>
          </a:xfrm>
        </p:spPr>
        <p:style>
          <a:lnRef idx="1">
            <a:schemeClr val="accent3"/>
          </a:lnRef>
          <a:fillRef idx="2">
            <a:schemeClr val="accent3"/>
          </a:fillRef>
          <a:effectRef idx="1">
            <a:schemeClr val="accent3"/>
          </a:effectRef>
          <a:fontRef idx="minor">
            <a:schemeClr val="dk1"/>
          </a:fontRef>
        </p:style>
        <p:txBody>
          <a:bodyPr>
            <a:normAutofit fontScale="92500" lnSpcReduction="20000"/>
          </a:bodyPr>
          <a:lstStyle/>
          <a:p>
            <a:r>
              <a:rPr lang="ru-RU" dirty="0" smtClean="0">
                <a:solidFill>
                  <a:srgbClr val="0070C0"/>
                </a:solidFill>
                <a:latin typeface="Times New Roman" pitchFamily="18" charset="0"/>
                <a:cs typeface="Times New Roman" pitchFamily="18" charset="0"/>
              </a:rPr>
              <a:t>Положение </a:t>
            </a:r>
            <a:r>
              <a:rPr lang="ru-RU" dirty="0">
                <a:solidFill>
                  <a:srgbClr val="0070C0"/>
                </a:solidFill>
                <a:latin typeface="Times New Roman" pitchFamily="18" charset="0"/>
                <a:cs typeface="Times New Roman" pitchFamily="18" charset="0"/>
              </a:rPr>
              <a:t>о разработке перечня </a:t>
            </a:r>
            <a:r>
              <a:rPr lang="ru-RU" dirty="0" smtClean="0">
                <a:solidFill>
                  <a:srgbClr val="0070C0"/>
                </a:solidFill>
                <a:latin typeface="Times New Roman" pitchFamily="18" charset="0"/>
                <a:cs typeface="Times New Roman" pitchFamily="18" charset="0"/>
              </a:rPr>
              <a:t>наименований квалификаций </a:t>
            </a:r>
            <a:r>
              <a:rPr lang="ru-RU" dirty="0">
                <a:solidFill>
                  <a:srgbClr val="0070C0"/>
                </a:solidFill>
                <a:latin typeface="Times New Roman" pitchFamily="18" charset="0"/>
                <a:cs typeface="Times New Roman" pitchFamily="18" charset="0"/>
              </a:rPr>
              <a:t>и положений </a:t>
            </a:r>
            <a:r>
              <a:rPr lang="ru-RU" dirty="0" err="1">
                <a:solidFill>
                  <a:srgbClr val="0070C0"/>
                </a:solidFill>
                <a:latin typeface="Times New Roman" pitchFamily="18" charset="0"/>
                <a:cs typeface="Times New Roman" pitchFamily="18" charset="0"/>
              </a:rPr>
              <a:t>профстандартов</a:t>
            </a:r>
            <a:r>
              <a:rPr lang="ru-RU" dirty="0">
                <a:solidFill>
                  <a:srgbClr val="0070C0"/>
                </a:solidFill>
                <a:latin typeface="Times New Roman" pitchFamily="18" charset="0"/>
                <a:cs typeface="Times New Roman" pitchFamily="18" charset="0"/>
              </a:rPr>
              <a:t> , на</a:t>
            </a:r>
          </a:p>
          <a:p>
            <a:r>
              <a:rPr lang="ru-RU" dirty="0">
                <a:solidFill>
                  <a:srgbClr val="0070C0"/>
                </a:solidFill>
                <a:latin typeface="Times New Roman" pitchFamily="18" charset="0"/>
                <a:cs typeface="Times New Roman" pitchFamily="18" charset="0"/>
              </a:rPr>
              <a:t>основе которых производится оценка, с </a:t>
            </a:r>
            <a:r>
              <a:rPr lang="ru-RU" dirty="0" smtClean="0">
                <a:solidFill>
                  <a:srgbClr val="0070C0"/>
                </a:solidFill>
                <a:latin typeface="Times New Roman" pitchFamily="18" charset="0"/>
                <a:cs typeface="Times New Roman" pitchFamily="18" charset="0"/>
              </a:rPr>
              <a:t>указанием сроков </a:t>
            </a:r>
            <a:r>
              <a:rPr lang="ru-RU" dirty="0">
                <a:solidFill>
                  <a:srgbClr val="0070C0"/>
                </a:solidFill>
                <a:latin typeface="Times New Roman" pitchFamily="18" charset="0"/>
                <a:cs typeface="Times New Roman" pitchFamily="18" charset="0"/>
              </a:rPr>
              <a:t>действия документов необходимых </a:t>
            </a:r>
            <a:r>
              <a:rPr lang="ru-RU" dirty="0" smtClean="0">
                <a:solidFill>
                  <a:srgbClr val="0070C0"/>
                </a:solidFill>
                <a:latin typeface="Times New Roman" pitchFamily="18" charset="0"/>
                <a:cs typeface="Times New Roman" pitchFamily="18" charset="0"/>
              </a:rPr>
              <a:t>для </a:t>
            </a:r>
            <a:r>
              <a:rPr lang="ru-RU" dirty="0" err="1" smtClean="0">
                <a:solidFill>
                  <a:srgbClr val="0070C0"/>
                </a:solidFill>
                <a:latin typeface="Times New Roman" pitchFamily="18" charset="0"/>
                <a:cs typeface="Times New Roman" pitchFamily="18" charset="0"/>
              </a:rPr>
              <a:t>профэкзамена</a:t>
            </a:r>
            <a:endParaRPr lang="ru-RU" dirty="0">
              <a:solidFill>
                <a:srgbClr val="0070C0"/>
              </a:solidFill>
              <a:latin typeface="Times New Roman" pitchFamily="18" charset="0"/>
              <a:cs typeface="Times New Roman" pitchFamily="18" charset="0"/>
            </a:endParaRPr>
          </a:p>
          <a:p>
            <a:r>
              <a:rPr lang="ru-RU" dirty="0" smtClean="0">
                <a:solidFill>
                  <a:srgbClr val="0070C0"/>
                </a:solidFill>
                <a:latin typeface="Times New Roman" pitchFamily="18" charset="0"/>
                <a:cs typeface="Times New Roman" pitchFamily="18" charset="0"/>
              </a:rPr>
              <a:t>Положение </a:t>
            </a:r>
            <a:r>
              <a:rPr lang="ru-RU" dirty="0">
                <a:solidFill>
                  <a:srgbClr val="0070C0"/>
                </a:solidFill>
                <a:latin typeface="Times New Roman" pitchFamily="18" charset="0"/>
                <a:cs typeface="Times New Roman" pitchFamily="18" charset="0"/>
              </a:rPr>
              <a:t>о разработке оценочных средств</a:t>
            </a:r>
          </a:p>
          <a:p>
            <a:r>
              <a:rPr lang="ru-RU" dirty="0" smtClean="0">
                <a:solidFill>
                  <a:srgbClr val="0070C0"/>
                </a:solidFill>
                <a:latin typeface="Times New Roman" pitchFamily="18" charset="0"/>
                <a:cs typeface="Times New Roman" pitchFamily="18" charset="0"/>
              </a:rPr>
              <a:t>Порядок </a:t>
            </a:r>
            <a:r>
              <a:rPr lang="ru-RU" dirty="0">
                <a:solidFill>
                  <a:srgbClr val="0070C0"/>
                </a:solidFill>
                <a:latin typeface="Times New Roman" pitchFamily="18" charset="0"/>
                <a:cs typeface="Times New Roman" pitchFamily="18" charset="0"/>
              </a:rPr>
              <a:t>формирования и ведения реестра</a:t>
            </a:r>
          </a:p>
          <a:p>
            <a:r>
              <a:rPr lang="ru-RU" dirty="0" smtClean="0">
                <a:solidFill>
                  <a:srgbClr val="0070C0"/>
                </a:solidFill>
                <a:latin typeface="Times New Roman" pitchFamily="18" charset="0"/>
                <a:cs typeface="Times New Roman" pitchFamily="18" charset="0"/>
              </a:rPr>
              <a:t>Порядок </a:t>
            </a:r>
            <a:r>
              <a:rPr lang="ru-RU" dirty="0">
                <a:solidFill>
                  <a:srgbClr val="0070C0"/>
                </a:solidFill>
                <a:latin typeface="Times New Roman" pitchFamily="18" charset="0"/>
                <a:cs typeface="Times New Roman" pitchFamily="18" charset="0"/>
              </a:rPr>
              <a:t>осуществления мониторинга и контроля</a:t>
            </a:r>
          </a:p>
          <a:p>
            <a:r>
              <a:rPr lang="ru-RU" dirty="0" smtClean="0">
                <a:solidFill>
                  <a:srgbClr val="0070C0"/>
                </a:solidFill>
                <a:latin typeface="Times New Roman" pitchFamily="18" charset="0"/>
                <a:cs typeface="Times New Roman" pitchFamily="18" charset="0"/>
              </a:rPr>
              <a:t> Осуществляет </a:t>
            </a:r>
            <a:r>
              <a:rPr lang="ru-RU" dirty="0">
                <a:solidFill>
                  <a:srgbClr val="0070C0"/>
                </a:solidFill>
                <a:latin typeface="Times New Roman" pitchFamily="18" charset="0"/>
                <a:cs typeface="Times New Roman" pitchFamily="18" charset="0"/>
              </a:rPr>
              <a:t>мониторинг в системе</a:t>
            </a:r>
          </a:p>
          <a:p>
            <a:r>
              <a:rPr lang="ru-RU" dirty="0">
                <a:solidFill>
                  <a:srgbClr val="0070C0"/>
                </a:solidFill>
                <a:latin typeface="Times New Roman" pitchFamily="18" charset="0"/>
                <a:cs typeface="Times New Roman" pitchFamily="18" charset="0"/>
              </a:rPr>
              <a:t>квалификаций</a:t>
            </a:r>
          </a:p>
          <a:p>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8535894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91862" y="0"/>
            <a:ext cx="7062952" cy="1690689"/>
          </a:xfrm>
        </p:spPr>
        <p:txBody>
          <a:bodyPr>
            <a:noAutofit/>
          </a:bodyPr>
          <a:lstStyle/>
          <a:p>
            <a:pPr algn="ctr"/>
            <a:r>
              <a:rPr lang="ru-RU" sz="3200" dirty="0" smtClean="0">
                <a:solidFill>
                  <a:schemeClr val="bg1"/>
                </a:solidFill>
                <a:latin typeface="Times New Roman" panose="02020603050405020304" pitchFamily="18" charset="0"/>
                <a:cs typeface="Times New Roman" panose="02020603050405020304" pitchFamily="18" charset="0"/>
              </a:rPr>
              <a:t>    </a:t>
            </a:r>
            <a:r>
              <a:rPr lang="ru-RU" sz="3200" b="1" dirty="0" smtClean="0">
                <a:solidFill>
                  <a:schemeClr val="bg1"/>
                </a:solidFill>
                <a:latin typeface="Times New Roman" panose="02020603050405020304" pitchFamily="18" charset="0"/>
                <a:cs typeface="Times New Roman" panose="02020603050405020304" pitchFamily="18" charset="0"/>
              </a:rPr>
              <a:t>Законопроекты</a:t>
            </a:r>
            <a:r>
              <a:rPr lang="ru-RU" sz="3200" b="1" dirty="0">
                <a:solidFill>
                  <a:schemeClr val="bg1"/>
                </a:solidFill>
                <a:latin typeface="Times New Roman" panose="02020603050405020304" pitchFamily="18" charset="0"/>
                <a:cs typeface="Times New Roman" panose="02020603050405020304" pitchFamily="18" charset="0"/>
              </a:rPr>
              <a:t>, направленные на создание системы независимой оценки квалификаций</a:t>
            </a:r>
            <a:endParaRPr lang="ru-RU" sz="3200" b="1" dirty="0">
              <a:solidFill>
                <a:schemeClr val="bg1"/>
              </a:solidFill>
            </a:endParaRPr>
          </a:p>
        </p:txBody>
      </p:sp>
      <p:graphicFrame>
        <p:nvGraphicFramePr>
          <p:cNvPr id="6" name="Объект 5"/>
          <p:cNvGraphicFramePr>
            <a:graphicFrameLocks noGrp="1"/>
          </p:cNvGraphicFramePr>
          <p:nvPr>
            <p:ph idx="1"/>
            <p:extLst>
              <p:ext uri="{D42A27DB-BD31-4B8C-83A1-F6EECF244321}">
                <p14:modId xmlns:p14="http://schemas.microsoft.com/office/powerpoint/2010/main" val="1843302117"/>
              </p:ext>
            </p:extLst>
          </p:nvPr>
        </p:nvGraphicFramePr>
        <p:xfrm>
          <a:off x="457200" y="1772816"/>
          <a:ext cx="8229600" cy="43533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Тройная стрелка влево/вправо/вверх 2"/>
          <p:cNvSpPr/>
          <p:nvPr/>
        </p:nvSpPr>
        <p:spPr>
          <a:xfrm rot="16200000">
            <a:off x="7196584" y="2949256"/>
            <a:ext cx="1216152" cy="1023511"/>
          </a:xfrm>
          <a:prstGeom prst="leftRightUp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33850681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1797267" y="126124"/>
            <a:ext cx="7236373" cy="1564565"/>
          </a:xfrm>
        </p:spPr>
        <p:txBody>
          <a:bodyPr>
            <a:noAutofit/>
          </a:bodyPr>
          <a:lstStyle/>
          <a:p>
            <a:pPr algn="ctr"/>
            <a:r>
              <a:rPr lang="ru-RU" sz="3200" b="1" dirty="0" smtClean="0">
                <a:solidFill>
                  <a:schemeClr val="bg1"/>
                </a:solidFill>
                <a:latin typeface="Times New Roman" pitchFamily="18" charset="0"/>
                <a:cs typeface="Times New Roman" pitchFamily="18" charset="0"/>
              </a:rPr>
              <a:t>Н</a:t>
            </a:r>
            <a:r>
              <a:rPr lang="ru-RU" sz="3200" b="1" dirty="0">
                <a:solidFill>
                  <a:schemeClr val="bg1"/>
                </a:solidFill>
                <a:latin typeface="Times New Roman" pitchFamily="18" charset="0"/>
                <a:cs typeface="Times New Roman" pitchFamily="18" charset="0"/>
              </a:rPr>
              <a:t>орм</a:t>
            </a:r>
            <a:r>
              <a:rPr lang="ru-RU" sz="3200" b="1" dirty="0" smtClean="0">
                <a:solidFill>
                  <a:schemeClr val="bg1"/>
                </a:solidFill>
                <a:latin typeface="Times New Roman" pitchFamily="18" charset="0"/>
                <a:cs typeface="Times New Roman" pitchFamily="18" charset="0"/>
              </a:rPr>
              <a:t>ативно-правовое обеспечение</a:t>
            </a:r>
            <a:r>
              <a:rPr lang="ru-RU" sz="3200" b="1" dirty="0">
                <a:solidFill>
                  <a:schemeClr val="bg1"/>
                </a:solidFill>
                <a:latin typeface="Times New Roman" pitchFamily="18" charset="0"/>
                <a:cs typeface="Times New Roman" pitchFamily="18" charset="0"/>
              </a:rPr>
              <a:t/>
            </a:r>
            <a:br>
              <a:rPr lang="ru-RU" sz="3200" b="1" dirty="0">
                <a:solidFill>
                  <a:schemeClr val="bg1"/>
                </a:solidFill>
                <a:latin typeface="Times New Roman" pitchFamily="18" charset="0"/>
                <a:cs typeface="Times New Roman" pitchFamily="18" charset="0"/>
              </a:rPr>
            </a:br>
            <a:r>
              <a:rPr lang="ru-RU" sz="3200" b="1" dirty="0">
                <a:solidFill>
                  <a:schemeClr val="bg1"/>
                </a:solidFill>
                <a:latin typeface="Times New Roman" pitchFamily="18" charset="0"/>
                <a:cs typeface="Times New Roman" pitchFamily="18" charset="0"/>
              </a:rPr>
              <a:t>формирования системы независимой оценки квалификаций</a:t>
            </a:r>
            <a:endParaRPr lang="ru-RU" sz="3200" dirty="0">
              <a:solidFill>
                <a:schemeClr val="bg1"/>
              </a:solidFill>
              <a:latin typeface="Times New Roman" pitchFamily="18" charset="0"/>
              <a:cs typeface="Times New Roman" pitchFamily="18" charset="0"/>
            </a:endParaRPr>
          </a:p>
        </p:txBody>
      </p:sp>
      <p:sp>
        <p:nvSpPr>
          <p:cNvPr id="5" name="Объект 4"/>
          <p:cNvSpPr>
            <a:spLocks noGrp="1"/>
          </p:cNvSpPr>
          <p:nvPr>
            <p:ph idx="1"/>
          </p:nvPr>
        </p:nvSpPr>
        <p:spPr>
          <a:xfrm>
            <a:off x="1371600" y="1592317"/>
            <a:ext cx="7662041" cy="4584646"/>
          </a:xfrm>
        </p:spPr>
        <p:txBody>
          <a:bodyPr>
            <a:noAutofit/>
          </a:bodyPr>
          <a:lstStyle/>
          <a:p>
            <a:pPr algn="just"/>
            <a:r>
              <a:rPr lang="ru-RU" sz="2000" dirty="0" smtClean="0">
                <a:latin typeface="Times New Roman" pitchFamily="18" charset="0"/>
                <a:cs typeface="Times New Roman" pitchFamily="18" charset="0"/>
              </a:rPr>
              <a:t>ФЗ </a:t>
            </a:r>
            <a:r>
              <a:rPr lang="ru-RU" sz="2000" dirty="0">
                <a:latin typeface="Times New Roman" pitchFamily="18" charset="0"/>
                <a:cs typeface="Times New Roman" pitchFamily="18" charset="0"/>
              </a:rPr>
              <a:t>«О независимой оценке квалификаций</a:t>
            </a:r>
            <a:r>
              <a:rPr lang="ru-RU" sz="2000" dirty="0" smtClean="0">
                <a:latin typeface="Times New Roman" pitchFamily="18" charset="0"/>
                <a:cs typeface="Times New Roman" pitchFamily="18" charset="0"/>
              </a:rPr>
              <a:t>»</a:t>
            </a:r>
            <a:r>
              <a:rPr lang="ru-RU" sz="2000" dirty="0"/>
              <a:t> </a:t>
            </a:r>
            <a:r>
              <a:rPr lang="ru-RU" sz="2000" dirty="0">
                <a:latin typeface="Times New Roman" pitchFamily="18" charset="0"/>
                <a:cs typeface="Times New Roman" pitchFamily="18" charset="0"/>
              </a:rPr>
              <a:t>от 03 июля 2016 г. N </a:t>
            </a:r>
            <a:r>
              <a:rPr lang="ru-RU" sz="2000" dirty="0" smtClean="0">
                <a:latin typeface="Times New Roman" pitchFamily="18" charset="0"/>
                <a:cs typeface="Times New Roman" pitchFamily="18" charset="0"/>
              </a:rPr>
              <a:t>238 ФЗ </a:t>
            </a:r>
            <a:r>
              <a:rPr lang="ru-RU" sz="2000" dirty="0">
                <a:latin typeface="Times New Roman" pitchFamily="18" charset="0"/>
                <a:cs typeface="Times New Roman" pitchFamily="18" charset="0"/>
              </a:rPr>
              <a:t>«О внесении изменений в Трудовой </a:t>
            </a:r>
            <a:r>
              <a:rPr lang="ru-RU" sz="2000" dirty="0" smtClean="0">
                <a:latin typeface="Times New Roman" pitchFamily="18" charset="0"/>
                <a:cs typeface="Times New Roman" pitchFamily="18" charset="0"/>
              </a:rPr>
              <a:t>кодекс Российской </a:t>
            </a:r>
            <a:r>
              <a:rPr lang="ru-RU" sz="2000" dirty="0">
                <a:latin typeface="Times New Roman" pitchFamily="18" charset="0"/>
                <a:cs typeface="Times New Roman" pitchFamily="18" charset="0"/>
              </a:rPr>
              <a:t>Федерации в связи с принятием ФЗ «О независимой оценке квалификаций» </a:t>
            </a:r>
          </a:p>
          <a:p>
            <a:r>
              <a:rPr lang="ru-RU" sz="2000" dirty="0">
                <a:latin typeface="Times New Roman" pitchFamily="18" charset="0"/>
                <a:cs typeface="Times New Roman" pitchFamily="18" charset="0"/>
              </a:rPr>
              <a:t>ФЗ «О внесении изменений в Налоговый кодекс РФ в связи принятием ФЗ «О </a:t>
            </a:r>
            <a:r>
              <a:rPr lang="ru-RU" sz="2000" dirty="0" smtClean="0">
                <a:latin typeface="Times New Roman" pitchFamily="18" charset="0"/>
                <a:cs typeface="Times New Roman" pitchFamily="18" charset="0"/>
              </a:rPr>
              <a:t>независимой оценке </a:t>
            </a:r>
            <a:r>
              <a:rPr lang="ru-RU" sz="2000" dirty="0">
                <a:latin typeface="Times New Roman" pitchFamily="18" charset="0"/>
                <a:cs typeface="Times New Roman" pitchFamily="18" charset="0"/>
              </a:rPr>
              <a:t>квалификаций</a:t>
            </a:r>
            <a:r>
              <a:rPr lang="ru-RU" sz="2000" dirty="0" smtClean="0">
                <a:latin typeface="Times New Roman" pitchFamily="18" charset="0"/>
                <a:cs typeface="Times New Roman" pitchFamily="18" charset="0"/>
              </a:rPr>
              <a:t>»</a:t>
            </a:r>
          </a:p>
          <a:p>
            <a:pPr algn="just"/>
            <a:r>
              <a:rPr lang="ru-RU" sz="2000" dirty="0" smtClean="0">
                <a:latin typeface="Times New Roman" pitchFamily="18" charset="0"/>
                <a:cs typeface="Times New Roman" pitchFamily="18" charset="0"/>
              </a:rPr>
              <a:t> </a:t>
            </a:r>
            <a:r>
              <a:rPr lang="ru-RU" sz="2000" b="1" dirty="0">
                <a:solidFill>
                  <a:schemeClr val="bg1"/>
                </a:solidFill>
                <a:latin typeface="Times New Roman" pitchFamily="18" charset="0"/>
                <a:cs typeface="Times New Roman" pitchFamily="18" charset="0"/>
              </a:rPr>
              <a:t>для РАБОТОДАТЕЛЕЙ </a:t>
            </a:r>
            <a:r>
              <a:rPr lang="ru-RU" sz="2000" dirty="0">
                <a:latin typeface="Times New Roman" pitchFamily="18" charset="0"/>
                <a:cs typeface="Times New Roman" pitchFamily="18" charset="0"/>
              </a:rPr>
              <a:t>- включение в состав прочих </a:t>
            </a:r>
            <a:r>
              <a:rPr lang="ru-RU" sz="2000" dirty="0" smtClean="0">
                <a:latin typeface="Times New Roman" pitchFamily="18" charset="0"/>
                <a:cs typeface="Times New Roman" pitchFamily="18" charset="0"/>
              </a:rPr>
              <a:t>расходов, связанных </a:t>
            </a:r>
            <a:r>
              <a:rPr lang="ru-RU" sz="2000" dirty="0">
                <a:latin typeface="Times New Roman" pitchFamily="18" charset="0"/>
                <a:cs typeface="Times New Roman" pitchFamily="18" charset="0"/>
              </a:rPr>
              <a:t>с производством и (или) реализацией, затрат на </a:t>
            </a:r>
            <a:r>
              <a:rPr lang="ru-RU" sz="2000" dirty="0" smtClean="0">
                <a:latin typeface="Times New Roman" pitchFamily="18" charset="0"/>
                <a:cs typeface="Times New Roman" pitchFamily="18" charset="0"/>
              </a:rPr>
              <a:t>оценку квалификации </a:t>
            </a:r>
            <a:r>
              <a:rPr lang="ru-RU" sz="2000" dirty="0">
                <a:latin typeface="Times New Roman" pitchFamily="18" charset="0"/>
                <a:cs typeface="Times New Roman" pitchFamily="18" charset="0"/>
              </a:rPr>
              <a:t>работников</a:t>
            </a:r>
          </a:p>
          <a:p>
            <a:pPr algn="just"/>
            <a:r>
              <a:rPr lang="ru-RU" sz="2000" dirty="0" smtClean="0">
                <a:latin typeface="Times New Roman" pitchFamily="18" charset="0"/>
                <a:cs typeface="Times New Roman" pitchFamily="18" charset="0"/>
              </a:rPr>
              <a:t> </a:t>
            </a:r>
            <a:r>
              <a:rPr lang="ru-RU" sz="2000" b="1" dirty="0">
                <a:solidFill>
                  <a:schemeClr val="bg1"/>
                </a:solidFill>
                <a:latin typeface="Times New Roman" pitchFamily="18" charset="0"/>
                <a:cs typeface="Times New Roman" pitchFamily="18" charset="0"/>
              </a:rPr>
              <a:t>для СОИСКАТЕЛЕЙ </a:t>
            </a:r>
            <a:r>
              <a:rPr lang="ru-RU" sz="2000" dirty="0">
                <a:latin typeface="Times New Roman" pitchFamily="18" charset="0"/>
                <a:cs typeface="Times New Roman" pitchFamily="18" charset="0"/>
              </a:rPr>
              <a:t>- право на получение налогового вычета</a:t>
            </a:r>
          </a:p>
          <a:p>
            <a:pPr marL="0" indent="0" algn="just">
              <a:lnSpc>
                <a:spcPct val="120000"/>
              </a:lnSpc>
              <a:buNone/>
            </a:pPr>
            <a:r>
              <a:rPr lang="ru-RU" sz="2000" dirty="0" smtClean="0">
                <a:latin typeface="Times New Roman" pitchFamily="18" charset="0"/>
                <a:cs typeface="Times New Roman" pitchFamily="18" charset="0"/>
              </a:rPr>
              <a:t>         В </a:t>
            </a:r>
            <a:r>
              <a:rPr lang="ru-RU" sz="2000" dirty="0">
                <a:latin typeface="Times New Roman" pitchFamily="18" charset="0"/>
                <a:cs typeface="Times New Roman" pitchFamily="18" charset="0"/>
              </a:rPr>
              <a:t>связи с принятием законопроекта предусматривается </a:t>
            </a:r>
            <a:r>
              <a:rPr lang="ru-RU" sz="2000" dirty="0" smtClean="0">
                <a:latin typeface="Times New Roman" pitchFamily="18" charset="0"/>
                <a:cs typeface="Times New Roman" pitchFamily="18" charset="0"/>
              </a:rPr>
              <a:t>внесение изменений </a:t>
            </a:r>
            <a:r>
              <a:rPr lang="ru-RU" sz="2000" dirty="0">
                <a:latin typeface="Times New Roman" pitchFamily="18" charset="0"/>
                <a:cs typeface="Times New Roman" pitchFamily="18" charset="0"/>
              </a:rPr>
              <a:t>в Трудовой кодекс Российской Федерации в </a:t>
            </a:r>
            <a:r>
              <a:rPr lang="ru-RU" sz="2000" dirty="0" smtClean="0">
                <a:latin typeface="Times New Roman" pitchFamily="18" charset="0"/>
                <a:cs typeface="Times New Roman" pitchFamily="18" charset="0"/>
              </a:rPr>
              <a:t>части регулирования </a:t>
            </a:r>
            <a:r>
              <a:rPr lang="ru-RU" sz="2000" dirty="0">
                <a:latin typeface="Times New Roman" pitchFamily="18" charset="0"/>
                <a:cs typeface="Times New Roman" pitchFamily="18" charset="0"/>
              </a:rPr>
              <a:t>порядка направления работодателями работников </a:t>
            </a:r>
            <a:r>
              <a:rPr lang="ru-RU" sz="2000" dirty="0" smtClean="0">
                <a:latin typeface="Times New Roman" pitchFamily="18" charset="0"/>
                <a:cs typeface="Times New Roman" pitchFamily="18" charset="0"/>
              </a:rPr>
              <a:t>на прохождение </a:t>
            </a:r>
            <a:r>
              <a:rPr lang="ru-RU" sz="2000" dirty="0">
                <a:latin typeface="Times New Roman" pitchFamily="18" charset="0"/>
                <a:cs typeface="Times New Roman" pitchFamily="18" charset="0"/>
              </a:rPr>
              <a:t>оценки квалификации, а также предоставления </a:t>
            </a:r>
            <a:r>
              <a:rPr lang="ru-RU" sz="2000" dirty="0" smtClean="0">
                <a:latin typeface="Times New Roman" pitchFamily="18" charset="0"/>
                <a:cs typeface="Times New Roman" pitchFamily="18" charset="0"/>
              </a:rPr>
              <a:t>гарантий и </a:t>
            </a:r>
            <a:r>
              <a:rPr lang="ru-RU" sz="2000" dirty="0">
                <a:latin typeface="Times New Roman" pitchFamily="18" charset="0"/>
                <a:cs typeface="Times New Roman" pitchFamily="18" charset="0"/>
              </a:rPr>
              <a:t>компенсаций в период прохождения оценки квалификации</a:t>
            </a:r>
          </a:p>
        </p:txBody>
      </p:sp>
    </p:spTree>
    <p:extLst>
      <p:ext uri="{BB962C8B-B14F-4D97-AF65-F5344CB8AC3E}">
        <p14:creationId xmlns:p14="http://schemas.microsoft.com/office/powerpoint/2010/main" val="11886953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295128" y="199864"/>
            <a:ext cx="7848872" cy="5450160"/>
          </a:xfrm>
        </p:spPr>
        <p:txBody>
          <a:bodyPr/>
          <a:lstStyle/>
          <a:p>
            <a:endParaRPr lang="ru-RU"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827584" y="260648"/>
            <a:ext cx="7704856" cy="151216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sz="2800" b="1" dirty="0" smtClean="0">
                <a:solidFill>
                  <a:srgbClr val="002060"/>
                </a:solidFill>
                <a:latin typeface="Times New Roman" panose="02020603050405020304" pitchFamily="18" charset="0"/>
                <a:cs typeface="Times New Roman" panose="02020603050405020304" pitchFamily="18" charset="0"/>
              </a:rPr>
              <a:t>Профессионально-общественная аккредитация (ПОА)</a:t>
            </a:r>
            <a:endParaRPr lang="ru-RU" sz="2800" b="1" dirty="0">
              <a:solidFill>
                <a:srgbClr val="002060"/>
              </a:solidFill>
              <a:latin typeface="Times New Roman" panose="02020603050405020304" pitchFamily="18" charset="0"/>
              <a:cs typeface="Times New Roman" panose="02020603050405020304" pitchFamily="18" charset="0"/>
            </a:endParaRPr>
          </a:p>
        </p:txBody>
      </p:sp>
      <p:sp>
        <p:nvSpPr>
          <p:cNvPr id="5" name="Стрелка вниз 4"/>
          <p:cNvSpPr/>
          <p:nvPr/>
        </p:nvSpPr>
        <p:spPr>
          <a:xfrm>
            <a:off x="3995936" y="1911896"/>
            <a:ext cx="1296144" cy="720080"/>
          </a:xfrm>
          <a:prstGeom prst="downArrow">
            <a:avLst/>
          </a:prstGeom>
          <a:ln/>
        </p:spPr>
        <p:style>
          <a:lnRef idx="1">
            <a:schemeClr val="accent6"/>
          </a:lnRef>
          <a:fillRef idx="2">
            <a:schemeClr val="accent6"/>
          </a:fillRef>
          <a:effectRef idx="1">
            <a:schemeClr val="accent6"/>
          </a:effectRef>
          <a:fontRef idx="minor">
            <a:schemeClr val="dk1"/>
          </a:fontRef>
        </p:style>
        <p:txBody>
          <a:bodyPr rtlCol="0" anchor="ctr"/>
          <a:lstStyle/>
          <a:p>
            <a:pPr algn="ctr"/>
            <a:endParaRPr lang="ru-RU"/>
          </a:p>
        </p:txBody>
      </p:sp>
      <p:sp>
        <p:nvSpPr>
          <p:cNvPr id="6" name="Прямоугольник 5"/>
          <p:cNvSpPr/>
          <p:nvPr/>
        </p:nvSpPr>
        <p:spPr>
          <a:xfrm>
            <a:off x="179512" y="2780928"/>
            <a:ext cx="3024336" cy="108012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ru-RU" b="1" cap="all" dirty="0" smtClean="0">
                <a:solidFill>
                  <a:srgbClr val="002060"/>
                </a:solidFill>
                <a:latin typeface="Times New Roman" panose="02020603050405020304" pitchFamily="18" charset="0"/>
                <a:cs typeface="Times New Roman" panose="02020603050405020304" pitchFamily="18" charset="0"/>
              </a:rPr>
              <a:t>Профессиональный стандарт </a:t>
            </a:r>
            <a:endParaRPr lang="ru-RU" b="1" cap="all" dirty="0">
              <a:solidFill>
                <a:srgbClr val="002060"/>
              </a:solidFill>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5796136" y="2780928"/>
            <a:ext cx="3168352" cy="108012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ru-RU" b="1" dirty="0" smtClean="0">
                <a:solidFill>
                  <a:srgbClr val="002060"/>
                </a:solidFill>
                <a:latin typeface="Times New Roman" panose="02020603050405020304" pitchFamily="18" charset="0"/>
                <a:cs typeface="Times New Roman" panose="02020603050405020304" pitchFamily="18" charset="0"/>
              </a:rPr>
              <a:t>ПРОФЕССИОНАЛЬНАЯ ОБРАЗОВАТЕЛЬНАЯ ПРОГРАММА</a:t>
            </a:r>
            <a:endParaRPr lang="ru-RU" b="1" dirty="0">
              <a:solidFill>
                <a:srgbClr val="002060"/>
              </a:solidFill>
              <a:latin typeface="Times New Roman" panose="02020603050405020304" pitchFamily="18" charset="0"/>
              <a:cs typeface="Times New Roman" panose="02020603050405020304" pitchFamily="18" charset="0"/>
            </a:endParaRPr>
          </a:p>
        </p:txBody>
      </p:sp>
      <p:sp>
        <p:nvSpPr>
          <p:cNvPr id="8" name="Двойная стрелка влево/вправо 7"/>
          <p:cNvSpPr/>
          <p:nvPr/>
        </p:nvSpPr>
        <p:spPr>
          <a:xfrm>
            <a:off x="3203848" y="2924944"/>
            <a:ext cx="2592288" cy="864096"/>
          </a:xfrm>
          <a:prstGeom prst="leftRightArrow">
            <a:avLst/>
          </a:prstGeom>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2000" b="1" dirty="0" smtClean="0"/>
              <a:t>СОО</a:t>
            </a:r>
            <a:r>
              <a:rPr lang="ru-RU" sz="2000" b="1" dirty="0" smtClean="0">
                <a:solidFill>
                  <a:schemeClr val="tx1"/>
                </a:solidFill>
              </a:rPr>
              <a:t>Т</a:t>
            </a:r>
            <a:r>
              <a:rPr lang="ru-RU" sz="2000" b="1" dirty="0" smtClean="0"/>
              <a:t>ВЕТСТВИЕ</a:t>
            </a:r>
            <a:endParaRPr lang="ru-RU" sz="2000" b="1" dirty="0"/>
          </a:p>
        </p:txBody>
      </p:sp>
      <p:sp>
        <p:nvSpPr>
          <p:cNvPr id="9" name="TextBox 8"/>
          <p:cNvSpPr txBox="1"/>
          <p:nvPr/>
        </p:nvSpPr>
        <p:spPr>
          <a:xfrm>
            <a:off x="755576" y="4323927"/>
            <a:ext cx="7848872" cy="707886"/>
          </a:xfrm>
          <a:prstGeom prst="rect">
            <a:avLst/>
          </a:prstGeom>
          <a:noFill/>
        </p:spPr>
        <p:txBody>
          <a:bodyPr wrap="square" rtlCol="0">
            <a:spAutoFit/>
          </a:bodyPr>
          <a:lstStyle/>
          <a:p>
            <a:pPr algn="ctr"/>
            <a:r>
              <a:rPr lang="ru-RU" sz="4000" b="1" dirty="0" smtClean="0">
                <a:solidFill>
                  <a:srgbClr val="C00000"/>
                </a:solidFill>
                <a:latin typeface="Times New Roman" panose="02020603050405020304" pitchFamily="18" charset="0"/>
                <a:cs typeface="Times New Roman" panose="02020603050405020304" pitchFamily="18" charset="0"/>
              </a:rPr>
              <a:t>РК</a:t>
            </a:r>
            <a:endParaRPr lang="ru-RU" sz="4000" b="1" dirty="0">
              <a:solidFill>
                <a:srgbClr val="C00000"/>
              </a:solidFill>
              <a:latin typeface="Times New Roman" panose="02020603050405020304" pitchFamily="18" charset="0"/>
              <a:cs typeface="Times New Roman" panose="02020603050405020304" pitchFamily="18" charset="0"/>
            </a:endParaRPr>
          </a:p>
        </p:txBody>
      </p:sp>
      <p:sp>
        <p:nvSpPr>
          <p:cNvPr id="2" name="Стрелка вниз 1"/>
          <p:cNvSpPr/>
          <p:nvPr/>
        </p:nvSpPr>
        <p:spPr>
          <a:xfrm flipH="1">
            <a:off x="1403648" y="3861048"/>
            <a:ext cx="720080" cy="662880"/>
          </a:xfrm>
          <a:prstGeom prst="downArrow">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ru-RU"/>
          </a:p>
        </p:txBody>
      </p:sp>
      <p:sp>
        <p:nvSpPr>
          <p:cNvPr id="10" name="Стрелка вниз 9"/>
          <p:cNvSpPr/>
          <p:nvPr/>
        </p:nvSpPr>
        <p:spPr>
          <a:xfrm>
            <a:off x="6948264" y="3861048"/>
            <a:ext cx="916680" cy="662880"/>
          </a:xfrm>
          <a:prstGeom prst="downArrow">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ru-RU"/>
          </a:p>
        </p:txBody>
      </p:sp>
      <p:sp>
        <p:nvSpPr>
          <p:cNvPr id="12" name="Блок-схема: несколько документов 11"/>
          <p:cNvSpPr/>
          <p:nvPr/>
        </p:nvSpPr>
        <p:spPr>
          <a:xfrm>
            <a:off x="5940152" y="4523928"/>
            <a:ext cx="2736304" cy="1641376"/>
          </a:xfrm>
          <a:prstGeom prst="flowChartMultidocumen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2800" dirty="0" smtClean="0">
                <a:solidFill>
                  <a:srgbClr val="C00000"/>
                </a:solidFill>
                <a:latin typeface="Times New Roman" panose="02020603050405020304" pitchFamily="18" charset="0"/>
                <a:cs typeface="Times New Roman" panose="02020603050405020304" pitchFamily="18" charset="0"/>
              </a:rPr>
              <a:t>Образование</a:t>
            </a:r>
            <a:endParaRPr lang="ru-RU" sz="2800" dirty="0">
              <a:solidFill>
                <a:srgbClr val="C00000"/>
              </a:solidFill>
              <a:latin typeface="Times New Roman" panose="02020603050405020304" pitchFamily="18" charset="0"/>
              <a:cs typeface="Times New Roman" panose="02020603050405020304" pitchFamily="18" charset="0"/>
            </a:endParaRPr>
          </a:p>
        </p:txBody>
      </p:sp>
      <p:sp>
        <p:nvSpPr>
          <p:cNvPr id="13" name="Блок-схема: несколько документов 12"/>
          <p:cNvSpPr/>
          <p:nvPr/>
        </p:nvSpPr>
        <p:spPr>
          <a:xfrm>
            <a:off x="467544" y="4554760"/>
            <a:ext cx="3024336" cy="1641376"/>
          </a:xfrm>
          <a:prstGeom prst="flowChartMultidocumen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3200" dirty="0" smtClean="0">
                <a:solidFill>
                  <a:srgbClr val="C00000"/>
                </a:solidFill>
                <a:latin typeface="Times New Roman" panose="02020603050405020304" pitchFamily="18" charset="0"/>
                <a:cs typeface="Times New Roman" panose="02020603050405020304" pitchFamily="18" charset="0"/>
              </a:rPr>
              <a:t>Работодатели</a:t>
            </a:r>
            <a:endParaRPr lang="ru-RU" sz="3200" dirty="0">
              <a:solidFill>
                <a:srgbClr val="C00000"/>
              </a:solidFill>
              <a:latin typeface="Times New Roman" panose="02020603050405020304" pitchFamily="18" charset="0"/>
              <a:cs typeface="Times New Roman" panose="02020603050405020304" pitchFamily="18" charset="0"/>
            </a:endParaRPr>
          </a:p>
        </p:txBody>
      </p:sp>
      <p:sp>
        <p:nvSpPr>
          <p:cNvPr id="15" name="Двойная стрелка влево/вправо 14"/>
          <p:cNvSpPr/>
          <p:nvPr/>
        </p:nvSpPr>
        <p:spPr>
          <a:xfrm>
            <a:off x="3491880" y="4941168"/>
            <a:ext cx="2520280" cy="665719"/>
          </a:xfrm>
          <a:prstGeom prst="leftRightArrow">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ru-RU"/>
          </a:p>
        </p:txBody>
      </p:sp>
    </p:spTree>
    <p:extLst>
      <p:ext uri="{BB962C8B-B14F-4D97-AF65-F5344CB8AC3E}">
        <p14:creationId xmlns:p14="http://schemas.microsoft.com/office/powerpoint/2010/main" val="205054973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Группа 4"/>
          <p:cNvGrpSpPr/>
          <p:nvPr/>
        </p:nvGrpSpPr>
        <p:grpSpPr>
          <a:xfrm>
            <a:off x="1357290" y="1856568"/>
            <a:ext cx="2640973" cy="1084518"/>
            <a:chOff x="477406" y="2232"/>
            <a:chExt cx="2640973" cy="1584584"/>
          </a:xfrm>
          <a:scene3d>
            <a:camera prst="orthographicFront">
              <a:rot lat="0" lon="0" rev="0"/>
            </a:camera>
            <a:lightRig rig="contrasting" dir="t">
              <a:rot lat="0" lon="0" rev="1200000"/>
            </a:lightRig>
          </a:scene3d>
        </p:grpSpPr>
        <p:sp>
          <p:nvSpPr>
            <p:cNvPr id="18" name="Прямоугольник 17"/>
            <p:cNvSpPr/>
            <p:nvPr/>
          </p:nvSpPr>
          <p:spPr>
            <a:xfrm>
              <a:off x="477406" y="2232"/>
              <a:ext cx="2640973" cy="1584584"/>
            </a:xfrm>
            <a:prstGeom prst="rect">
              <a:avLst/>
            </a:prstGeom>
          </p:spPr>
          <p:style>
            <a:lnRef idx="2">
              <a:schemeClr val="accent1">
                <a:shade val="50000"/>
              </a:schemeClr>
            </a:lnRef>
            <a:fillRef idx="1">
              <a:schemeClr val="accent1"/>
            </a:fillRef>
            <a:effectRef idx="0">
              <a:schemeClr val="accent1"/>
            </a:effectRef>
            <a:fontRef idx="minor">
              <a:schemeClr val="lt1"/>
            </a:fontRef>
          </p:style>
        </p:sp>
        <p:sp>
          <p:nvSpPr>
            <p:cNvPr id="19" name="Прямоугольник 18"/>
            <p:cNvSpPr/>
            <p:nvPr/>
          </p:nvSpPr>
          <p:spPr>
            <a:xfrm>
              <a:off x="477406" y="2232"/>
              <a:ext cx="2640973" cy="158458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lIns="87630" tIns="87630" rIns="87630" bIns="87630" spcCol="1270" anchor="ctr"/>
            <a:lstStyle/>
            <a:p>
              <a:pPr algn="ctr" defTabSz="1022350" fontAlgn="auto">
                <a:lnSpc>
                  <a:spcPct val="90000"/>
                </a:lnSpc>
                <a:spcBef>
                  <a:spcPts val="0"/>
                </a:spcBef>
                <a:spcAft>
                  <a:spcPct val="35000"/>
                </a:spcAft>
                <a:defRPr/>
              </a:pPr>
              <a:r>
                <a:rPr lang="ru-RU" sz="2300" dirty="0">
                  <a:solidFill>
                    <a:schemeClr val="bg1"/>
                  </a:solidFill>
                  <a:latin typeface="Times New Roman" pitchFamily="18" charset="0"/>
                  <a:cs typeface="Times New Roman" pitchFamily="18" charset="0"/>
                </a:rPr>
                <a:t>Бизнес-предприятие</a:t>
              </a:r>
            </a:p>
          </p:txBody>
        </p:sp>
      </p:grpSp>
      <p:grpSp>
        <p:nvGrpSpPr>
          <p:cNvPr id="3" name="Группа 5"/>
          <p:cNvGrpSpPr/>
          <p:nvPr/>
        </p:nvGrpSpPr>
        <p:grpSpPr>
          <a:xfrm>
            <a:off x="5288613" y="1856568"/>
            <a:ext cx="2640973" cy="1084518"/>
            <a:chOff x="3382477" y="2232"/>
            <a:chExt cx="2640973" cy="1584584"/>
          </a:xfrm>
          <a:scene3d>
            <a:camera prst="orthographicFront">
              <a:rot lat="0" lon="0" rev="0"/>
            </a:camera>
            <a:lightRig rig="contrasting" dir="t">
              <a:rot lat="0" lon="0" rev="1200000"/>
            </a:lightRig>
          </a:scene3d>
        </p:grpSpPr>
        <p:sp>
          <p:nvSpPr>
            <p:cNvPr id="16" name="Прямоугольник 15"/>
            <p:cNvSpPr/>
            <p:nvPr/>
          </p:nvSpPr>
          <p:spPr>
            <a:xfrm>
              <a:off x="3382477" y="2232"/>
              <a:ext cx="2640973" cy="1584584"/>
            </a:xfrm>
            <a:prstGeom prst="rect">
              <a:avLst/>
            </a:prstGeom>
          </p:spPr>
          <p:style>
            <a:lnRef idx="1">
              <a:schemeClr val="accent1"/>
            </a:lnRef>
            <a:fillRef idx="2">
              <a:schemeClr val="accent1"/>
            </a:fillRef>
            <a:effectRef idx="1">
              <a:schemeClr val="accent1"/>
            </a:effectRef>
            <a:fontRef idx="minor">
              <a:schemeClr val="dk1"/>
            </a:fontRef>
          </p:style>
        </p:sp>
        <p:sp>
          <p:nvSpPr>
            <p:cNvPr id="17" name="Прямоугольник 16"/>
            <p:cNvSpPr/>
            <p:nvPr/>
          </p:nvSpPr>
          <p:spPr>
            <a:xfrm>
              <a:off x="3382477" y="2232"/>
              <a:ext cx="2640973" cy="158458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lIns="87630" tIns="87630" rIns="87630" bIns="87630" spcCol="1270" anchor="ctr"/>
            <a:lstStyle/>
            <a:p>
              <a:pPr algn="ctr" defTabSz="1022350" fontAlgn="auto">
                <a:lnSpc>
                  <a:spcPct val="90000"/>
                </a:lnSpc>
                <a:spcBef>
                  <a:spcPts val="0"/>
                </a:spcBef>
                <a:spcAft>
                  <a:spcPct val="35000"/>
                </a:spcAft>
                <a:defRPr/>
              </a:pPr>
              <a:r>
                <a:rPr lang="ru-RU" sz="2300" dirty="0">
                  <a:solidFill>
                    <a:schemeClr val="bg1"/>
                  </a:solidFill>
                  <a:latin typeface="Times New Roman" pitchFamily="18" charset="0"/>
                  <a:cs typeface="Times New Roman" pitchFamily="18" charset="0"/>
                </a:rPr>
                <a:t>Образование</a:t>
              </a:r>
            </a:p>
          </p:txBody>
        </p:sp>
      </p:grpSp>
      <p:grpSp>
        <p:nvGrpSpPr>
          <p:cNvPr id="4" name="Группа 6"/>
          <p:cNvGrpSpPr/>
          <p:nvPr/>
        </p:nvGrpSpPr>
        <p:grpSpPr>
          <a:xfrm>
            <a:off x="1357290" y="3630366"/>
            <a:ext cx="2640973" cy="1084518"/>
            <a:chOff x="477406" y="1850913"/>
            <a:chExt cx="2640973" cy="1584584"/>
          </a:xfrm>
          <a:scene3d>
            <a:camera prst="orthographicFront">
              <a:rot lat="0" lon="0" rev="0"/>
            </a:camera>
            <a:lightRig rig="contrasting" dir="t">
              <a:rot lat="0" lon="0" rev="1200000"/>
            </a:lightRig>
          </a:scene3d>
        </p:grpSpPr>
        <p:sp>
          <p:nvSpPr>
            <p:cNvPr id="14" name="Прямоугольник 13"/>
            <p:cNvSpPr/>
            <p:nvPr/>
          </p:nvSpPr>
          <p:spPr>
            <a:xfrm>
              <a:off x="477406" y="1850913"/>
              <a:ext cx="2640973" cy="1584584"/>
            </a:xfrm>
            <a:prstGeom prst="rect">
              <a:avLst/>
            </a:prstGeom>
          </p:spPr>
          <p:style>
            <a:lnRef idx="1">
              <a:schemeClr val="accent1"/>
            </a:lnRef>
            <a:fillRef idx="3">
              <a:schemeClr val="accent1"/>
            </a:fillRef>
            <a:effectRef idx="2">
              <a:schemeClr val="accent1"/>
            </a:effectRef>
            <a:fontRef idx="minor">
              <a:schemeClr val="lt1"/>
            </a:fontRef>
          </p:style>
        </p:sp>
        <p:sp>
          <p:nvSpPr>
            <p:cNvPr id="15" name="Прямоугольник 14"/>
            <p:cNvSpPr/>
            <p:nvPr/>
          </p:nvSpPr>
          <p:spPr>
            <a:xfrm>
              <a:off x="477406" y="1850913"/>
              <a:ext cx="2640973" cy="158458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lIns="87630" tIns="87630" rIns="87630" bIns="87630" spcCol="1270" anchor="ctr"/>
            <a:lstStyle/>
            <a:p>
              <a:pPr algn="ctr" defTabSz="1022350" fontAlgn="auto">
                <a:lnSpc>
                  <a:spcPct val="90000"/>
                </a:lnSpc>
                <a:spcBef>
                  <a:spcPts val="0"/>
                </a:spcBef>
                <a:spcAft>
                  <a:spcPct val="35000"/>
                </a:spcAft>
                <a:defRPr/>
              </a:pPr>
              <a:r>
                <a:rPr lang="ru-RU" sz="2300" dirty="0" err="1">
                  <a:solidFill>
                    <a:schemeClr val="bg1"/>
                  </a:solidFill>
                  <a:latin typeface="Times New Roman" pitchFamily="18" charset="0"/>
                  <a:cs typeface="Times New Roman" pitchFamily="18" charset="0"/>
                </a:rPr>
                <a:t>Профстандарт</a:t>
              </a:r>
              <a:endParaRPr lang="ru-RU" sz="2300" dirty="0">
                <a:solidFill>
                  <a:schemeClr val="bg1"/>
                </a:solidFill>
                <a:latin typeface="Times New Roman" pitchFamily="18" charset="0"/>
                <a:cs typeface="Times New Roman" pitchFamily="18" charset="0"/>
              </a:endParaRPr>
            </a:p>
          </p:txBody>
        </p:sp>
      </p:grpSp>
      <p:grpSp>
        <p:nvGrpSpPr>
          <p:cNvPr id="5" name="Группа 7"/>
          <p:cNvGrpSpPr/>
          <p:nvPr/>
        </p:nvGrpSpPr>
        <p:grpSpPr>
          <a:xfrm>
            <a:off x="5288613" y="3630366"/>
            <a:ext cx="2640973" cy="1084518"/>
            <a:chOff x="3382477" y="1850913"/>
            <a:chExt cx="2640973" cy="1584584"/>
          </a:xfrm>
          <a:scene3d>
            <a:camera prst="orthographicFront">
              <a:rot lat="0" lon="0" rev="0"/>
            </a:camera>
            <a:lightRig rig="contrasting" dir="t">
              <a:rot lat="0" lon="0" rev="1200000"/>
            </a:lightRig>
          </a:scene3d>
        </p:grpSpPr>
        <p:sp>
          <p:nvSpPr>
            <p:cNvPr id="12" name="Прямоугольник 11"/>
            <p:cNvSpPr/>
            <p:nvPr/>
          </p:nvSpPr>
          <p:spPr>
            <a:xfrm>
              <a:off x="3382477" y="1850913"/>
              <a:ext cx="2640973" cy="1584584"/>
            </a:xfrm>
            <a:prstGeom prst="rect">
              <a:avLst/>
            </a:prstGeom>
          </p:spPr>
          <p:style>
            <a:lnRef idx="1">
              <a:schemeClr val="accent1"/>
            </a:lnRef>
            <a:fillRef idx="3">
              <a:schemeClr val="accent1"/>
            </a:fillRef>
            <a:effectRef idx="2">
              <a:schemeClr val="accent1"/>
            </a:effectRef>
            <a:fontRef idx="minor">
              <a:schemeClr val="lt1"/>
            </a:fontRef>
          </p:style>
        </p:sp>
        <p:sp>
          <p:nvSpPr>
            <p:cNvPr id="13" name="Прямоугольник 12"/>
            <p:cNvSpPr/>
            <p:nvPr/>
          </p:nvSpPr>
          <p:spPr>
            <a:xfrm>
              <a:off x="3382477" y="1850913"/>
              <a:ext cx="2640973" cy="158458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lIns="87630" tIns="87630" rIns="87630" bIns="87630" spcCol="1270" anchor="ctr"/>
            <a:lstStyle/>
            <a:p>
              <a:pPr algn="ctr" defTabSz="1022350" fontAlgn="auto">
                <a:lnSpc>
                  <a:spcPct val="90000"/>
                </a:lnSpc>
                <a:spcBef>
                  <a:spcPts val="0"/>
                </a:spcBef>
                <a:spcAft>
                  <a:spcPct val="35000"/>
                </a:spcAft>
                <a:defRPr/>
              </a:pPr>
              <a:r>
                <a:rPr lang="ru-RU" sz="2300" dirty="0">
                  <a:solidFill>
                    <a:schemeClr val="bg1"/>
                  </a:solidFill>
                  <a:latin typeface="Times New Roman" pitchFamily="18" charset="0"/>
                  <a:cs typeface="Times New Roman" pitchFamily="18" charset="0"/>
                </a:rPr>
                <a:t>Образовательный стандарт</a:t>
              </a:r>
            </a:p>
          </p:txBody>
        </p:sp>
      </p:grpSp>
      <p:grpSp>
        <p:nvGrpSpPr>
          <p:cNvPr id="6" name="Группа 8"/>
          <p:cNvGrpSpPr/>
          <p:nvPr/>
        </p:nvGrpSpPr>
        <p:grpSpPr>
          <a:xfrm>
            <a:off x="3251514" y="5059126"/>
            <a:ext cx="2640973" cy="1084518"/>
            <a:chOff x="1929942" y="3699595"/>
            <a:chExt cx="2640973" cy="1584584"/>
          </a:xfrm>
          <a:scene3d>
            <a:camera prst="orthographicFront">
              <a:rot lat="0" lon="0" rev="0"/>
            </a:camera>
            <a:lightRig rig="contrasting" dir="t">
              <a:rot lat="0" lon="0" rev="1200000"/>
            </a:lightRig>
          </a:scene3d>
        </p:grpSpPr>
        <p:sp>
          <p:nvSpPr>
            <p:cNvPr id="10" name="Прямоугольник 9"/>
            <p:cNvSpPr/>
            <p:nvPr/>
          </p:nvSpPr>
          <p:spPr>
            <a:xfrm>
              <a:off x="1929942" y="3699595"/>
              <a:ext cx="2640973" cy="1584584"/>
            </a:xfrm>
            <a:prstGeom prst="rect">
              <a:avLst/>
            </a:prstGeom>
          </p:spPr>
          <p:style>
            <a:lnRef idx="0">
              <a:schemeClr val="accent1"/>
            </a:lnRef>
            <a:fillRef idx="3">
              <a:schemeClr val="accent1"/>
            </a:fillRef>
            <a:effectRef idx="3">
              <a:schemeClr val="accent1"/>
            </a:effectRef>
            <a:fontRef idx="minor">
              <a:schemeClr val="lt1"/>
            </a:fontRef>
          </p:style>
        </p:sp>
        <p:sp>
          <p:nvSpPr>
            <p:cNvPr id="11" name="Прямоугольник 10"/>
            <p:cNvSpPr/>
            <p:nvPr/>
          </p:nvSpPr>
          <p:spPr>
            <a:xfrm>
              <a:off x="1929942" y="3699595"/>
              <a:ext cx="2640973" cy="1584584"/>
            </a:xfrm>
            <a:prstGeom prst="rect">
              <a:avLst/>
            </a:prstGeom>
          </p:spPr>
          <p:style>
            <a:lnRef idx="1">
              <a:schemeClr val="accent2"/>
            </a:lnRef>
            <a:fillRef idx="3">
              <a:schemeClr val="accent2"/>
            </a:fillRef>
            <a:effectRef idx="2">
              <a:schemeClr val="accent2"/>
            </a:effectRef>
            <a:fontRef idx="minor">
              <a:schemeClr val="lt1"/>
            </a:fontRef>
          </p:style>
          <p:txBody>
            <a:bodyPr lIns="87630" tIns="87630" rIns="87630" bIns="87630" spcCol="1270" anchor="ctr"/>
            <a:lstStyle/>
            <a:p>
              <a:pPr algn="ctr" defTabSz="1022350" fontAlgn="auto">
                <a:lnSpc>
                  <a:spcPct val="90000"/>
                </a:lnSpc>
                <a:spcBef>
                  <a:spcPts val="0"/>
                </a:spcBef>
                <a:spcAft>
                  <a:spcPct val="35000"/>
                </a:spcAft>
                <a:defRPr/>
              </a:pPr>
              <a:r>
                <a:rPr lang="ru-RU" sz="2300" dirty="0">
                  <a:latin typeface="Times New Roman" pitchFamily="18" charset="0"/>
                  <a:cs typeface="Times New Roman" pitchFamily="18" charset="0"/>
                </a:rPr>
                <a:t>Новое качество подготовки </a:t>
              </a:r>
            </a:p>
          </p:txBody>
        </p:sp>
      </p:grpSp>
      <p:cxnSp>
        <p:nvCxnSpPr>
          <p:cNvPr id="21" name="Прямая со стрелкой 20"/>
          <p:cNvCxnSpPr/>
          <p:nvPr/>
        </p:nvCxnSpPr>
        <p:spPr>
          <a:xfrm rot="5400000">
            <a:off x="2377282" y="3237706"/>
            <a:ext cx="596900" cy="4763"/>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cxnSp>
        <p:nvCxnSpPr>
          <p:cNvPr id="23" name="Прямая со стрелкой 22"/>
          <p:cNvCxnSpPr/>
          <p:nvPr/>
        </p:nvCxnSpPr>
        <p:spPr>
          <a:xfrm rot="5400000">
            <a:off x="6276975" y="3263901"/>
            <a:ext cx="655637" cy="11112"/>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cxnSp>
        <p:nvCxnSpPr>
          <p:cNvPr id="25" name="Прямая со стрелкой 24"/>
          <p:cNvCxnSpPr/>
          <p:nvPr/>
        </p:nvCxnSpPr>
        <p:spPr>
          <a:xfrm>
            <a:off x="4000500" y="2428875"/>
            <a:ext cx="571500" cy="1588"/>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cxnSp>
        <p:nvCxnSpPr>
          <p:cNvPr id="27" name="Прямая со стрелкой 26"/>
          <p:cNvCxnSpPr>
            <a:stCxn id="17" idx="1"/>
          </p:cNvCxnSpPr>
          <p:nvPr/>
        </p:nvCxnSpPr>
        <p:spPr>
          <a:xfrm rot="10800000" flipV="1">
            <a:off x="4643438" y="2398713"/>
            <a:ext cx="644525" cy="30162"/>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cxnSp>
        <p:nvCxnSpPr>
          <p:cNvPr id="28" name="Прямая со стрелкой 27"/>
          <p:cNvCxnSpPr/>
          <p:nvPr/>
        </p:nvCxnSpPr>
        <p:spPr>
          <a:xfrm>
            <a:off x="4000500" y="4078288"/>
            <a:ext cx="642938" cy="1587"/>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cxnSp>
        <p:nvCxnSpPr>
          <p:cNvPr id="29" name="Прямая со стрелкой 28"/>
          <p:cNvCxnSpPr/>
          <p:nvPr/>
        </p:nvCxnSpPr>
        <p:spPr>
          <a:xfrm rot="10800000" flipV="1">
            <a:off x="4643438" y="4071938"/>
            <a:ext cx="644525" cy="6350"/>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cxnSp>
        <p:nvCxnSpPr>
          <p:cNvPr id="35" name="Прямая со стрелкой 34"/>
          <p:cNvCxnSpPr/>
          <p:nvPr/>
        </p:nvCxnSpPr>
        <p:spPr>
          <a:xfrm>
            <a:off x="4643439" y="3598863"/>
            <a:ext cx="569" cy="1460263"/>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cxnSp>
        <p:nvCxnSpPr>
          <p:cNvPr id="37" name="Прямая со стрелкой 36"/>
          <p:cNvCxnSpPr/>
          <p:nvPr/>
        </p:nvCxnSpPr>
        <p:spPr>
          <a:xfrm rot="16200000" flipH="1">
            <a:off x="3833019" y="3213894"/>
            <a:ext cx="1571625" cy="1587"/>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sp>
        <p:nvSpPr>
          <p:cNvPr id="9232" name="Нижний колонтитул 4"/>
          <p:cNvSpPr>
            <a:spLocks noGrp="1"/>
          </p:cNvSpPr>
          <p:nvPr>
            <p:ph type="ftr" sz="quarter" idx="11"/>
          </p:nvPr>
        </p:nvSpPr>
        <p:spPr bwMode="auto">
          <a:xfrm>
            <a:off x="4286250" y="6492875"/>
            <a:ext cx="485775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ru-RU" i="1">
              <a:solidFill>
                <a:srgbClr val="FFC000"/>
              </a:solidFill>
            </a:endParaRPr>
          </a:p>
        </p:txBody>
      </p:sp>
      <p:sp>
        <p:nvSpPr>
          <p:cNvPr id="7" name="Прямоугольник 6"/>
          <p:cNvSpPr/>
          <p:nvPr/>
        </p:nvSpPr>
        <p:spPr>
          <a:xfrm>
            <a:off x="1860330" y="299573"/>
            <a:ext cx="7283669" cy="1077218"/>
          </a:xfrm>
          <a:prstGeom prst="rect">
            <a:avLst/>
          </a:prstGeom>
        </p:spPr>
        <p:txBody>
          <a:bodyPr wrap="square">
            <a:spAutoFit/>
          </a:bodyPr>
          <a:lstStyle/>
          <a:p>
            <a:r>
              <a:rPr lang="ru-RU" sz="3200" b="1" dirty="0">
                <a:solidFill>
                  <a:schemeClr val="bg1"/>
                </a:solidFill>
                <a:latin typeface="Times New Roman" pitchFamily="18" charset="0"/>
                <a:cs typeface="Times New Roman" pitchFamily="18" charset="0"/>
              </a:rPr>
              <a:t>Главный результат: взаимодействие власти, образования и бизнеса</a:t>
            </a:r>
            <a:endParaRPr lang="ru-RU" sz="3200" dirty="0"/>
          </a:p>
        </p:txBody>
      </p:sp>
    </p:spTree>
    <p:extLst>
      <p:ext uri="{BB962C8B-B14F-4D97-AF65-F5344CB8AC3E}">
        <p14:creationId xmlns:p14="http://schemas.microsoft.com/office/powerpoint/2010/main" val="64309208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70689" y="0"/>
            <a:ext cx="7031421" cy="1690689"/>
          </a:xfrm>
        </p:spPr>
        <p:txBody>
          <a:bodyPr>
            <a:noAutofit/>
          </a:bodyPr>
          <a:lstStyle/>
          <a:p>
            <a:pPr algn="ctr"/>
            <a:r>
              <a:rPr lang="ru-RU" sz="2800" b="1" dirty="0">
                <a:solidFill>
                  <a:schemeClr val="bg1"/>
                </a:solidFill>
                <a:latin typeface="Times New Roman" pitchFamily="18" charset="0"/>
                <a:cs typeface="Times New Roman" pitchFamily="18" charset="0"/>
              </a:rPr>
              <a:t>Нормативно-правовая база системы</a:t>
            </a:r>
            <a:br>
              <a:rPr lang="ru-RU" sz="2800" b="1" dirty="0">
                <a:solidFill>
                  <a:schemeClr val="bg1"/>
                </a:solidFill>
                <a:latin typeface="Times New Roman" pitchFamily="18" charset="0"/>
                <a:cs typeface="Times New Roman" pitchFamily="18" charset="0"/>
              </a:rPr>
            </a:br>
            <a:r>
              <a:rPr lang="ru-RU" sz="2800" b="1" dirty="0">
                <a:solidFill>
                  <a:schemeClr val="bg1"/>
                </a:solidFill>
                <a:latin typeface="Times New Roman" pitchFamily="18" charset="0"/>
                <a:cs typeface="Times New Roman" pitchFamily="18" charset="0"/>
              </a:rPr>
              <a:t>профессионально-общественной </a:t>
            </a:r>
            <a:r>
              <a:rPr lang="ru-RU" sz="2800" b="1" dirty="0" smtClean="0">
                <a:solidFill>
                  <a:schemeClr val="bg1"/>
                </a:solidFill>
                <a:latin typeface="Times New Roman" pitchFamily="18" charset="0"/>
                <a:cs typeface="Times New Roman" pitchFamily="18" charset="0"/>
              </a:rPr>
              <a:t>аккредитации</a:t>
            </a:r>
            <a:endParaRPr lang="ru-RU" sz="2800" b="1" dirty="0">
              <a:solidFill>
                <a:schemeClr val="bg1"/>
              </a:solidFill>
              <a:latin typeface="Times New Roman" pitchFamily="18" charset="0"/>
              <a:cs typeface="Times New Roman" pitchFamily="18" charset="0"/>
            </a:endParaRPr>
          </a:p>
        </p:txBody>
      </p:sp>
      <p:sp>
        <p:nvSpPr>
          <p:cNvPr id="4" name="Текст 3"/>
          <p:cNvSpPr>
            <a:spLocks noGrp="1"/>
          </p:cNvSpPr>
          <p:nvPr>
            <p:ph type="body" idx="1"/>
          </p:nvPr>
        </p:nvSpPr>
        <p:spPr>
          <a:xfrm>
            <a:off x="457200" y="1412777"/>
            <a:ext cx="4040188" cy="762098"/>
          </a:xfrm>
        </p:spPr>
        <p:style>
          <a:lnRef idx="3">
            <a:schemeClr val="lt1"/>
          </a:lnRef>
          <a:fillRef idx="1">
            <a:schemeClr val="accent2"/>
          </a:fillRef>
          <a:effectRef idx="1">
            <a:schemeClr val="accent2"/>
          </a:effectRef>
          <a:fontRef idx="minor">
            <a:schemeClr val="lt1"/>
          </a:fontRef>
        </p:style>
        <p:txBody>
          <a:bodyPr>
            <a:noAutofit/>
          </a:bodyPr>
          <a:lstStyle/>
          <a:p>
            <a:endParaRPr lang="ru-RU" sz="1400" dirty="0" smtClean="0">
              <a:latin typeface="Times New Roman" pitchFamily="18" charset="0"/>
              <a:cs typeface="Times New Roman" pitchFamily="18" charset="0"/>
            </a:endParaRPr>
          </a:p>
          <a:p>
            <a:r>
              <a:rPr lang="ru-RU" sz="1400" dirty="0" smtClean="0">
                <a:latin typeface="Times New Roman" pitchFamily="18" charset="0"/>
                <a:cs typeface="Times New Roman" pitchFamily="18" charset="0"/>
              </a:rPr>
              <a:t>Статья </a:t>
            </a:r>
            <a:r>
              <a:rPr lang="ru-RU" sz="1400" dirty="0">
                <a:latin typeface="Times New Roman" pitchFamily="18" charset="0"/>
                <a:cs typeface="Times New Roman" pitchFamily="18" charset="0"/>
              </a:rPr>
              <a:t>96 Федерального закона от 29.12.2012 N 273-ФЗ«Об образовании в Российской </a:t>
            </a:r>
            <a:r>
              <a:rPr lang="ru-RU" sz="1400" dirty="0" smtClean="0">
                <a:latin typeface="Times New Roman" pitchFamily="18" charset="0"/>
                <a:cs typeface="Times New Roman" pitchFamily="18" charset="0"/>
              </a:rPr>
              <a:t>Федерации»</a:t>
            </a:r>
            <a:endParaRPr lang="ru-RU" sz="1400" dirty="0">
              <a:latin typeface="Times New Roman" pitchFamily="18" charset="0"/>
              <a:cs typeface="Times New Roman" pitchFamily="18" charset="0"/>
            </a:endParaRPr>
          </a:p>
        </p:txBody>
      </p:sp>
      <p:sp>
        <p:nvSpPr>
          <p:cNvPr id="5" name="Объект 4"/>
          <p:cNvSpPr>
            <a:spLocks noGrp="1"/>
          </p:cNvSpPr>
          <p:nvPr>
            <p:ph sz="half" idx="2"/>
          </p:nvPr>
        </p:nvSpPr>
        <p:spPr>
          <a:xfrm>
            <a:off x="457200" y="2174874"/>
            <a:ext cx="4040188" cy="4278461"/>
          </a:xfrm>
        </p:spPr>
        <p:style>
          <a:lnRef idx="1">
            <a:schemeClr val="accent6"/>
          </a:lnRef>
          <a:fillRef idx="2">
            <a:schemeClr val="accent6"/>
          </a:fillRef>
          <a:effectRef idx="1">
            <a:schemeClr val="accent6"/>
          </a:effectRef>
          <a:fontRef idx="minor">
            <a:schemeClr val="dk1"/>
          </a:fontRef>
        </p:style>
        <p:txBody>
          <a:bodyPr>
            <a:noAutofit/>
          </a:bodyPr>
          <a:lstStyle/>
          <a:p>
            <a:pPr algn="just"/>
            <a:r>
              <a:rPr lang="ru-RU" sz="1600" dirty="0" smtClean="0">
                <a:solidFill>
                  <a:srgbClr val="002060"/>
                </a:solidFill>
                <a:latin typeface="Times New Roman" pitchFamily="18" charset="0"/>
                <a:cs typeface="Times New Roman" pitchFamily="18" charset="0"/>
              </a:rPr>
              <a:t>Базовые </a:t>
            </a:r>
            <a:r>
              <a:rPr lang="ru-RU" sz="1600" dirty="0">
                <a:solidFill>
                  <a:srgbClr val="002060"/>
                </a:solidFill>
                <a:latin typeface="Times New Roman" pitchFamily="18" charset="0"/>
                <a:cs typeface="Times New Roman" pitchFamily="18" charset="0"/>
              </a:rPr>
              <a:t>принципы </a:t>
            </a:r>
            <a:r>
              <a:rPr lang="ru-RU" sz="1600" dirty="0" smtClean="0">
                <a:solidFill>
                  <a:srgbClr val="002060"/>
                </a:solidFill>
                <a:latin typeface="Times New Roman" pitchFamily="18" charset="0"/>
                <a:cs typeface="Times New Roman" pitchFamily="18" charset="0"/>
              </a:rPr>
              <a:t>профессионально-общественной          аккредитации </a:t>
            </a:r>
            <a:r>
              <a:rPr lang="ru-RU" sz="1600" dirty="0">
                <a:solidFill>
                  <a:srgbClr val="002060"/>
                </a:solidFill>
                <a:latin typeface="Times New Roman" pitchFamily="18" charset="0"/>
                <a:cs typeface="Times New Roman" pitchFamily="18" charset="0"/>
              </a:rPr>
              <a:t>профессиональных </a:t>
            </a:r>
            <a:r>
              <a:rPr lang="ru-RU" sz="1600" dirty="0" smtClean="0">
                <a:solidFill>
                  <a:srgbClr val="002060"/>
                </a:solidFill>
                <a:latin typeface="Times New Roman" pitchFamily="18" charset="0"/>
                <a:cs typeface="Times New Roman" pitchFamily="18" charset="0"/>
              </a:rPr>
              <a:t>образовательных           программ </a:t>
            </a:r>
            <a:r>
              <a:rPr lang="ru-RU" sz="1600" dirty="0">
                <a:solidFill>
                  <a:srgbClr val="002060"/>
                </a:solidFill>
                <a:latin typeface="Times New Roman" pitchFamily="18" charset="0"/>
                <a:cs typeface="Times New Roman" pitchFamily="18" charset="0"/>
              </a:rPr>
              <a:t>в рамках деятельности Национального </a:t>
            </a:r>
            <a:r>
              <a:rPr lang="ru-RU" sz="1600" dirty="0" smtClean="0">
                <a:solidFill>
                  <a:srgbClr val="002060"/>
                </a:solidFill>
                <a:latin typeface="Times New Roman" pitchFamily="18" charset="0"/>
                <a:cs typeface="Times New Roman" pitchFamily="18" charset="0"/>
              </a:rPr>
              <a:t>             совета при </a:t>
            </a:r>
            <a:r>
              <a:rPr lang="ru-RU" sz="1600" dirty="0">
                <a:solidFill>
                  <a:srgbClr val="002060"/>
                </a:solidFill>
                <a:latin typeface="Times New Roman" pitchFamily="18" charset="0"/>
                <a:cs typeface="Times New Roman" pitchFamily="18" charset="0"/>
              </a:rPr>
              <a:t>Президенте Российской Федерации </a:t>
            </a:r>
            <a:r>
              <a:rPr lang="ru-RU" sz="1600" dirty="0" smtClean="0">
                <a:solidFill>
                  <a:srgbClr val="002060"/>
                </a:solidFill>
                <a:latin typeface="Times New Roman" pitchFamily="18" charset="0"/>
                <a:cs typeface="Times New Roman" pitchFamily="18" charset="0"/>
              </a:rPr>
              <a:t>по           профессиональным </a:t>
            </a:r>
            <a:r>
              <a:rPr lang="ru-RU" sz="1600" dirty="0">
                <a:solidFill>
                  <a:srgbClr val="002060"/>
                </a:solidFill>
                <a:latin typeface="Times New Roman" pitchFamily="18" charset="0"/>
                <a:cs typeface="Times New Roman" pitchFamily="18" charset="0"/>
              </a:rPr>
              <a:t>квалификациям (утв. </a:t>
            </a:r>
            <a:r>
              <a:rPr lang="ru-RU" sz="1600" dirty="0" smtClean="0">
                <a:solidFill>
                  <a:srgbClr val="002060"/>
                </a:solidFill>
                <a:latin typeface="Times New Roman" pitchFamily="18" charset="0"/>
                <a:cs typeface="Times New Roman" pitchFamily="18" charset="0"/>
              </a:rPr>
              <a:t> </a:t>
            </a:r>
            <a:r>
              <a:rPr lang="ru-RU" sz="1600" dirty="0" smtClean="0">
                <a:solidFill>
                  <a:srgbClr val="002060"/>
                </a:solidFill>
                <a:latin typeface="Times New Roman" pitchFamily="18" charset="0"/>
                <a:cs typeface="Times New Roman" pitchFamily="18" charset="0"/>
              </a:rPr>
              <a:t>          </a:t>
            </a:r>
            <a:r>
              <a:rPr lang="ru-RU" sz="1600" dirty="0" smtClean="0">
                <a:solidFill>
                  <a:srgbClr val="002060"/>
                </a:solidFill>
                <a:latin typeface="Times New Roman" pitchFamily="18" charset="0"/>
                <a:cs typeface="Times New Roman" pitchFamily="18" charset="0"/>
              </a:rPr>
              <a:t>Председателем НСК </a:t>
            </a:r>
            <a:r>
              <a:rPr lang="ru-RU" sz="1600" dirty="0">
                <a:solidFill>
                  <a:srgbClr val="002060"/>
                </a:solidFill>
                <a:latin typeface="Times New Roman" pitchFamily="18" charset="0"/>
                <a:cs typeface="Times New Roman" pitchFamily="18" charset="0"/>
              </a:rPr>
              <a:t>20.04.2015)</a:t>
            </a:r>
          </a:p>
          <a:p>
            <a:pPr algn="just"/>
            <a:r>
              <a:rPr lang="ru-RU" sz="1600" dirty="0" smtClean="0">
                <a:solidFill>
                  <a:srgbClr val="002060"/>
                </a:solidFill>
                <a:latin typeface="Times New Roman" pitchFamily="18" charset="0"/>
                <a:cs typeface="Times New Roman" pitchFamily="18" charset="0"/>
              </a:rPr>
              <a:t>Порядок </a:t>
            </a:r>
            <a:r>
              <a:rPr lang="ru-RU" sz="1600" dirty="0">
                <a:solidFill>
                  <a:srgbClr val="002060"/>
                </a:solidFill>
                <a:latin typeface="Times New Roman" pitchFamily="18" charset="0"/>
                <a:cs typeface="Times New Roman" pitchFamily="18" charset="0"/>
              </a:rPr>
              <a:t>проведения </a:t>
            </a:r>
            <a:r>
              <a:rPr lang="ru-RU" sz="1600" dirty="0" smtClean="0">
                <a:solidFill>
                  <a:srgbClr val="002060"/>
                </a:solidFill>
                <a:latin typeface="Times New Roman" pitchFamily="18" charset="0"/>
                <a:cs typeface="Times New Roman" pitchFamily="18" charset="0"/>
              </a:rPr>
              <a:t>профессионально-общественной аккредитации </a:t>
            </a:r>
            <a:r>
              <a:rPr lang="ru-RU" sz="1600" dirty="0">
                <a:solidFill>
                  <a:srgbClr val="002060"/>
                </a:solidFill>
                <a:latin typeface="Times New Roman" pitchFamily="18" charset="0"/>
                <a:cs typeface="Times New Roman" pitchFamily="18" charset="0"/>
              </a:rPr>
              <a:t>профессиональных </a:t>
            </a:r>
            <a:r>
              <a:rPr lang="ru-RU" sz="1600" dirty="0" smtClean="0">
                <a:solidFill>
                  <a:srgbClr val="002060"/>
                </a:solidFill>
                <a:latin typeface="Times New Roman" pitchFamily="18" charset="0"/>
                <a:cs typeface="Times New Roman" pitchFamily="18" charset="0"/>
              </a:rPr>
              <a:t>образовательных программ</a:t>
            </a:r>
            <a:r>
              <a:rPr lang="ru-RU" sz="1600" dirty="0">
                <a:solidFill>
                  <a:srgbClr val="002060"/>
                </a:solidFill>
                <a:latin typeface="Times New Roman" pitchFamily="18" charset="0"/>
                <a:cs typeface="Times New Roman" pitchFamily="18" charset="0"/>
              </a:rPr>
              <a:t>, оформления ее результатов и </a:t>
            </a:r>
            <a:r>
              <a:rPr lang="ru-RU" sz="1600" dirty="0" smtClean="0">
                <a:solidFill>
                  <a:srgbClr val="002060"/>
                </a:solidFill>
                <a:latin typeface="Times New Roman" pitchFamily="18" charset="0"/>
                <a:cs typeface="Times New Roman" pitchFamily="18" charset="0"/>
              </a:rPr>
              <a:t> представления информации </a:t>
            </a:r>
            <a:r>
              <a:rPr lang="ru-RU" sz="1600" dirty="0">
                <a:solidFill>
                  <a:srgbClr val="002060"/>
                </a:solidFill>
                <a:latin typeface="Times New Roman" pitchFamily="18" charset="0"/>
                <a:cs typeface="Times New Roman" pitchFamily="18" charset="0"/>
              </a:rPr>
              <a:t>в </a:t>
            </a:r>
            <a:r>
              <a:rPr lang="ru-RU" sz="1600" dirty="0" smtClean="0">
                <a:solidFill>
                  <a:srgbClr val="002060"/>
                </a:solidFill>
                <a:latin typeface="Times New Roman" pitchFamily="18" charset="0"/>
                <a:cs typeface="Times New Roman" pitchFamily="18" charset="0"/>
              </a:rPr>
              <a:t>НСК </a:t>
            </a:r>
            <a:r>
              <a:rPr lang="ru-RU" sz="1600" dirty="0">
                <a:solidFill>
                  <a:srgbClr val="002060"/>
                </a:solidFill>
                <a:latin typeface="Times New Roman" pitchFamily="18" charset="0"/>
                <a:cs typeface="Times New Roman" pitchFamily="18" charset="0"/>
              </a:rPr>
              <a:t>по </a:t>
            </a:r>
            <a:r>
              <a:rPr lang="ru-RU" sz="1600" dirty="0" smtClean="0">
                <a:solidFill>
                  <a:srgbClr val="002060"/>
                </a:solidFill>
                <a:latin typeface="Times New Roman" pitchFamily="18" charset="0"/>
                <a:cs typeface="Times New Roman" pitchFamily="18" charset="0"/>
              </a:rPr>
              <a:t>профессиональным квалификациям</a:t>
            </a:r>
            <a:endParaRPr lang="ru-RU" sz="1600" dirty="0">
              <a:solidFill>
                <a:srgbClr val="002060"/>
              </a:solidFill>
              <a:latin typeface="Times New Roman" pitchFamily="18" charset="0"/>
              <a:cs typeface="Times New Roman" pitchFamily="18" charset="0"/>
            </a:endParaRPr>
          </a:p>
          <a:p>
            <a:pPr algn="just"/>
            <a:r>
              <a:rPr lang="ru-RU" sz="1600" dirty="0" smtClean="0">
                <a:solidFill>
                  <a:srgbClr val="002060"/>
                </a:solidFill>
                <a:latin typeface="Times New Roman" pitchFamily="18" charset="0"/>
                <a:cs typeface="Times New Roman" pitchFamily="18" charset="0"/>
              </a:rPr>
              <a:t>Порядок </a:t>
            </a:r>
            <a:r>
              <a:rPr lang="ru-RU" sz="1600" dirty="0">
                <a:solidFill>
                  <a:srgbClr val="002060"/>
                </a:solidFill>
                <a:latin typeface="Times New Roman" pitchFamily="18" charset="0"/>
                <a:cs typeface="Times New Roman" pitchFamily="18" charset="0"/>
              </a:rPr>
              <a:t>отбора, мониторинга и контроля </a:t>
            </a:r>
            <a:r>
              <a:rPr lang="ru-RU" sz="1600" dirty="0" smtClean="0">
                <a:solidFill>
                  <a:srgbClr val="002060"/>
                </a:solidFill>
                <a:latin typeface="Times New Roman" pitchFamily="18" charset="0"/>
                <a:cs typeface="Times New Roman" pitchFamily="18" charset="0"/>
              </a:rPr>
              <a:t>деятельности организаций</a:t>
            </a:r>
            <a:r>
              <a:rPr lang="ru-RU" sz="1600" dirty="0">
                <a:solidFill>
                  <a:srgbClr val="002060"/>
                </a:solidFill>
                <a:latin typeface="Times New Roman" pitchFamily="18" charset="0"/>
                <a:cs typeface="Times New Roman" pitchFamily="18" charset="0"/>
              </a:rPr>
              <a:t>, осуществляющих </a:t>
            </a:r>
            <a:r>
              <a:rPr lang="ru-RU" sz="1600" dirty="0" smtClean="0">
                <a:solidFill>
                  <a:srgbClr val="002060"/>
                </a:solidFill>
                <a:latin typeface="Times New Roman" pitchFamily="18" charset="0"/>
                <a:cs typeface="Times New Roman" pitchFamily="18" charset="0"/>
              </a:rPr>
              <a:t>профессионально- общественную </a:t>
            </a:r>
            <a:r>
              <a:rPr lang="ru-RU" sz="1600" dirty="0">
                <a:solidFill>
                  <a:srgbClr val="002060"/>
                </a:solidFill>
                <a:latin typeface="Times New Roman" pitchFamily="18" charset="0"/>
                <a:cs typeface="Times New Roman" pitchFamily="18" charset="0"/>
              </a:rPr>
              <a:t>аккредитацию </a:t>
            </a:r>
            <a:r>
              <a:rPr lang="ru-RU" sz="1600" dirty="0" smtClean="0">
                <a:solidFill>
                  <a:srgbClr val="002060"/>
                </a:solidFill>
                <a:latin typeface="Times New Roman" pitchFamily="18" charset="0"/>
                <a:cs typeface="Times New Roman" pitchFamily="18" charset="0"/>
              </a:rPr>
              <a:t>профессиональных образовательных </a:t>
            </a:r>
            <a:r>
              <a:rPr lang="ru-RU" sz="1600" dirty="0">
                <a:solidFill>
                  <a:srgbClr val="002060"/>
                </a:solidFill>
                <a:latin typeface="Times New Roman" pitchFamily="18" charset="0"/>
                <a:cs typeface="Times New Roman" pitchFamily="18" charset="0"/>
              </a:rPr>
              <a:t>программ</a:t>
            </a:r>
          </a:p>
          <a:p>
            <a:pPr algn="just"/>
            <a:endParaRPr lang="ru-RU" sz="1400" dirty="0">
              <a:latin typeface="Times New Roman" pitchFamily="18" charset="0"/>
              <a:cs typeface="Times New Roman" pitchFamily="18" charset="0"/>
            </a:endParaRPr>
          </a:p>
        </p:txBody>
      </p:sp>
      <p:sp>
        <p:nvSpPr>
          <p:cNvPr id="6" name="Текст 5"/>
          <p:cNvSpPr>
            <a:spLocks noGrp="1"/>
          </p:cNvSpPr>
          <p:nvPr>
            <p:ph type="body" sz="quarter" idx="3"/>
          </p:nvPr>
        </p:nvSpPr>
        <p:spPr>
          <a:xfrm>
            <a:off x="4645025" y="1412776"/>
            <a:ext cx="4041775" cy="762099"/>
          </a:xfrm>
        </p:spPr>
        <p:style>
          <a:lnRef idx="3">
            <a:schemeClr val="lt1"/>
          </a:lnRef>
          <a:fillRef idx="1">
            <a:schemeClr val="accent2"/>
          </a:fillRef>
          <a:effectRef idx="1">
            <a:schemeClr val="accent2"/>
          </a:effectRef>
          <a:fontRef idx="minor">
            <a:schemeClr val="lt1"/>
          </a:fontRef>
        </p:style>
        <p:txBody>
          <a:bodyPr>
            <a:normAutofit/>
          </a:bodyPr>
          <a:lstStyle/>
          <a:p>
            <a:r>
              <a:rPr lang="ru-RU" sz="1400" dirty="0">
                <a:latin typeface="Times New Roman" pitchFamily="18" charset="0"/>
                <a:cs typeface="Times New Roman" pitchFamily="18" charset="0"/>
              </a:rPr>
              <a:t>Вводит понятие ПОА, ее описание, возможные способы использования результатов ПОА</a:t>
            </a:r>
          </a:p>
          <a:p>
            <a:endParaRPr lang="ru-RU" sz="1400" dirty="0">
              <a:latin typeface="Times New Roman" pitchFamily="18" charset="0"/>
              <a:cs typeface="Times New Roman" pitchFamily="18" charset="0"/>
            </a:endParaRPr>
          </a:p>
        </p:txBody>
      </p:sp>
      <p:sp>
        <p:nvSpPr>
          <p:cNvPr id="7" name="Объект 6"/>
          <p:cNvSpPr>
            <a:spLocks noGrp="1"/>
          </p:cNvSpPr>
          <p:nvPr>
            <p:ph sz="quarter" idx="4"/>
          </p:nvPr>
        </p:nvSpPr>
        <p:spPr>
          <a:xfrm>
            <a:off x="4645025" y="2174874"/>
            <a:ext cx="4041775" cy="4278461"/>
          </a:xfrm>
        </p:spPr>
        <p:style>
          <a:lnRef idx="1">
            <a:schemeClr val="accent6"/>
          </a:lnRef>
          <a:fillRef idx="2">
            <a:schemeClr val="accent6"/>
          </a:fillRef>
          <a:effectRef idx="1">
            <a:schemeClr val="accent6"/>
          </a:effectRef>
          <a:fontRef idx="minor">
            <a:schemeClr val="dk1"/>
          </a:fontRef>
        </p:style>
        <p:txBody>
          <a:bodyPr>
            <a:normAutofit/>
          </a:bodyPr>
          <a:lstStyle/>
          <a:p>
            <a:pPr algn="just"/>
            <a:r>
              <a:rPr lang="ru-RU" sz="1800" dirty="0">
                <a:solidFill>
                  <a:srgbClr val="002060"/>
                </a:solidFill>
                <a:latin typeface="Times New Roman" pitchFamily="18" charset="0"/>
                <a:cs typeface="Times New Roman" pitchFamily="18" charset="0"/>
              </a:rPr>
              <a:t>Описывает организацию ПОА, устанавливает критерии ПОА в рамках деятельности НСК</a:t>
            </a:r>
          </a:p>
          <a:p>
            <a:pPr algn="just"/>
            <a:r>
              <a:rPr lang="ru-RU" sz="1800" dirty="0">
                <a:solidFill>
                  <a:srgbClr val="002060"/>
                </a:solidFill>
                <a:latin typeface="Times New Roman" pitchFamily="18" charset="0"/>
                <a:cs typeface="Times New Roman" pitchFamily="18" charset="0"/>
              </a:rPr>
              <a:t>Устанавливает Порядок проведения ПОА профессиональных образовательных программ</a:t>
            </a:r>
          </a:p>
          <a:p>
            <a:pPr algn="just"/>
            <a:r>
              <a:rPr lang="ru-RU" sz="1800" dirty="0">
                <a:solidFill>
                  <a:srgbClr val="002060"/>
                </a:solidFill>
                <a:latin typeface="Times New Roman" pitchFamily="18" charset="0"/>
                <a:cs typeface="Times New Roman" pitchFamily="18" charset="0"/>
              </a:rPr>
              <a:t>Устанавливает Порядок </a:t>
            </a:r>
            <a:r>
              <a:rPr lang="ru-RU" sz="1800" dirty="0" smtClean="0">
                <a:solidFill>
                  <a:srgbClr val="002060"/>
                </a:solidFill>
                <a:latin typeface="Times New Roman" pitchFamily="18" charset="0"/>
                <a:cs typeface="Times New Roman" pitchFamily="18" charset="0"/>
              </a:rPr>
              <a:t>отбора, мониторинга </a:t>
            </a:r>
            <a:r>
              <a:rPr lang="ru-RU" sz="1800" dirty="0">
                <a:solidFill>
                  <a:srgbClr val="002060"/>
                </a:solidFill>
                <a:latin typeface="Times New Roman" pitchFamily="18" charset="0"/>
                <a:cs typeface="Times New Roman" pitchFamily="18" charset="0"/>
              </a:rPr>
              <a:t>и контроля деятельности</a:t>
            </a:r>
          </a:p>
          <a:p>
            <a:pPr algn="just"/>
            <a:r>
              <a:rPr lang="ru-RU" sz="1800" dirty="0">
                <a:solidFill>
                  <a:srgbClr val="002060"/>
                </a:solidFill>
                <a:latin typeface="Times New Roman" pitchFamily="18" charset="0"/>
                <a:cs typeface="Times New Roman" pitchFamily="18" charset="0"/>
              </a:rPr>
              <a:t>организаций, </a:t>
            </a:r>
            <a:r>
              <a:rPr lang="ru-RU" sz="1800" dirty="0" smtClean="0">
                <a:solidFill>
                  <a:srgbClr val="002060"/>
                </a:solidFill>
                <a:latin typeface="Times New Roman" pitchFamily="18" charset="0"/>
                <a:cs typeface="Times New Roman" pitchFamily="18" charset="0"/>
              </a:rPr>
              <a:t>осуществляющих </a:t>
            </a:r>
            <a:r>
              <a:rPr lang="ru-RU" sz="1800" dirty="0">
                <a:solidFill>
                  <a:srgbClr val="002060"/>
                </a:solidFill>
                <a:latin typeface="Times New Roman" pitchFamily="18" charset="0"/>
                <a:cs typeface="Times New Roman" pitchFamily="18" charset="0"/>
              </a:rPr>
              <a:t>ПОА</a:t>
            </a:r>
          </a:p>
          <a:p>
            <a:pPr algn="just"/>
            <a:r>
              <a:rPr lang="ru-RU" sz="1800" dirty="0">
                <a:solidFill>
                  <a:srgbClr val="002060"/>
                </a:solidFill>
                <a:latin typeface="Times New Roman" pitchFamily="18" charset="0"/>
                <a:cs typeface="Times New Roman" pitchFamily="18" charset="0"/>
              </a:rPr>
              <a:t>профессиональных образовательных</a:t>
            </a:r>
          </a:p>
          <a:p>
            <a:pPr algn="just"/>
            <a:r>
              <a:rPr lang="ru-RU" sz="1800" dirty="0">
                <a:solidFill>
                  <a:srgbClr val="002060"/>
                </a:solidFill>
                <a:latin typeface="Times New Roman" pitchFamily="18" charset="0"/>
                <a:cs typeface="Times New Roman" pitchFamily="18" charset="0"/>
              </a:rPr>
              <a:t>программ</a:t>
            </a:r>
          </a:p>
          <a:p>
            <a:endParaRPr lang="ru-RU" sz="18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0402545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70689" y="365126"/>
            <a:ext cx="6952593" cy="1325563"/>
          </a:xfrm>
        </p:spPr>
        <p:txBody>
          <a:bodyPr>
            <a:noAutofit/>
          </a:bodyPr>
          <a:lstStyle/>
          <a:p>
            <a:pPr algn="ctr"/>
            <a:r>
              <a:rPr lang="ru-RU" sz="2800" b="1" dirty="0">
                <a:solidFill>
                  <a:schemeClr val="bg1"/>
                </a:solidFill>
                <a:latin typeface="Times New Roman" pitchFamily="18" charset="0"/>
                <a:cs typeface="Times New Roman" pitchFamily="18" charset="0"/>
              </a:rPr>
              <a:t>Критерии оценки</a:t>
            </a:r>
            <a:br>
              <a:rPr lang="ru-RU" sz="2800" b="1" dirty="0">
                <a:solidFill>
                  <a:schemeClr val="bg1"/>
                </a:solidFill>
                <a:latin typeface="Times New Roman" pitchFamily="18" charset="0"/>
                <a:cs typeface="Times New Roman" pitchFamily="18" charset="0"/>
              </a:rPr>
            </a:br>
            <a:r>
              <a:rPr lang="ru-RU" sz="2800" b="1" dirty="0">
                <a:solidFill>
                  <a:schemeClr val="bg1"/>
                </a:solidFill>
                <a:latin typeface="Times New Roman" pitchFamily="18" charset="0"/>
                <a:cs typeface="Times New Roman" pitchFamily="18" charset="0"/>
              </a:rPr>
              <a:t>образовательных организаций аккредитующими организациями</a:t>
            </a:r>
            <a:br>
              <a:rPr lang="ru-RU" sz="2800" b="1" dirty="0">
                <a:solidFill>
                  <a:schemeClr val="bg1"/>
                </a:solidFill>
                <a:latin typeface="Times New Roman" pitchFamily="18" charset="0"/>
                <a:cs typeface="Times New Roman" pitchFamily="18" charset="0"/>
              </a:rPr>
            </a:br>
            <a:r>
              <a:rPr lang="ru-RU" sz="2800" b="1" dirty="0">
                <a:solidFill>
                  <a:schemeClr val="bg1"/>
                </a:solidFill>
                <a:latin typeface="Times New Roman" pitchFamily="18" charset="0"/>
                <a:cs typeface="Times New Roman" pitchFamily="18" charset="0"/>
              </a:rPr>
              <a:t>(в соответствии с Базовыми </a:t>
            </a:r>
            <a:r>
              <a:rPr lang="ru-RU" sz="2800" b="1" dirty="0" smtClean="0">
                <a:solidFill>
                  <a:schemeClr val="bg1"/>
                </a:solidFill>
                <a:latin typeface="Times New Roman" pitchFamily="18" charset="0"/>
                <a:cs typeface="Times New Roman" pitchFamily="18" charset="0"/>
              </a:rPr>
              <a:t>принципами </a:t>
            </a:r>
            <a:r>
              <a:rPr lang="ru-RU" sz="2800" b="1" dirty="0">
                <a:solidFill>
                  <a:schemeClr val="bg1"/>
                </a:solidFill>
                <a:latin typeface="Times New Roman" pitchFamily="18" charset="0"/>
                <a:cs typeface="Times New Roman" pitchFamily="18" charset="0"/>
              </a:rPr>
              <a:t>ПОА)</a:t>
            </a:r>
            <a:endParaRPr lang="ru-RU" sz="2800" dirty="0">
              <a:solidFill>
                <a:schemeClr val="bg1"/>
              </a:solidFill>
              <a:latin typeface="Times New Roman" pitchFamily="18" charset="0"/>
              <a:cs typeface="Times New Roman" pitchFamily="18" charset="0"/>
            </a:endParaRPr>
          </a:p>
        </p:txBody>
      </p:sp>
      <p:sp>
        <p:nvSpPr>
          <p:cNvPr id="3" name="Объект 2"/>
          <p:cNvSpPr>
            <a:spLocks noGrp="1"/>
          </p:cNvSpPr>
          <p:nvPr>
            <p:ph idx="1"/>
          </p:nvPr>
        </p:nvSpPr>
        <p:spPr>
          <a:xfrm>
            <a:off x="1781502" y="1825625"/>
            <a:ext cx="7362497" cy="4351338"/>
          </a:xfrm>
        </p:spPr>
        <p:txBody>
          <a:bodyPr>
            <a:noAutofit/>
          </a:bodyPr>
          <a:lstStyle/>
          <a:p>
            <a:pPr algn="just"/>
            <a:r>
              <a:rPr lang="ru-RU" sz="1800" dirty="0">
                <a:solidFill>
                  <a:srgbClr val="002060"/>
                </a:solidFill>
                <a:latin typeface="Times New Roman" pitchFamily="18" charset="0"/>
                <a:cs typeface="Times New Roman" pitchFamily="18" charset="0"/>
              </a:rPr>
              <a:t>Успешное прохождение выпускниками профессиональной образовательной </a:t>
            </a:r>
            <a:r>
              <a:rPr lang="ru-RU" sz="1800" dirty="0" smtClean="0">
                <a:solidFill>
                  <a:srgbClr val="002060"/>
                </a:solidFill>
                <a:latin typeface="Times New Roman" pitchFamily="18" charset="0"/>
                <a:cs typeface="Times New Roman" pitchFamily="18" charset="0"/>
              </a:rPr>
              <a:t>программы процедуры </a:t>
            </a:r>
            <a:r>
              <a:rPr lang="ru-RU" sz="1800" dirty="0">
                <a:solidFill>
                  <a:srgbClr val="002060"/>
                </a:solidFill>
                <a:latin typeface="Times New Roman" pitchFamily="18" charset="0"/>
                <a:cs typeface="Times New Roman" pitchFamily="18" charset="0"/>
              </a:rPr>
              <a:t>независимой оценки профессиональных квалификаций;</a:t>
            </a:r>
          </a:p>
          <a:p>
            <a:pPr algn="just"/>
            <a:r>
              <a:rPr lang="ru-RU" sz="1800" dirty="0" smtClean="0">
                <a:solidFill>
                  <a:srgbClr val="002060"/>
                </a:solidFill>
                <a:latin typeface="Times New Roman" pitchFamily="18" charset="0"/>
                <a:cs typeface="Times New Roman" pitchFamily="18" charset="0"/>
              </a:rPr>
              <a:t>Соответствие </a:t>
            </a:r>
            <a:r>
              <a:rPr lang="ru-RU" sz="1800" dirty="0">
                <a:solidFill>
                  <a:srgbClr val="002060"/>
                </a:solidFill>
                <a:latin typeface="Times New Roman" pitchFamily="18" charset="0"/>
                <a:cs typeface="Times New Roman" pitchFamily="18" charset="0"/>
              </a:rPr>
              <a:t>сформулированных в профессиональной образовательной </a:t>
            </a:r>
            <a:r>
              <a:rPr lang="ru-RU" sz="1800" dirty="0" smtClean="0">
                <a:solidFill>
                  <a:srgbClr val="002060"/>
                </a:solidFill>
                <a:latin typeface="Times New Roman" pitchFamily="18" charset="0"/>
                <a:cs typeface="Times New Roman" pitchFamily="18" charset="0"/>
              </a:rPr>
              <a:t>программе планируемых </a:t>
            </a:r>
            <a:r>
              <a:rPr lang="ru-RU" sz="1800" dirty="0">
                <a:solidFill>
                  <a:srgbClr val="002060"/>
                </a:solidFill>
                <a:latin typeface="Times New Roman" pitchFamily="18" charset="0"/>
                <a:cs typeface="Times New Roman" pitchFamily="18" charset="0"/>
              </a:rPr>
              <a:t>результатов освоения профессиональным стандартам;</a:t>
            </a:r>
          </a:p>
          <a:p>
            <a:pPr algn="just"/>
            <a:r>
              <a:rPr lang="ru-RU" sz="1800" dirty="0" smtClean="0">
                <a:solidFill>
                  <a:srgbClr val="002060"/>
                </a:solidFill>
                <a:latin typeface="Times New Roman" pitchFamily="18" charset="0"/>
                <a:cs typeface="Times New Roman" pitchFamily="18" charset="0"/>
              </a:rPr>
              <a:t>Соответствие </a:t>
            </a:r>
            <a:r>
              <a:rPr lang="ru-RU" sz="1800" dirty="0">
                <a:solidFill>
                  <a:srgbClr val="002060"/>
                </a:solidFill>
                <a:latin typeface="Times New Roman" pitchFamily="18" charset="0"/>
                <a:cs typeface="Times New Roman" pitchFamily="18" charset="0"/>
              </a:rPr>
              <a:t>учебных планов, рабочих программ учебных предметов, </a:t>
            </a:r>
            <a:r>
              <a:rPr lang="ru-RU" sz="1800" dirty="0" smtClean="0">
                <a:solidFill>
                  <a:srgbClr val="002060"/>
                </a:solidFill>
                <a:latin typeface="Times New Roman" pitchFamily="18" charset="0"/>
                <a:cs typeface="Times New Roman" pitchFamily="18" charset="0"/>
              </a:rPr>
              <a:t>курсов, дисциплин </a:t>
            </a:r>
            <a:r>
              <a:rPr lang="ru-RU" sz="1800" dirty="0">
                <a:solidFill>
                  <a:srgbClr val="002060"/>
                </a:solidFill>
                <a:latin typeface="Times New Roman" pitchFamily="18" charset="0"/>
                <a:cs typeface="Times New Roman" pitchFamily="18" charset="0"/>
              </a:rPr>
              <a:t>(модулей), а также оценочных материалов требованию </a:t>
            </a:r>
            <a:r>
              <a:rPr lang="ru-RU" sz="1800" dirty="0" smtClean="0">
                <a:solidFill>
                  <a:srgbClr val="002060"/>
                </a:solidFill>
                <a:latin typeface="Times New Roman" pitchFamily="18" charset="0"/>
                <a:cs typeface="Times New Roman" pitchFamily="18" charset="0"/>
              </a:rPr>
              <a:t>достижения обучающимися </a:t>
            </a:r>
            <a:r>
              <a:rPr lang="ru-RU" sz="1800" dirty="0">
                <a:solidFill>
                  <a:srgbClr val="002060"/>
                </a:solidFill>
                <a:latin typeface="Times New Roman" pitchFamily="18" charset="0"/>
                <a:cs typeface="Times New Roman" pitchFamily="18" charset="0"/>
              </a:rPr>
              <a:t>запланированных результатов обучения;</a:t>
            </a:r>
          </a:p>
          <a:p>
            <a:pPr algn="just"/>
            <a:r>
              <a:rPr lang="ru-RU" sz="1800" dirty="0" smtClean="0">
                <a:solidFill>
                  <a:srgbClr val="002060"/>
                </a:solidFill>
                <a:latin typeface="Times New Roman" pitchFamily="18" charset="0"/>
                <a:cs typeface="Times New Roman" pitchFamily="18" charset="0"/>
              </a:rPr>
              <a:t>Соответствие </a:t>
            </a:r>
            <a:r>
              <a:rPr lang="ru-RU" sz="1800" dirty="0">
                <a:solidFill>
                  <a:srgbClr val="002060"/>
                </a:solidFill>
                <a:latin typeface="Times New Roman" pitchFamily="18" charset="0"/>
                <a:cs typeface="Times New Roman" pitchFamily="18" charset="0"/>
              </a:rPr>
              <a:t>качества и количества материально-технических, </a:t>
            </a:r>
            <a:r>
              <a:rPr lang="ru-RU" sz="1800" dirty="0" smtClean="0">
                <a:solidFill>
                  <a:srgbClr val="002060"/>
                </a:solidFill>
                <a:latin typeface="Times New Roman" pitchFamily="18" charset="0"/>
                <a:cs typeface="Times New Roman" pitchFamily="18" charset="0"/>
              </a:rPr>
              <a:t>информационно-коммуникационных</a:t>
            </a:r>
            <a:r>
              <a:rPr lang="ru-RU" sz="1800" dirty="0">
                <a:solidFill>
                  <a:srgbClr val="002060"/>
                </a:solidFill>
                <a:latin typeface="Times New Roman" pitchFamily="18" charset="0"/>
                <a:cs typeface="Times New Roman" pitchFamily="18" charset="0"/>
              </a:rPr>
              <a:t>, учебно-методических и иных ресурсов требованию </a:t>
            </a:r>
            <a:r>
              <a:rPr lang="ru-RU" sz="1800" dirty="0" smtClean="0">
                <a:solidFill>
                  <a:srgbClr val="002060"/>
                </a:solidFill>
                <a:latin typeface="Times New Roman" pitchFamily="18" charset="0"/>
                <a:cs typeface="Times New Roman" pitchFamily="18" charset="0"/>
              </a:rPr>
              <a:t>достижения обучающимися </a:t>
            </a:r>
            <a:r>
              <a:rPr lang="ru-RU" sz="1800" dirty="0">
                <a:solidFill>
                  <a:srgbClr val="002060"/>
                </a:solidFill>
                <a:latin typeface="Times New Roman" pitchFamily="18" charset="0"/>
                <a:cs typeface="Times New Roman" pitchFamily="18" charset="0"/>
              </a:rPr>
              <a:t>заявленных в образовательной программе результатов обучения;</a:t>
            </a:r>
          </a:p>
          <a:p>
            <a:pPr algn="just"/>
            <a:r>
              <a:rPr lang="ru-RU" sz="1800" dirty="0" smtClean="0">
                <a:solidFill>
                  <a:srgbClr val="002060"/>
                </a:solidFill>
                <a:latin typeface="Times New Roman" pitchFamily="18" charset="0"/>
                <a:cs typeface="Times New Roman" pitchFamily="18" charset="0"/>
              </a:rPr>
              <a:t>Наличие </a:t>
            </a:r>
            <a:r>
              <a:rPr lang="ru-RU" sz="1800" dirty="0">
                <a:solidFill>
                  <a:srgbClr val="002060"/>
                </a:solidFill>
                <a:latin typeface="Times New Roman" pitchFamily="18" charset="0"/>
                <a:cs typeface="Times New Roman" pitchFamily="18" charset="0"/>
              </a:rPr>
              <a:t>спроса на профессиональную образовательную программу, </a:t>
            </a:r>
            <a:r>
              <a:rPr lang="ru-RU" sz="1800" dirty="0" smtClean="0">
                <a:solidFill>
                  <a:srgbClr val="002060"/>
                </a:solidFill>
                <a:latin typeface="Times New Roman" pitchFamily="18" charset="0"/>
                <a:cs typeface="Times New Roman" pitchFamily="18" charset="0"/>
              </a:rPr>
              <a:t>востребованность выпускников </a:t>
            </a:r>
            <a:r>
              <a:rPr lang="ru-RU" sz="1800" dirty="0">
                <a:solidFill>
                  <a:srgbClr val="002060"/>
                </a:solidFill>
                <a:latin typeface="Times New Roman" pitchFamily="18" charset="0"/>
                <a:cs typeface="Times New Roman" pitchFamily="18" charset="0"/>
              </a:rPr>
              <a:t>профессиональной образовательной программы работодателями;</a:t>
            </a:r>
          </a:p>
          <a:p>
            <a:pPr algn="just"/>
            <a:r>
              <a:rPr lang="ru-RU" sz="1800" dirty="0" smtClean="0">
                <a:solidFill>
                  <a:srgbClr val="002060"/>
                </a:solidFill>
                <a:latin typeface="Times New Roman" pitchFamily="18" charset="0"/>
                <a:cs typeface="Times New Roman" pitchFamily="18" charset="0"/>
              </a:rPr>
              <a:t>Подтвержденное </a:t>
            </a:r>
            <a:r>
              <a:rPr lang="ru-RU" sz="1800" dirty="0">
                <a:solidFill>
                  <a:srgbClr val="002060"/>
                </a:solidFill>
                <a:latin typeface="Times New Roman" pitchFamily="18" charset="0"/>
                <a:cs typeface="Times New Roman" pitchFamily="18" charset="0"/>
              </a:rPr>
              <a:t>участие работодателей в ключевых процедурах.</a:t>
            </a:r>
          </a:p>
        </p:txBody>
      </p:sp>
    </p:spTree>
    <p:extLst>
      <p:ext uri="{BB962C8B-B14F-4D97-AF65-F5344CB8AC3E}">
        <p14:creationId xmlns:p14="http://schemas.microsoft.com/office/powerpoint/2010/main" val="36653380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75" y="219076"/>
            <a:ext cx="4543425" cy="642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237407"/>
            <a:ext cx="4543425" cy="6311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181354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28800" y="365126"/>
            <a:ext cx="6686550" cy="1325563"/>
          </a:xfrm>
        </p:spPr>
        <p:txBody>
          <a:bodyPr>
            <a:normAutofit/>
          </a:bodyPr>
          <a:lstStyle/>
          <a:p>
            <a:pPr algn="ctr"/>
            <a:r>
              <a:rPr lang="ru-RU" sz="2800" b="1" dirty="0">
                <a:solidFill>
                  <a:schemeClr val="bg1"/>
                </a:solidFill>
                <a:latin typeface="Times New Roman" pitchFamily="18" charset="0"/>
                <a:cs typeface="Times New Roman" pitchFamily="18" charset="0"/>
              </a:rPr>
              <a:t>Активное участие субъектов Российской Федерации по </a:t>
            </a:r>
            <a:r>
              <a:rPr lang="ru-RU" sz="2800" b="1" dirty="0" smtClean="0">
                <a:solidFill>
                  <a:schemeClr val="bg1"/>
                </a:solidFill>
                <a:latin typeface="Times New Roman" pitchFamily="18" charset="0"/>
                <a:cs typeface="Times New Roman" pitchFamily="18" charset="0"/>
              </a:rPr>
              <a:t>созданию НСК</a:t>
            </a:r>
            <a:endParaRPr lang="ru-RU" sz="2800" dirty="0">
              <a:solidFill>
                <a:schemeClr val="bg1"/>
              </a:solidFill>
              <a:latin typeface="Times New Roman" pitchFamily="18" charset="0"/>
              <a:cs typeface="Times New Roman" pitchFamily="18" charset="0"/>
            </a:endParaRPr>
          </a:p>
        </p:txBody>
      </p:sp>
      <p:sp>
        <p:nvSpPr>
          <p:cNvPr id="3" name="Объект 2"/>
          <p:cNvSpPr>
            <a:spLocks noGrp="1"/>
          </p:cNvSpPr>
          <p:nvPr>
            <p:ph idx="1"/>
          </p:nvPr>
        </p:nvSpPr>
        <p:spPr>
          <a:xfrm>
            <a:off x="1860330" y="1825625"/>
            <a:ext cx="6655019" cy="4351338"/>
          </a:xfrm>
        </p:spPr>
        <p:txBody>
          <a:bodyPr>
            <a:normAutofit/>
          </a:bodyPr>
          <a:lstStyle/>
          <a:p>
            <a:pPr algn="just"/>
            <a:r>
              <a:rPr lang="ru-RU" sz="2800" dirty="0" smtClean="0">
                <a:solidFill>
                  <a:srgbClr val="002060"/>
                </a:solidFill>
                <a:latin typeface="Times New Roman" pitchFamily="18" charset="0"/>
                <a:cs typeface="Times New Roman" pitchFamily="18" charset="0"/>
              </a:rPr>
              <a:t>Координационный орган </a:t>
            </a:r>
            <a:r>
              <a:rPr lang="ru-RU" sz="2800" dirty="0">
                <a:solidFill>
                  <a:srgbClr val="002060"/>
                </a:solidFill>
                <a:latin typeface="Times New Roman" pitchFamily="18" charset="0"/>
                <a:cs typeface="Times New Roman" pitchFamily="18" charset="0"/>
              </a:rPr>
              <a:t>по поддержке Н</a:t>
            </a:r>
            <a:r>
              <a:rPr lang="ru-RU" sz="2800" dirty="0" smtClean="0">
                <a:solidFill>
                  <a:srgbClr val="002060"/>
                </a:solidFill>
                <a:latin typeface="Times New Roman" pitchFamily="18" charset="0"/>
                <a:cs typeface="Times New Roman" pitchFamily="18" charset="0"/>
              </a:rPr>
              <a:t>ациональной системы профессиональных </a:t>
            </a:r>
            <a:r>
              <a:rPr lang="ru-RU" sz="2800" dirty="0">
                <a:solidFill>
                  <a:srgbClr val="002060"/>
                </a:solidFill>
                <a:latin typeface="Times New Roman" pitchFamily="18" charset="0"/>
                <a:cs typeface="Times New Roman" pitchFamily="18" charset="0"/>
              </a:rPr>
              <a:t>квалификаций</a:t>
            </a:r>
          </a:p>
          <a:p>
            <a:pPr algn="just"/>
            <a:r>
              <a:rPr lang="ru-RU" sz="2800" dirty="0" smtClean="0">
                <a:solidFill>
                  <a:srgbClr val="002060"/>
                </a:solidFill>
                <a:latin typeface="Times New Roman" pitchFamily="18" charset="0"/>
                <a:cs typeface="Times New Roman" pitchFamily="18" charset="0"/>
              </a:rPr>
              <a:t> Определение </a:t>
            </a:r>
            <a:r>
              <a:rPr lang="ru-RU" sz="2800" dirty="0">
                <a:solidFill>
                  <a:srgbClr val="002060"/>
                </a:solidFill>
                <a:latin typeface="Times New Roman" pitchFamily="18" charset="0"/>
                <a:cs typeface="Times New Roman" pitchFamily="18" charset="0"/>
              </a:rPr>
              <a:t>организации, </a:t>
            </a:r>
            <a:r>
              <a:rPr lang="ru-RU" sz="2800" dirty="0" smtClean="0">
                <a:solidFill>
                  <a:srgbClr val="002060"/>
                </a:solidFill>
                <a:latin typeface="Times New Roman" pitchFamily="18" charset="0"/>
                <a:cs typeface="Times New Roman" pitchFamily="18" charset="0"/>
              </a:rPr>
              <a:t>осуществляющей организационно-методическую </a:t>
            </a:r>
            <a:r>
              <a:rPr lang="ru-RU" sz="2800" dirty="0">
                <a:solidFill>
                  <a:srgbClr val="002060"/>
                </a:solidFill>
                <a:latin typeface="Times New Roman" pitchFamily="18" charset="0"/>
                <a:cs typeface="Times New Roman" pitchFamily="18" charset="0"/>
              </a:rPr>
              <a:t>и консультационную </a:t>
            </a:r>
            <a:r>
              <a:rPr lang="ru-RU" sz="2800" dirty="0" smtClean="0">
                <a:solidFill>
                  <a:srgbClr val="002060"/>
                </a:solidFill>
                <a:latin typeface="Times New Roman" pitchFamily="18" charset="0"/>
                <a:cs typeface="Times New Roman" pitchFamily="18" charset="0"/>
              </a:rPr>
              <a:t>работу по </a:t>
            </a:r>
            <a:r>
              <a:rPr lang="ru-RU" sz="2800" dirty="0">
                <a:solidFill>
                  <a:srgbClr val="002060"/>
                </a:solidFill>
                <a:latin typeface="Times New Roman" pitchFamily="18" charset="0"/>
                <a:cs typeface="Times New Roman" pitchFamily="18" charset="0"/>
              </a:rPr>
              <a:t>применению </a:t>
            </a:r>
            <a:r>
              <a:rPr lang="ru-RU" sz="2800" dirty="0" smtClean="0">
                <a:solidFill>
                  <a:srgbClr val="002060"/>
                </a:solidFill>
                <a:latin typeface="Times New Roman" pitchFamily="18" charset="0"/>
                <a:cs typeface="Times New Roman" pitchFamily="18" charset="0"/>
              </a:rPr>
              <a:t>Национальной </a:t>
            </a:r>
            <a:r>
              <a:rPr lang="ru-RU" sz="2800" dirty="0">
                <a:solidFill>
                  <a:srgbClr val="002060"/>
                </a:solidFill>
                <a:latin typeface="Times New Roman" pitchFamily="18" charset="0"/>
                <a:cs typeface="Times New Roman" pitchFamily="18" charset="0"/>
              </a:rPr>
              <a:t>системы </a:t>
            </a:r>
            <a:r>
              <a:rPr lang="ru-RU" sz="2800" dirty="0" smtClean="0">
                <a:solidFill>
                  <a:srgbClr val="002060"/>
                </a:solidFill>
                <a:latin typeface="Times New Roman" pitchFamily="18" charset="0"/>
                <a:cs typeface="Times New Roman" pitchFamily="18" charset="0"/>
              </a:rPr>
              <a:t>профессиональных квалификаций</a:t>
            </a:r>
            <a:endParaRPr lang="ru-RU" sz="28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8687061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54923" y="274638"/>
            <a:ext cx="7189077" cy="778098"/>
          </a:xfrm>
        </p:spPr>
        <p:txBody>
          <a:bodyPr>
            <a:noAutofit/>
          </a:bodyPr>
          <a:lstStyle/>
          <a:p>
            <a:pPr algn="ctr"/>
            <a:r>
              <a:rPr lang="ru-RU" sz="3600" b="1" dirty="0" smtClean="0">
                <a:solidFill>
                  <a:schemeClr val="bg1"/>
                </a:solidFill>
                <a:latin typeface="Times New Roman" pitchFamily="18" charset="0"/>
                <a:cs typeface="Times New Roman" pitchFamily="18" charset="0"/>
              </a:rPr>
              <a:t>Нормативно – правовая база НСК</a:t>
            </a:r>
            <a:endParaRPr lang="ru-RU" sz="3600" b="1" dirty="0">
              <a:solidFill>
                <a:schemeClr val="bg1"/>
              </a:solidFill>
              <a:latin typeface="Times New Roman" pitchFamily="18" charset="0"/>
              <a:cs typeface="Times New Roman" pitchFamily="18" charset="0"/>
            </a:endParaRPr>
          </a:p>
        </p:txBody>
      </p:sp>
      <p:sp>
        <p:nvSpPr>
          <p:cNvPr id="3" name="Объект 2"/>
          <p:cNvSpPr>
            <a:spLocks noGrp="1"/>
          </p:cNvSpPr>
          <p:nvPr>
            <p:ph idx="1"/>
          </p:nvPr>
        </p:nvSpPr>
        <p:spPr>
          <a:xfrm>
            <a:off x="1954924" y="1259814"/>
            <a:ext cx="7031421" cy="4929411"/>
          </a:xfrm>
        </p:spPr>
        <p:txBody>
          <a:bodyPr>
            <a:noAutofit/>
          </a:bodyPr>
          <a:lstStyle/>
          <a:p>
            <a:pPr algn="ctr"/>
            <a:r>
              <a:rPr lang="ru-RU" sz="2800" dirty="0" smtClean="0">
                <a:latin typeface="Times New Roman" pitchFamily="18" charset="0"/>
                <a:cs typeface="Times New Roman" pitchFamily="18" charset="0"/>
              </a:rPr>
              <a:t>Указы и поручения Президента РФ</a:t>
            </a:r>
          </a:p>
          <a:p>
            <a:pPr algn="ctr"/>
            <a:r>
              <a:rPr lang="ru-RU" sz="2800" dirty="0">
                <a:latin typeface="Times New Roman" pitchFamily="18" charset="0"/>
                <a:cs typeface="Times New Roman" pitchFamily="18" charset="0"/>
              </a:rPr>
              <a:t>Решения Национального Совета по НСК</a:t>
            </a:r>
          </a:p>
          <a:p>
            <a:pPr algn="ctr"/>
            <a:r>
              <a:rPr lang="ru-RU" sz="2800" dirty="0" smtClean="0">
                <a:latin typeface="Times New Roman" pitchFamily="18" charset="0"/>
                <a:cs typeface="Times New Roman" pitchFamily="18" charset="0"/>
              </a:rPr>
              <a:t>Постановления и распоряжения Правительства РФ</a:t>
            </a:r>
          </a:p>
          <a:p>
            <a:pPr algn="ctr"/>
            <a:r>
              <a:rPr lang="ru-RU" sz="2800" dirty="0" smtClean="0">
                <a:latin typeface="Times New Roman" pitchFamily="18" charset="0"/>
                <a:cs typeface="Times New Roman" pitchFamily="18" charset="0"/>
              </a:rPr>
              <a:t>Приказы  и распоряжения </a:t>
            </a:r>
          </a:p>
          <a:p>
            <a:pPr marL="0" indent="0" algn="ctr">
              <a:buNone/>
            </a:pPr>
            <a:r>
              <a:rPr lang="ru-RU" sz="2800" dirty="0" smtClean="0">
                <a:latin typeface="Times New Roman" pitchFamily="18" charset="0"/>
                <a:cs typeface="Times New Roman" pitchFamily="18" charset="0"/>
              </a:rPr>
              <a:t>   Министерств (отраслевых) </a:t>
            </a:r>
          </a:p>
          <a:p>
            <a:pPr algn="ctr"/>
            <a:r>
              <a:rPr lang="ru-RU" sz="2800" dirty="0" smtClean="0">
                <a:latin typeface="Times New Roman" pitchFamily="18" charset="0"/>
                <a:cs typeface="Times New Roman" pitchFamily="18" charset="0"/>
              </a:rPr>
              <a:t>Решения ТПП РФ и Ассоциации ТПП </a:t>
            </a:r>
            <a:r>
              <a:rPr lang="ru-RU" sz="2800" dirty="0" err="1" smtClean="0">
                <a:latin typeface="Times New Roman" pitchFamily="18" charset="0"/>
                <a:cs typeface="Times New Roman" pitchFamily="18" charset="0"/>
              </a:rPr>
              <a:t>УрФО</a:t>
            </a:r>
            <a:r>
              <a:rPr lang="ru-RU" sz="2800" dirty="0" smtClean="0">
                <a:latin typeface="Times New Roman" pitchFamily="18" charset="0"/>
                <a:cs typeface="Times New Roman" pitchFamily="18" charset="0"/>
              </a:rPr>
              <a:t> </a:t>
            </a:r>
          </a:p>
          <a:p>
            <a:pPr algn="ctr"/>
            <a:r>
              <a:rPr lang="ru-RU" sz="2800" dirty="0" smtClean="0">
                <a:latin typeface="Times New Roman" pitchFamily="18" charset="0"/>
                <a:cs typeface="Times New Roman" pitchFamily="18" charset="0"/>
              </a:rPr>
              <a:t>Методические рекомендации </a:t>
            </a:r>
            <a:r>
              <a:rPr lang="ru-RU" sz="2800" dirty="0" err="1" smtClean="0">
                <a:latin typeface="Times New Roman" pitchFamily="18" charset="0"/>
                <a:cs typeface="Times New Roman" pitchFamily="18" charset="0"/>
              </a:rPr>
              <a:t>НАРКа</a:t>
            </a:r>
            <a:r>
              <a:rPr lang="ru-RU" sz="2800" dirty="0" smtClean="0">
                <a:latin typeface="Times New Roman" pitchFamily="18" charset="0"/>
                <a:cs typeface="Times New Roman" pitchFamily="18" charset="0"/>
              </a:rPr>
              <a:t>, АНО ЧРАРК</a:t>
            </a:r>
            <a:endParaRPr lang="ru-RU" sz="2800" dirty="0">
              <a:latin typeface="Times New Roman" pitchFamily="18" charset="0"/>
              <a:cs typeface="Times New Roman" pitchFamily="18" charset="0"/>
            </a:endParaRPr>
          </a:p>
        </p:txBody>
      </p:sp>
      <p:pic>
        <p:nvPicPr>
          <p:cNvPr id="2050" name="Picture 2" descr="C:\Users\Пользователь\Desktop\Картинки\новые кадры.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82793" y="5386558"/>
            <a:ext cx="2273052" cy="12005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168854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Заголовок 1"/>
          <p:cNvSpPr>
            <a:spLocks/>
          </p:cNvSpPr>
          <p:nvPr/>
        </p:nvSpPr>
        <p:spPr bwMode="auto">
          <a:xfrm>
            <a:off x="1876096" y="187325"/>
            <a:ext cx="7159953"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ru-RU" altLang="ru-RU" sz="2800" b="1" dirty="0">
                <a:solidFill>
                  <a:schemeClr val="bg1"/>
                </a:solidFill>
                <a:latin typeface="Times New Roman" pitchFamily="18" charset="0"/>
                <a:cs typeface="Times New Roman" pitchFamily="18" charset="0"/>
              </a:rPr>
              <a:t>ПОРУЧЕНИЯ И УКАЗЫ ПРЕЗИДЕНТА РОССИЙСКОЙ ФЕДЕРАЦИИ</a:t>
            </a:r>
          </a:p>
        </p:txBody>
      </p:sp>
      <p:sp>
        <p:nvSpPr>
          <p:cNvPr id="6147" name="Прямоугольник 7"/>
          <p:cNvSpPr>
            <a:spLocks noChangeArrowheads="1"/>
          </p:cNvSpPr>
          <p:nvPr/>
        </p:nvSpPr>
        <p:spPr bwMode="auto">
          <a:xfrm>
            <a:off x="2700338" y="6742113"/>
            <a:ext cx="3930650" cy="115887"/>
          </a:xfrm>
          <a:prstGeom prst="rect">
            <a:avLst/>
          </a:prstGeom>
          <a:gradFill rotWithShape="1">
            <a:gsLst>
              <a:gs pos="0">
                <a:srgbClr val="003C73">
                  <a:alpha val="60001"/>
                </a:srgbClr>
              </a:gs>
              <a:gs pos="100000">
                <a:srgbClr val="001C35">
                  <a:alpha val="79999"/>
                </a:srgbClr>
              </a:gs>
            </a:gsLst>
            <a:lin ang="5400000" scaled="1"/>
          </a:gradFill>
          <a:ln>
            <a:noFill/>
          </a:ln>
          <a:extLst>
            <a:ext uri="{91240B29-F687-4F45-9708-019B960494DF}">
              <a14:hiddenLine xmlns:a14="http://schemas.microsoft.com/office/drawing/2010/main" w="25400" algn="ctr">
                <a:solidFill>
                  <a:srgbClr val="000000"/>
                </a:solidFill>
                <a:miter lim="800000"/>
                <a:headEnd/>
                <a:tailEnd/>
              </a14:hiddenLine>
            </a:ext>
          </a:extLst>
        </p:spPr>
        <p:txBody>
          <a:bodyPr anchor="ctr"/>
          <a:lstStyle/>
          <a:p>
            <a:pPr algn="ctr"/>
            <a:endParaRPr lang="ru-RU" altLang="ru-RU" sz="1400" b="1">
              <a:solidFill>
                <a:srgbClr val="FFFFFF"/>
              </a:solidFill>
            </a:endParaRPr>
          </a:p>
        </p:txBody>
      </p:sp>
      <p:sp>
        <p:nvSpPr>
          <p:cNvPr id="12" name="Прямоугольник 11"/>
          <p:cNvSpPr/>
          <p:nvPr/>
        </p:nvSpPr>
        <p:spPr>
          <a:xfrm>
            <a:off x="6588125"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a:p>
        </p:txBody>
      </p:sp>
      <p:pic>
        <p:nvPicPr>
          <p:cNvPr id="6149" name="Picture 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1225" y="0"/>
            <a:ext cx="1428750" cy="11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Схема 1"/>
          <p:cNvGraphicFramePr/>
          <p:nvPr>
            <p:extLst>
              <p:ext uri="{D42A27DB-BD31-4B8C-83A1-F6EECF244321}">
                <p14:modId xmlns:p14="http://schemas.microsoft.com/office/powerpoint/2010/main" val="4292116705"/>
              </p:ext>
            </p:extLst>
          </p:nvPr>
        </p:nvGraphicFramePr>
        <p:xfrm>
          <a:off x="601172" y="936023"/>
          <a:ext cx="8542828" cy="592197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Номер слайда 9"/>
          <p:cNvSpPr>
            <a:spLocks noGrp="1"/>
          </p:cNvSpPr>
          <p:nvPr>
            <p:ph type="sldNum" sz="quarter" idx="12"/>
          </p:nvPr>
        </p:nvSpPr>
        <p:spPr/>
        <p:txBody>
          <a:bodyPr/>
          <a:lstStyle/>
          <a:p>
            <a:pPr>
              <a:defRPr/>
            </a:pPr>
            <a:fld id="{4C761311-3BE5-45AF-8F85-FD63680178BD}" type="slidenum">
              <a:rPr lang="ru-RU" smtClean="0"/>
              <a:pPr>
                <a:defRPr/>
              </a:pPr>
              <a:t>38</a:t>
            </a:fld>
            <a:endParaRPr lang="ru-RU"/>
          </a:p>
        </p:txBody>
      </p:sp>
    </p:spTree>
    <p:extLst>
      <p:ext uri="{BB962C8B-B14F-4D97-AF65-F5344CB8AC3E}">
        <p14:creationId xmlns:p14="http://schemas.microsoft.com/office/powerpoint/2010/main" val="262374486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Заголовок 1"/>
          <p:cNvSpPr>
            <a:spLocks/>
          </p:cNvSpPr>
          <p:nvPr/>
        </p:nvSpPr>
        <p:spPr bwMode="auto">
          <a:xfrm>
            <a:off x="179388" y="187325"/>
            <a:ext cx="8856662"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ru-RU" altLang="ru-RU" sz="2400" b="1" dirty="0">
                <a:solidFill>
                  <a:srgbClr val="C00000"/>
                </a:solidFill>
                <a:latin typeface="Times New Roman" pitchFamily="18" charset="0"/>
                <a:cs typeface="Times New Roman" pitchFamily="18" charset="0"/>
              </a:rPr>
              <a:t>ПОРУЧЕНИЯ И УКАЗЫ ПРЕЗИДЕНТА РОССИЙСКОЙ ФЕДЕРАЦИИ</a:t>
            </a:r>
          </a:p>
        </p:txBody>
      </p:sp>
      <p:sp>
        <p:nvSpPr>
          <p:cNvPr id="7171" name="Прямоугольник 7"/>
          <p:cNvSpPr>
            <a:spLocks noChangeArrowheads="1"/>
          </p:cNvSpPr>
          <p:nvPr/>
        </p:nvSpPr>
        <p:spPr bwMode="auto">
          <a:xfrm>
            <a:off x="2700338" y="6742113"/>
            <a:ext cx="3930650" cy="115887"/>
          </a:xfrm>
          <a:prstGeom prst="rect">
            <a:avLst/>
          </a:prstGeom>
          <a:gradFill rotWithShape="1">
            <a:gsLst>
              <a:gs pos="0">
                <a:srgbClr val="003C73">
                  <a:alpha val="60001"/>
                </a:srgbClr>
              </a:gs>
              <a:gs pos="100000">
                <a:srgbClr val="001C35">
                  <a:alpha val="79999"/>
                </a:srgbClr>
              </a:gs>
            </a:gsLst>
            <a:lin ang="5400000" scaled="1"/>
          </a:gradFill>
          <a:ln>
            <a:noFill/>
          </a:ln>
          <a:extLst>
            <a:ext uri="{91240B29-F687-4F45-9708-019B960494DF}">
              <a14:hiddenLine xmlns:a14="http://schemas.microsoft.com/office/drawing/2010/main" w="25400" algn="ctr">
                <a:solidFill>
                  <a:srgbClr val="000000"/>
                </a:solidFill>
                <a:miter lim="800000"/>
                <a:headEnd/>
                <a:tailEnd/>
              </a14:hiddenLine>
            </a:ext>
          </a:extLst>
        </p:spPr>
        <p:txBody>
          <a:bodyPr anchor="ctr"/>
          <a:lstStyle/>
          <a:p>
            <a:pPr algn="ctr"/>
            <a:endParaRPr lang="ru-RU" altLang="ru-RU" sz="1400" b="1">
              <a:solidFill>
                <a:srgbClr val="FFFFFF"/>
              </a:solidFill>
            </a:endParaRPr>
          </a:p>
        </p:txBody>
      </p:sp>
      <p:sp>
        <p:nvSpPr>
          <p:cNvPr id="12" name="Прямоугольник 11"/>
          <p:cNvSpPr/>
          <p:nvPr/>
        </p:nvSpPr>
        <p:spPr>
          <a:xfrm>
            <a:off x="6588125"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a:p>
        </p:txBody>
      </p:sp>
      <p:pic>
        <p:nvPicPr>
          <p:cNvPr id="7173" name="Picture 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1225" y="0"/>
            <a:ext cx="1428750" cy="11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174" name="Группа 1"/>
          <p:cNvGrpSpPr>
            <a:grpSpLocks/>
          </p:cNvGrpSpPr>
          <p:nvPr/>
        </p:nvGrpSpPr>
        <p:grpSpPr bwMode="auto">
          <a:xfrm>
            <a:off x="206375" y="766763"/>
            <a:ext cx="8542338" cy="5108575"/>
            <a:chOff x="205636" y="767430"/>
            <a:chExt cx="8542827" cy="5107140"/>
          </a:xfrm>
        </p:grpSpPr>
        <p:sp>
          <p:nvSpPr>
            <p:cNvPr id="3" name="Полилиния 2"/>
            <p:cNvSpPr/>
            <p:nvPr/>
          </p:nvSpPr>
          <p:spPr>
            <a:xfrm>
              <a:off x="205636" y="767430"/>
              <a:ext cx="8542827" cy="934774"/>
            </a:xfrm>
            <a:custGeom>
              <a:avLst/>
              <a:gdLst>
                <a:gd name="connsiteX0" fmla="*/ 0 w 8542827"/>
                <a:gd name="connsiteY0" fmla="*/ 155808 h 934830"/>
                <a:gd name="connsiteX1" fmla="*/ 155808 w 8542827"/>
                <a:gd name="connsiteY1" fmla="*/ 0 h 934830"/>
                <a:gd name="connsiteX2" fmla="*/ 8387019 w 8542827"/>
                <a:gd name="connsiteY2" fmla="*/ 0 h 934830"/>
                <a:gd name="connsiteX3" fmla="*/ 8542827 w 8542827"/>
                <a:gd name="connsiteY3" fmla="*/ 155808 h 934830"/>
                <a:gd name="connsiteX4" fmla="*/ 8542827 w 8542827"/>
                <a:gd name="connsiteY4" fmla="*/ 779022 h 934830"/>
                <a:gd name="connsiteX5" fmla="*/ 8387019 w 8542827"/>
                <a:gd name="connsiteY5" fmla="*/ 934830 h 934830"/>
                <a:gd name="connsiteX6" fmla="*/ 155808 w 8542827"/>
                <a:gd name="connsiteY6" fmla="*/ 934830 h 934830"/>
                <a:gd name="connsiteX7" fmla="*/ 0 w 8542827"/>
                <a:gd name="connsiteY7" fmla="*/ 779022 h 934830"/>
                <a:gd name="connsiteX8" fmla="*/ 0 w 8542827"/>
                <a:gd name="connsiteY8" fmla="*/ 155808 h 934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42827" h="934830">
                  <a:moveTo>
                    <a:pt x="0" y="155808"/>
                  </a:moveTo>
                  <a:cubicBezTo>
                    <a:pt x="0" y="69758"/>
                    <a:pt x="69758" y="0"/>
                    <a:pt x="155808" y="0"/>
                  </a:cubicBezTo>
                  <a:lnTo>
                    <a:pt x="8387019" y="0"/>
                  </a:lnTo>
                  <a:cubicBezTo>
                    <a:pt x="8473069" y="0"/>
                    <a:pt x="8542827" y="69758"/>
                    <a:pt x="8542827" y="155808"/>
                  </a:cubicBezTo>
                  <a:lnTo>
                    <a:pt x="8542827" y="779022"/>
                  </a:lnTo>
                  <a:cubicBezTo>
                    <a:pt x="8542827" y="865072"/>
                    <a:pt x="8473069" y="934830"/>
                    <a:pt x="8387019" y="934830"/>
                  </a:cubicBezTo>
                  <a:lnTo>
                    <a:pt x="155808" y="934830"/>
                  </a:lnTo>
                  <a:cubicBezTo>
                    <a:pt x="69758" y="934830"/>
                    <a:pt x="0" y="865072"/>
                    <a:pt x="0" y="779022"/>
                  </a:cubicBezTo>
                  <a:lnTo>
                    <a:pt x="0" y="155808"/>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10405" tIns="110405" rIns="110405" bIns="110405" spcCol="1270" anchor="ctr"/>
            <a:lstStyle/>
            <a:p>
              <a:pPr defTabSz="755650">
                <a:lnSpc>
                  <a:spcPct val="90000"/>
                </a:lnSpc>
                <a:spcAft>
                  <a:spcPct val="35000"/>
                </a:spcAft>
                <a:defRPr/>
              </a:pPr>
              <a:r>
                <a:rPr lang="en-US" sz="1700" dirty="0"/>
                <a:t>III. </a:t>
              </a:r>
              <a:r>
                <a:rPr lang="ru-RU" sz="1700" dirty="0"/>
                <a:t>Перечень поручений Президента Российской Федерации от 26 декабря 2013 г. № Пр-3050  по итогам совещания по вопросам разработки профессиональных стандартов 9 декабря 2013 г.</a:t>
              </a:r>
            </a:p>
          </p:txBody>
        </p:sp>
        <p:sp>
          <p:nvSpPr>
            <p:cNvPr id="4" name="Полилиния 3"/>
            <p:cNvSpPr/>
            <p:nvPr/>
          </p:nvSpPr>
          <p:spPr>
            <a:xfrm>
              <a:off x="205636" y="1702204"/>
              <a:ext cx="8542827" cy="2601455"/>
            </a:xfrm>
            <a:custGeom>
              <a:avLst/>
              <a:gdLst>
                <a:gd name="connsiteX0" fmla="*/ 0 w 8542827"/>
                <a:gd name="connsiteY0" fmla="*/ 0 h 2463299"/>
                <a:gd name="connsiteX1" fmla="*/ 8542827 w 8542827"/>
                <a:gd name="connsiteY1" fmla="*/ 0 h 2463299"/>
                <a:gd name="connsiteX2" fmla="*/ 8542827 w 8542827"/>
                <a:gd name="connsiteY2" fmla="*/ 2463299 h 2463299"/>
                <a:gd name="connsiteX3" fmla="*/ 0 w 8542827"/>
                <a:gd name="connsiteY3" fmla="*/ 2463299 h 2463299"/>
                <a:gd name="connsiteX4" fmla="*/ 0 w 8542827"/>
                <a:gd name="connsiteY4" fmla="*/ 0 h 24632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42827" h="2463299">
                  <a:moveTo>
                    <a:pt x="0" y="0"/>
                  </a:moveTo>
                  <a:lnTo>
                    <a:pt x="8542827" y="0"/>
                  </a:lnTo>
                  <a:lnTo>
                    <a:pt x="8542827" y="2463299"/>
                  </a:lnTo>
                  <a:lnTo>
                    <a:pt x="0" y="24632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71235" tIns="21590" rIns="120904" bIns="21590" spcCol="1270"/>
            <a:lstStyle/>
            <a:p>
              <a:pPr marL="0" lvl="1" algn="just" defTabSz="577850">
                <a:lnSpc>
                  <a:spcPct val="90000"/>
                </a:lnSpc>
                <a:spcAft>
                  <a:spcPct val="20000"/>
                </a:spcAft>
                <a:defRPr/>
              </a:pPr>
              <a:r>
                <a:rPr lang="en-US" sz="1300" dirty="0"/>
                <a:t>  </a:t>
              </a:r>
              <a:r>
                <a:rPr lang="ru-RU" sz="1300" dirty="0"/>
                <a:t>.. 1. Представить в установленном порядке предложения:</a:t>
              </a:r>
            </a:p>
            <a:p>
              <a:pPr marL="114300" lvl="2" algn="just" defTabSz="577850">
                <a:lnSpc>
                  <a:spcPct val="90000"/>
                </a:lnSpc>
                <a:spcAft>
                  <a:spcPct val="20000"/>
                </a:spcAft>
                <a:defRPr/>
              </a:pPr>
              <a:r>
                <a:rPr lang="en-US" sz="1300" dirty="0"/>
                <a:t>	</a:t>
              </a:r>
              <a:r>
                <a:rPr lang="ru-RU" sz="1300" dirty="0"/>
                <a:t>а) по корректировке плана разработки профессиональных стандартов;</a:t>
              </a:r>
            </a:p>
            <a:p>
              <a:pPr marL="228600" lvl="3" algn="just" defTabSz="577850">
                <a:lnSpc>
                  <a:spcPct val="90000"/>
                </a:lnSpc>
                <a:spcAft>
                  <a:spcPct val="20000"/>
                </a:spcAft>
                <a:defRPr/>
              </a:pPr>
              <a:r>
                <a:rPr lang="en-US" sz="1300" dirty="0"/>
                <a:t>	</a:t>
              </a:r>
              <a:r>
                <a:rPr lang="ru-RU" sz="1300" dirty="0"/>
                <a:t>б) о возможности организации разработки профессиональных стандартов объединениями </a:t>
              </a:r>
              <a:r>
                <a:rPr lang="en-US" sz="1300" dirty="0"/>
                <a:t>	</a:t>
              </a:r>
              <a:r>
                <a:rPr lang="ru-RU" sz="1300" dirty="0"/>
                <a:t>работодателей… </a:t>
              </a:r>
            </a:p>
            <a:p>
              <a:pPr marL="114300" lvl="2" algn="just" defTabSz="577850">
                <a:lnSpc>
                  <a:spcPct val="90000"/>
                </a:lnSpc>
                <a:spcAft>
                  <a:spcPct val="20000"/>
                </a:spcAft>
                <a:defRPr/>
              </a:pPr>
              <a:r>
                <a:rPr lang="ru-RU" sz="1300" dirty="0"/>
                <a:t>…2. Подготовить и внести в Государственную Думу Федерального Собрания Российской Федерации проекты федеральных законов, предусматривающие:</a:t>
              </a:r>
            </a:p>
            <a:p>
              <a:pPr marL="228600" lvl="3" algn="just" defTabSz="577850">
                <a:lnSpc>
                  <a:spcPct val="90000"/>
                </a:lnSpc>
                <a:spcAft>
                  <a:spcPct val="20000"/>
                </a:spcAft>
                <a:defRPr/>
              </a:pPr>
              <a:r>
                <a:rPr lang="en-US" sz="1300" dirty="0"/>
                <a:t>	- </a:t>
              </a:r>
              <a:r>
                <a:rPr lang="ru-RU" sz="1300" dirty="0"/>
                <a:t>обязательность применения профессиональных стандартов работодателями – государственными </a:t>
              </a:r>
              <a:r>
                <a:rPr lang="en-US" sz="1300" dirty="0"/>
                <a:t>	</a:t>
              </a:r>
              <a:r>
                <a:rPr lang="ru-RU" sz="1300" dirty="0"/>
                <a:t>и муниципальными организациями, а также организациями, контрольный пакет акций которых </a:t>
              </a:r>
              <a:r>
                <a:rPr lang="en-US" sz="1300" dirty="0"/>
                <a:t>	</a:t>
              </a:r>
              <a:r>
                <a:rPr lang="ru-RU" sz="1300" dirty="0"/>
                <a:t>принадлежит Российской Федерации, субъекту Российской Федерации или муниципальному </a:t>
              </a:r>
              <a:r>
                <a:rPr lang="en-US" sz="1300" dirty="0"/>
                <a:t>	</a:t>
              </a:r>
              <a:r>
                <a:rPr lang="ru-RU" sz="1300" dirty="0"/>
                <a:t>образованию;</a:t>
              </a:r>
            </a:p>
            <a:p>
              <a:pPr marL="0" lvl="1" algn="just" defTabSz="577850">
                <a:lnSpc>
                  <a:spcPct val="90000"/>
                </a:lnSpc>
                <a:spcAft>
                  <a:spcPct val="20000"/>
                </a:spcAft>
                <a:defRPr/>
              </a:pPr>
              <a:r>
                <a:rPr lang="ru-RU" sz="1300" dirty="0"/>
                <a:t> </a:t>
              </a:r>
              <a:r>
                <a:rPr lang="en-US" sz="1300" dirty="0"/>
                <a:t>	- </a:t>
              </a:r>
              <a:r>
                <a:rPr lang="ru-RU" sz="1300" dirty="0"/>
                <a:t>обязательный учет положений профессиональных стандартов при формировании федеральных </a:t>
              </a:r>
              <a:r>
                <a:rPr lang="en-US" sz="1300" dirty="0"/>
                <a:t>	</a:t>
              </a:r>
              <a:r>
                <a:rPr lang="ru-RU" sz="1300" dirty="0"/>
                <a:t>государственных образовательных стандартов профессионального образования…</a:t>
              </a:r>
            </a:p>
          </p:txBody>
        </p:sp>
        <p:sp>
          <p:nvSpPr>
            <p:cNvPr id="5" name="Полилиния 4"/>
            <p:cNvSpPr/>
            <p:nvPr/>
          </p:nvSpPr>
          <p:spPr>
            <a:xfrm>
              <a:off x="205636" y="4165312"/>
              <a:ext cx="8542827" cy="934775"/>
            </a:xfrm>
            <a:custGeom>
              <a:avLst/>
              <a:gdLst>
                <a:gd name="connsiteX0" fmla="*/ 0 w 8542827"/>
                <a:gd name="connsiteY0" fmla="*/ 155808 h 934830"/>
                <a:gd name="connsiteX1" fmla="*/ 155808 w 8542827"/>
                <a:gd name="connsiteY1" fmla="*/ 0 h 934830"/>
                <a:gd name="connsiteX2" fmla="*/ 8387019 w 8542827"/>
                <a:gd name="connsiteY2" fmla="*/ 0 h 934830"/>
                <a:gd name="connsiteX3" fmla="*/ 8542827 w 8542827"/>
                <a:gd name="connsiteY3" fmla="*/ 155808 h 934830"/>
                <a:gd name="connsiteX4" fmla="*/ 8542827 w 8542827"/>
                <a:gd name="connsiteY4" fmla="*/ 779022 h 934830"/>
                <a:gd name="connsiteX5" fmla="*/ 8387019 w 8542827"/>
                <a:gd name="connsiteY5" fmla="*/ 934830 h 934830"/>
                <a:gd name="connsiteX6" fmla="*/ 155808 w 8542827"/>
                <a:gd name="connsiteY6" fmla="*/ 934830 h 934830"/>
                <a:gd name="connsiteX7" fmla="*/ 0 w 8542827"/>
                <a:gd name="connsiteY7" fmla="*/ 779022 h 934830"/>
                <a:gd name="connsiteX8" fmla="*/ 0 w 8542827"/>
                <a:gd name="connsiteY8" fmla="*/ 155808 h 934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42827" h="934830">
                  <a:moveTo>
                    <a:pt x="0" y="155808"/>
                  </a:moveTo>
                  <a:cubicBezTo>
                    <a:pt x="0" y="69758"/>
                    <a:pt x="69758" y="0"/>
                    <a:pt x="155808" y="0"/>
                  </a:cubicBezTo>
                  <a:lnTo>
                    <a:pt x="8387019" y="0"/>
                  </a:lnTo>
                  <a:cubicBezTo>
                    <a:pt x="8473069" y="0"/>
                    <a:pt x="8542827" y="69758"/>
                    <a:pt x="8542827" y="155808"/>
                  </a:cubicBezTo>
                  <a:lnTo>
                    <a:pt x="8542827" y="779022"/>
                  </a:lnTo>
                  <a:cubicBezTo>
                    <a:pt x="8542827" y="865072"/>
                    <a:pt x="8473069" y="934830"/>
                    <a:pt x="8387019" y="934830"/>
                  </a:cubicBezTo>
                  <a:lnTo>
                    <a:pt x="155808" y="934830"/>
                  </a:lnTo>
                  <a:cubicBezTo>
                    <a:pt x="69758" y="934830"/>
                    <a:pt x="0" y="865072"/>
                    <a:pt x="0" y="779022"/>
                  </a:cubicBezTo>
                  <a:lnTo>
                    <a:pt x="0" y="155808"/>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10405" tIns="110405" rIns="110405" bIns="110405" spcCol="1270" anchor="ctr"/>
            <a:lstStyle/>
            <a:p>
              <a:pPr defTabSz="755650">
                <a:lnSpc>
                  <a:spcPct val="90000"/>
                </a:lnSpc>
                <a:spcAft>
                  <a:spcPct val="35000"/>
                </a:spcAft>
                <a:defRPr/>
              </a:pPr>
              <a:r>
                <a:rPr lang="en-US" sz="1700"/>
                <a:t>IV. </a:t>
              </a:r>
              <a:r>
                <a:rPr lang="ru-RU" sz="1700"/>
                <a:t>Перечень </a:t>
              </a:r>
              <a:r>
                <a:rPr lang="ru-RU" sz="1700" dirty="0"/>
                <a:t>поручений Президента Российской Федерации от 27 декабря 2013 г. № Пр-3086 по реализации Послания Президента Российской Федерации Федеральному Собранию Российской Федерации от 12 декабря 2013 г.</a:t>
              </a:r>
            </a:p>
          </p:txBody>
        </p:sp>
        <p:sp>
          <p:nvSpPr>
            <p:cNvPr id="6" name="Полилиния 5"/>
            <p:cNvSpPr/>
            <p:nvPr/>
          </p:nvSpPr>
          <p:spPr>
            <a:xfrm>
              <a:off x="205636" y="5100088"/>
              <a:ext cx="8542827" cy="774482"/>
            </a:xfrm>
            <a:custGeom>
              <a:avLst/>
              <a:gdLst>
                <a:gd name="connsiteX0" fmla="*/ 0 w 8542827"/>
                <a:gd name="connsiteY0" fmla="*/ 0 h 774180"/>
                <a:gd name="connsiteX1" fmla="*/ 8542827 w 8542827"/>
                <a:gd name="connsiteY1" fmla="*/ 0 h 774180"/>
                <a:gd name="connsiteX2" fmla="*/ 8542827 w 8542827"/>
                <a:gd name="connsiteY2" fmla="*/ 774180 h 774180"/>
                <a:gd name="connsiteX3" fmla="*/ 0 w 8542827"/>
                <a:gd name="connsiteY3" fmla="*/ 774180 h 774180"/>
                <a:gd name="connsiteX4" fmla="*/ 0 w 8542827"/>
                <a:gd name="connsiteY4" fmla="*/ 0 h 7741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42827" h="774180">
                  <a:moveTo>
                    <a:pt x="0" y="0"/>
                  </a:moveTo>
                  <a:lnTo>
                    <a:pt x="8542827" y="0"/>
                  </a:lnTo>
                  <a:lnTo>
                    <a:pt x="8542827" y="774180"/>
                  </a:lnTo>
                  <a:lnTo>
                    <a:pt x="0" y="77418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71235" tIns="21590" rIns="120904" bIns="21590" spcCol="1270"/>
            <a:lstStyle/>
            <a:p>
              <a:pPr marL="0" lvl="1" algn="just" defTabSz="577850">
                <a:lnSpc>
                  <a:spcPct val="90000"/>
                </a:lnSpc>
                <a:spcAft>
                  <a:spcPct val="20000"/>
                </a:spcAft>
                <a:defRPr/>
              </a:pPr>
              <a:r>
                <a:rPr lang="ru-RU" dirty="0"/>
                <a:t>…10. Правительству Российской Федерации подготовить совместно с общероссийскими объединениями работодателей и общероссийскими объединениями профессиональных союзов и внести в установленном порядке предложения по внесению в законодательство Российской Федерации изменений, предусматривающих создание национального совета профессиональных квалификаций</a:t>
              </a:r>
              <a:r>
                <a:rPr lang="ru-RU" sz="1300" dirty="0"/>
                <a:t>. …</a:t>
              </a:r>
            </a:p>
          </p:txBody>
        </p:sp>
      </p:grpSp>
      <p:sp>
        <p:nvSpPr>
          <p:cNvPr id="14" name="Номер слайда 13"/>
          <p:cNvSpPr>
            <a:spLocks noGrp="1"/>
          </p:cNvSpPr>
          <p:nvPr>
            <p:ph type="sldNum" sz="quarter" idx="12"/>
          </p:nvPr>
        </p:nvSpPr>
        <p:spPr/>
        <p:txBody>
          <a:bodyPr/>
          <a:lstStyle/>
          <a:p>
            <a:pPr>
              <a:defRPr/>
            </a:pPr>
            <a:fld id="{5ACB2A9C-13BC-4382-BA39-931CEB4BF5E5}" type="slidenum">
              <a:rPr lang="ru-RU" smtClean="0"/>
              <a:pPr>
                <a:defRPr/>
              </a:pPr>
              <a:t>39</a:t>
            </a:fld>
            <a:endParaRPr lang="ru-RU"/>
          </a:p>
        </p:txBody>
      </p:sp>
    </p:spTree>
    <p:extLst>
      <p:ext uri="{BB962C8B-B14F-4D97-AF65-F5344CB8AC3E}">
        <p14:creationId xmlns:p14="http://schemas.microsoft.com/office/powerpoint/2010/main" val="188448862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7268" y="365126"/>
            <a:ext cx="6718081" cy="1325563"/>
          </a:xfrm>
        </p:spPr>
        <p:txBody>
          <a:bodyPr>
            <a:noAutofit/>
          </a:bodyPr>
          <a:lstStyle/>
          <a:p>
            <a:r>
              <a:rPr lang="ru-RU" sz="2400" b="1" dirty="0">
                <a:solidFill>
                  <a:schemeClr val="bg1"/>
                </a:solidFill>
                <a:latin typeface="Times New Roman" pitchFamily="18" charset="0"/>
                <a:cs typeface="Times New Roman" pitchFamily="18" charset="0"/>
              </a:rPr>
              <a:t>Основные направления взаимодействия</a:t>
            </a:r>
            <a:br>
              <a:rPr lang="ru-RU" sz="2400" b="1" dirty="0">
                <a:solidFill>
                  <a:schemeClr val="bg1"/>
                </a:solidFill>
                <a:latin typeface="Times New Roman" pitchFamily="18" charset="0"/>
                <a:cs typeface="Times New Roman" pitchFamily="18" charset="0"/>
              </a:rPr>
            </a:br>
            <a:r>
              <a:rPr lang="ru-RU" sz="2400" b="1" dirty="0">
                <a:solidFill>
                  <a:schemeClr val="bg1"/>
                </a:solidFill>
                <a:latin typeface="Times New Roman" pitchFamily="18" charset="0"/>
                <a:cs typeface="Times New Roman" pitchFamily="18" charset="0"/>
              </a:rPr>
              <a:t>Национального совета при Президенте Российской Федерации </a:t>
            </a:r>
            <a:r>
              <a:rPr lang="ru-RU" sz="2400" b="1" dirty="0" smtClean="0">
                <a:solidFill>
                  <a:schemeClr val="bg1"/>
                </a:solidFill>
                <a:latin typeface="Times New Roman" pitchFamily="18" charset="0"/>
                <a:cs typeface="Times New Roman" pitchFamily="18" charset="0"/>
              </a:rPr>
              <a:t>по профессиональным </a:t>
            </a:r>
            <a:r>
              <a:rPr lang="ru-RU" sz="2400" b="1" dirty="0" smtClean="0">
                <a:solidFill>
                  <a:schemeClr val="bg1"/>
                </a:solidFill>
                <a:latin typeface="Times New Roman" pitchFamily="18" charset="0"/>
                <a:cs typeface="Times New Roman" pitchFamily="18" charset="0"/>
              </a:rPr>
              <a:t>квалификациям с </a:t>
            </a:r>
            <a:r>
              <a:rPr lang="ru-RU" sz="2400" b="1" dirty="0">
                <a:solidFill>
                  <a:schemeClr val="bg1"/>
                </a:solidFill>
                <a:latin typeface="Times New Roman" pitchFamily="18" charset="0"/>
                <a:cs typeface="Times New Roman" pitchFamily="18" charset="0"/>
              </a:rPr>
              <a:t>партнерами в субъектах РФ</a:t>
            </a:r>
            <a:endParaRPr lang="ru-RU" sz="2400" dirty="0">
              <a:solidFill>
                <a:schemeClr val="bg1"/>
              </a:solidFill>
              <a:latin typeface="Times New Roman" pitchFamily="18" charset="0"/>
              <a:cs typeface="Times New Roman" pitchFamily="18" charset="0"/>
            </a:endParaRPr>
          </a:p>
        </p:txBody>
      </p:sp>
      <p:sp>
        <p:nvSpPr>
          <p:cNvPr id="3" name="Объект 2"/>
          <p:cNvSpPr>
            <a:spLocks noGrp="1"/>
          </p:cNvSpPr>
          <p:nvPr>
            <p:ph idx="1"/>
          </p:nvPr>
        </p:nvSpPr>
        <p:spPr>
          <a:xfrm>
            <a:off x="1734206" y="1825625"/>
            <a:ext cx="7220608" cy="4351338"/>
          </a:xfrm>
        </p:spPr>
        <p:txBody>
          <a:bodyPr>
            <a:noAutofit/>
          </a:bodyPr>
          <a:lstStyle/>
          <a:p>
            <a:pPr algn="just"/>
            <a:r>
              <a:rPr lang="ru-RU" sz="1600" dirty="0" smtClean="0">
                <a:solidFill>
                  <a:srgbClr val="002060"/>
                </a:solidFill>
                <a:latin typeface="Times New Roman" pitchFamily="18" charset="0"/>
                <a:cs typeface="Times New Roman" pitchFamily="18" charset="0"/>
              </a:rPr>
              <a:t>1.Координация </a:t>
            </a:r>
            <a:r>
              <a:rPr lang="ru-RU" sz="1600" dirty="0">
                <a:solidFill>
                  <a:srgbClr val="002060"/>
                </a:solidFill>
                <a:latin typeface="Times New Roman" pitchFamily="18" charset="0"/>
                <a:cs typeface="Times New Roman" pitchFamily="18" charset="0"/>
              </a:rPr>
              <a:t>деятельности региональных органов государственной </a:t>
            </a:r>
            <a:r>
              <a:rPr lang="ru-RU" sz="1600" dirty="0" smtClean="0">
                <a:solidFill>
                  <a:srgbClr val="002060"/>
                </a:solidFill>
                <a:latin typeface="Times New Roman" pitchFamily="18" charset="0"/>
                <a:cs typeface="Times New Roman" pitchFamily="18" charset="0"/>
              </a:rPr>
              <a:t>власти по </a:t>
            </a:r>
            <a:r>
              <a:rPr lang="ru-RU" sz="1600" dirty="0">
                <a:solidFill>
                  <a:srgbClr val="002060"/>
                </a:solidFill>
                <a:latin typeface="Times New Roman" pitchFamily="18" charset="0"/>
                <a:cs typeface="Times New Roman" pitchFamily="18" charset="0"/>
              </a:rPr>
              <a:t>вопросам реализации единой политики в области </a:t>
            </a:r>
            <a:r>
              <a:rPr lang="ru-RU" sz="1600" dirty="0" smtClean="0">
                <a:solidFill>
                  <a:srgbClr val="002060"/>
                </a:solidFill>
                <a:latin typeface="Times New Roman" pitchFamily="18" charset="0"/>
                <a:cs typeface="Times New Roman" pitchFamily="18" charset="0"/>
              </a:rPr>
              <a:t>развития национальной </a:t>
            </a:r>
            <a:r>
              <a:rPr lang="ru-RU" sz="1600" dirty="0">
                <a:solidFill>
                  <a:srgbClr val="002060"/>
                </a:solidFill>
                <a:latin typeface="Times New Roman" pitchFamily="18" charset="0"/>
                <a:cs typeface="Times New Roman" pitchFamily="18" charset="0"/>
              </a:rPr>
              <a:t>системы профессиональных квалификаций;</a:t>
            </a:r>
          </a:p>
          <a:p>
            <a:pPr algn="just"/>
            <a:r>
              <a:rPr lang="ru-RU" sz="1600" dirty="0">
                <a:solidFill>
                  <a:srgbClr val="002060"/>
                </a:solidFill>
                <a:latin typeface="Times New Roman" pitchFamily="18" charset="0"/>
                <a:cs typeface="Times New Roman" pitchFamily="18" charset="0"/>
              </a:rPr>
              <a:t>2. Координация деятельности объединений </a:t>
            </a:r>
            <a:r>
              <a:rPr lang="ru-RU" sz="1600" dirty="0" smtClean="0">
                <a:solidFill>
                  <a:srgbClr val="002060"/>
                </a:solidFill>
                <a:latin typeface="Times New Roman" pitchFamily="18" charset="0"/>
                <a:cs typeface="Times New Roman" pitchFamily="18" charset="0"/>
              </a:rPr>
              <a:t>работодателей, профессиональных </a:t>
            </a:r>
            <a:r>
              <a:rPr lang="ru-RU" sz="1600" dirty="0">
                <a:solidFill>
                  <a:srgbClr val="002060"/>
                </a:solidFill>
                <a:latin typeface="Times New Roman" pitchFamily="18" charset="0"/>
                <a:cs typeface="Times New Roman" pitchFamily="18" charset="0"/>
              </a:rPr>
              <a:t>сообществ, профессиональных </a:t>
            </a:r>
            <a:r>
              <a:rPr lang="ru-RU" sz="1600" dirty="0" smtClean="0">
                <a:solidFill>
                  <a:srgbClr val="002060"/>
                </a:solidFill>
                <a:latin typeface="Times New Roman" pitchFamily="18" charset="0"/>
                <a:cs typeface="Times New Roman" pitchFamily="18" charset="0"/>
              </a:rPr>
              <a:t>союзов, общественных </a:t>
            </a:r>
            <a:r>
              <a:rPr lang="ru-RU" sz="1600" dirty="0">
                <a:solidFill>
                  <a:srgbClr val="002060"/>
                </a:solidFill>
                <a:latin typeface="Times New Roman" pitchFamily="18" charset="0"/>
                <a:cs typeface="Times New Roman" pitchFamily="18" charset="0"/>
              </a:rPr>
              <a:t>организаций общероссийского, межрегионального </a:t>
            </a:r>
            <a:r>
              <a:rPr lang="ru-RU" sz="1600" dirty="0" smtClean="0">
                <a:solidFill>
                  <a:srgbClr val="002060"/>
                </a:solidFill>
                <a:latin typeface="Times New Roman" pitchFamily="18" charset="0"/>
                <a:cs typeface="Times New Roman" pitchFamily="18" charset="0"/>
              </a:rPr>
              <a:t>и регионального </a:t>
            </a:r>
            <a:r>
              <a:rPr lang="ru-RU" sz="1600" dirty="0">
                <a:solidFill>
                  <a:srgbClr val="002060"/>
                </a:solidFill>
                <a:latin typeface="Times New Roman" pitchFamily="18" charset="0"/>
                <a:cs typeface="Times New Roman" pitchFamily="18" charset="0"/>
              </a:rPr>
              <a:t>уровня в вопросах развития системы </a:t>
            </a:r>
            <a:r>
              <a:rPr lang="ru-RU" sz="1600" dirty="0" smtClean="0">
                <a:solidFill>
                  <a:srgbClr val="002060"/>
                </a:solidFill>
                <a:latin typeface="Times New Roman" pitchFamily="18" charset="0"/>
                <a:cs typeface="Times New Roman" pitchFamily="18" charset="0"/>
              </a:rPr>
              <a:t>профессиональных  квалификаций</a:t>
            </a:r>
            <a:r>
              <a:rPr lang="ru-RU" sz="1600" dirty="0">
                <a:solidFill>
                  <a:srgbClr val="002060"/>
                </a:solidFill>
                <a:latin typeface="Times New Roman" pitchFamily="18" charset="0"/>
                <a:cs typeface="Times New Roman" pitchFamily="18" charset="0"/>
              </a:rPr>
              <a:t>;</a:t>
            </a:r>
          </a:p>
          <a:p>
            <a:pPr algn="just"/>
            <a:r>
              <a:rPr lang="ru-RU" sz="1600" dirty="0">
                <a:solidFill>
                  <a:srgbClr val="002060"/>
                </a:solidFill>
                <a:latin typeface="Times New Roman" pitchFamily="18" charset="0"/>
                <a:cs typeface="Times New Roman" pitchFamily="18" charset="0"/>
              </a:rPr>
              <a:t>3. Консультационная и организационная поддержка на региональном </a:t>
            </a:r>
            <a:r>
              <a:rPr lang="ru-RU" sz="1600" dirty="0" smtClean="0">
                <a:solidFill>
                  <a:srgbClr val="002060"/>
                </a:solidFill>
                <a:latin typeface="Times New Roman" pitchFamily="18" charset="0"/>
                <a:cs typeface="Times New Roman" pitchFamily="18" charset="0"/>
              </a:rPr>
              <a:t>уровне процессов</a:t>
            </a:r>
            <a:r>
              <a:rPr lang="ru-RU" sz="1600" dirty="0">
                <a:solidFill>
                  <a:srgbClr val="002060"/>
                </a:solidFill>
                <a:latin typeface="Times New Roman" pitchFamily="18" charset="0"/>
                <a:cs typeface="Times New Roman" pitchFamily="18" charset="0"/>
              </a:rPr>
              <a:t>, связанных с развитием системы </a:t>
            </a:r>
            <a:r>
              <a:rPr lang="ru-RU" sz="1600" dirty="0" smtClean="0">
                <a:solidFill>
                  <a:srgbClr val="002060"/>
                </a:solidFill>
                <a:latin typeface="Times New Roman" pitchFamily="18" charset="0"/>
                <a:cs typeface="Times New Roman" pitchFamily="18" charset="0"/>
              </a:rPr>
              <a:t>профессиональных квалификаций</a:t>
            </a:r>
            <a:r>
              <a:rPr lang="ru-RU" sz="1600" dirty="0">
                <a:solidFill>
                  <a:srgbClr val="002060"/>
                </a:solidFill>
                <a:latin typeface="Times New Roman" pitchFamily="18" charset="0"/>
                <a:cs typeface="Times New Roman" pitchFamily="18" charset="0"/>
              </a:rPr>
              <a:t>, их применением на региональных рынках труда, </a:t>
            </a:r>
            <a:r>
              <a:rPr lang="ru-RU" sz="1600" dirty="0" smtClean="0">
                <a:solidFill>
                  <a:srgbClr val="002060"/>
                </a:solidFill>
                <a:latin typeface="Times New Roman" pitchFamily="18" charset="0"/>
                <a:cs typeface="Times New Roman" pitchFamily="18" charset="0"/>
              </a:rPr>
              <a:t>при подготовке </a:t>
            </a:r>
            <a:r>
              <a:rPr lang="ru-RU" sz="1600" dirty="0">
                <a:solidFill>
                  <a:srgbClr val="002060"/>
                </a:solidFill>
                <a:latin typeface="Times New Roman" pitchFamily="18" charset="0"/>
                <a:cs typeface="Times New Roman" pitchFamily="18" charset="0"/>
              </a:rPr>
              <a:t>кадров для региональных и межрегиональных </a:t>
            </a:r>
            <a:r>
              <a:rPr lang="ru-RU" sz="1600" dirty="0" smtClean="0">
                <a:solidFill>
                  <a:srgbClr val="002060"/>
                </a:solidFill>
                <a:latin typeface="Times New Roman" pitchFamily="18" charset="0"/>
                <a:cs typeface="Times New Roman" pitchFamily="18" charset="0"/>
              </a:rPr>
              <a:t>экономических кластеров</a:t>
            </a:r>
            <a:r>
              <a:rPr lang="ru-RU" sz="1600" dirty="0">
                <a:solidFill>
                  <a:srgbClr val="002060"/>
                </a:solidFill>
                <a:latin typeface="Times New Roman" pitchFamily="18" charset="0"/>
                <a:cs typeface="Times New Roman" pitchFamily="18" charset="0"/>
              </a:rPr>
              <a:t>;</a:t>
            </a:r>
          </a:p>
          <a:p>
            <a:pPr algn="just"/>
            <a:r>
              <a:rPr lang="ru-RU" sz="1600" dirty="0">
                <a:solidFill>
                  <a:srgbClr val="002060"/>
                </a:solidFill>
                <a:latin typeface="Times New Roman" pitchFamily="18" charset="0"/>
                <a:cs typeface="Times New Roman" pitchFamily="18" charset="0"/>
              </a:rPr>
              <a:t>4. Мониторинг и анализ региональной ситуации в сфере </a:t>
            </a:r>
            <a:r>
              <a:rPr lang="ru-RU" sz="1600" dirty="0" smtClean="0">
                <a:solidFill>
                  <a:srgbClr val="002060"/>
                </a:solidFill>
                <a:latin typeface="Times New Roman" pitchFamily="18" charset="0"/>
                <a:cs typeface="Times New Roman" pitchFamily="18" charset="0"/>
              </a:rPr>
              <a:t>применения национальной </a:t>
            </a:r>
            <a:r>
              <a:rPr lang="ru-RU" sz="1600" dirty="0">
                <a:solidFill>
                  <a:srgbClr val="002060"/>
                </a:solidFill>
                <a:latin typeface="Times New Roman" pitchFamily="18" charset="0"/>
                <a:cs typeface="Times New Roman" pitchFamily="18" charset="0"/>
              </a:rPr>
              <a:t>системы профессиональных квалификаций и ее </a:t>
            </a:r>
            <a:r>
              <a:rPr lang="ru-RU" sz="1600" dirty="0" smtClean="0">
                <a:solidFill>
                  <a:srgbClr val="002060"/>
                </a:solidFill>
                <a:latin typeface="Times New Roman" pitchFamily="18" charset="0"/>
                <a:cs typeface="Times New Roman" pitchFamily="18" charset="0"/>
              </a:rPr>
              <a:t>влияния на </a:t>
            </a:r>
            <a:r>
              <a:rPr lang="ru-RU" sz="1600" dirty="0">
                <a:solidFill>
                  <a:srgbClr val="002060"/>
                </a:solidFill>
                <a:latin typeface="Times New Roman" pitchFamily="18" charset="0"/>
                <a:cs typeface="Times New Roman" pitchFamily="18" charset="0"/>
              </a:rPr>
              <a:t>социально – экономические процессы;</a:t>
            </a:r>
          </a:p>
          <a:p>
            <a:pPr algn="just"/>
            <a:r>
              <a:rPr lang="ru-RU" sz="1600" dirty="0">
                <a:solidFill>
                  <a:srgbClr val="002060"/>
                </a:solidFill>
                <a:latin typeface="Times New Roman" pitchFamily="18" charset="0"/>
                <a:cs typeface="Times New Roman" pitchFamily="18" charset="0"/>
              </a:rPr>
              <a:t>5. Определение потребностей и организация в регионах подготовки экспертов</a:t>
            </a:r>
          </a:p>
          <a:p>
            <a:pPr algn="just"/>
            <a:r>
              <a:rPr lang="ru-RU" sz="1600" dirty="0">
                <a:solidFill>
                  <a:srgbClr val="002060"/>
                </a:solidFill>
                <a:latin typeface="Times New Roman" pitchFamily="18" charset="0"/>
                <a:cs typeface="Times New Roman" pitchFamily="18" charset="0"/>
              </a:rPr>
              <a:t>с участием базовых организаций НСПК (или, при наличии соответствующих</a:t>
            </a:r>
          </a:p>
          <a:p>
            <a:pPr algn="just"/>
            <a:r>
              <a:rPr lang="ru-RU" sz="1600" dirty="0">
                <a:solidFill>
                  <a:srgbClr val="002060"/>
                </a:solidFill>
                <a:latin typeface="Times New Roman" pitchFamily="18" charset="0"/>
                <a:cs typeface="Times New Roman" pitchFamily="18" charset="0"/>
              </a:rPr>
              <a:t>компетенций, с участием региональных организаций).</a:t>
            </a:r>
          </a:p>
        </p:txBody>
      </p:sp>
    </p:spTree>
    <p:extLst>
      <p:ext uri="{BB962C8B-B14F-4D97-AF65-F5344CB8AC3E}">
        <p14:creationId xmlns:p14="http://schemas.microsoft.com/office/powerpoint/2010/main" val="11756669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91862" y="365126"/>
            <a:ext cx="6623488" cy="1325563"/>
          </a:xfrm>
        </p:spPr>
        <p:txBody>
          <a:bodyPr>
            <a:noAutofit/>
          </a:bodyPr>
          <a:lstStyle/>
          <a:p>
            <a:r>
              <a:rPr lang="ru-RU" sz="2800" b="1" dirty="0">
                <a:solidFill>
                  <a:schemeClr val="bg1"/>
                </a:solidFill>
                <a:latin typeface="Times New Roman" pitchFamily="18" charset="0"/>
                <a:cs typeface="Times New Roman" pitchFamily="18" charset="0"/>
              </a:rPr>
              <a:t>Организации, которые могут выполнять </a:t>
            </a:r>
            <a:r>
              <a:rPr lang="ru-RU" sz="2800" b="1" dirty="0" smtClean="0">
                <a:solidFill>
                  <a:schemeClr val="bg1"/>
                </a:solidFill>
                <a:latin typeface="Times New Roman" pitchFamily="18" charset="0"/>
                <a:cs typeface="Times New Roman" pitchFamily="18" charset="0"/>
              </a:rPr>
              <a:t>функции регионального </a:t>
            </a:r>
            <a:r>
              <a:rPr lang="ru-RU" sz="2800" b="1" dirty="0">
                <a:solidFill>
                  <a:schemeClr val="bg1"/>
                </a:solidFill>
                <a:latin typeface="Times New Roman" pitchFamily="18" charset="0"/>
                <a:cs typeface="Times New Roman" pitchFamily="18" charset="0"/>
              </a:rPr>
              <a:t>центра компетенций</a:t>
            </a:r>
            <a:endParaRPr lang="ru-RU" sz="2800" dirty="0">
              <a:solidFill>
                <a:schemeClr val="bg1"/>
              </a:solidFill>
              <a:latin typeface="Times New Roman" pitchFamily="18" charset="0"/>
              <a:cs typeface="Times New Roman" pitchFamily="18" charset="0"/>
            </a:endParaRPr>
          </a:p>
        </p:txBody>
      </p:sp>
      <p:sp>
        <p:nvSpPr>
          <p:cNvPr id="3" name="Объект 2"/>
          <p:cNvSpPr>
            <a:spLocks noGrp="1"/>
          </p:cNvSpPr>
          <p:nvPr>
            <p:ph idx="1"/>
          </p:nvPr>
        </p:nvSpPr>
        <p:spPr>
          <a:xfrm>
            <a:off x="1813034" y="1825625"/>
            <a:ext cx="6858000" cy="4351338"/>
          </a:xfrm>
        </p:spPr>
        <p:txBody>
          <a:bodyPr>
            <a:normAutofit/>
          </a:bodyPr>
          <a:lstStyle/>
          <a:p>
            <a:pPr algn="just"/>
            <a:r>
              <a:rPr lang="ru-RU" dirty="0">
                <a:solidFill>
                  <a:srgbClr val="002060"/>
                </a:solidFill>
                <a:latin typeface="Times New Roman" pitchFamily="18" charset="0"/>
                <a:cs typeface="Times New Roman" pitchFamily="18" charset="0"/>
              </a:rPr>
              <a:t>Региональное отделение РСПП или иных деловых объединений (</a:t>
            </a:r>
            <a:r>
              <a:rPr lang="ru-RU" dirty="0" smtClean="0">
                <a:solidFill>
                  <a:srgbClr val="002060"/>
                </a:solidFill>
                <a:latin typeface="Times New Roman" pitchFamily="18" charset="0"/>
                <a:cs typeface="Times New Roman" pitchFamily="18" charset="0"/>
              </a:rPr>
              <a:t>ТПП, межотраслевой </a:t>
            </a:r>
            <a:r>
              <a:rPr lang="ru-RU" dirty="0">
                <a:solidFill>
                  <a:srgbClr val="002060"/>
                </a:solidFill>
                <a:latin typeface="Times New Roman" pitchFamily="18" charset="0"/>
                <a:cs typeface="Times New Roman" pitchFamily="18" charset="0"/>
              </a:rPr>
              <a:t>/ отраслевой союз и др.), взявшее на себя </a:t>
            </a:r>
            <a:r>
              <a:rPr lang="ru-RU" dirty="0" smtClean="0">
                <a:solidFill>
                  <a:srgbClr val="002060"/>
                </a:solidFill>
                <a:latin typeface="Times New Roman" pitchFamily="18" charset="0"/>
                <a:cs typeface="Times New Roman" pitchFamily="18" charset="0"/>
              </a:rPr>
              <a:t>функции регионального </a:t>
            </a:r>
            <a:r>
              <a:rPr lang="ru-RU" dirty="0">
                <a:solidFill>
                  <a:srgbClr val="002060"/>
                </a:solidFill>
                <a:latin typeface="Times New Roman" pitchFamily="18" charset="0"/>
                <a:cs typeface="Times New Roman" pitchFamily="18" charset="0"/>
              </a:rPr>
              <a:t>центра</a:t>
            </a:r>
          </a:p>
          <a:p>
            <a:pPr algn="just"/>
            <a:r>
              <a:rPr lang="ru-RU" dirty="0" smtClean="0">
                <a:solidFill>
                  <a:srgbClr val="002060"/>
                </a:solidFill>
                <a:latin typeface="Times New Roman" pitchFamily="18" charset="0"/>
                <a:cs typeface="Times New Roman" pitchFamily="18" charset="0"/>
              </a:rPr>
              <a:t>Отдельная </a:t>
            </a:r>
            <a:r>
              <a:rPr lang="ru-RU" dirty="0">
                <a:solidFill>
                  <a:srgbClr val="002060"/>
                </a:solidFill>
                <a:latin typeface="Times New Roman" pitchFamily="18" charset="0"/>
                <a:cs typeface="Times New Roman" pitchFamily="18" charset="0"/>
              </a:rPr>
              <a:t>организация, учрежденная с участием </a:t>
            </a:r>
            <a:r>
              <a:rPr lang="ru-RU" dirty="0" smtClean="0">
                <a:solidFill>
                  <a:srgbClr val="002060"/>
                </a:solidFill>
                <a:latin typeface="Times New Roman" pitchFamily="18" charset="0"/>
                <a:cs typeface="Times New Roman" pitchFamily="18" charset="0"/>
              </a:rPr>
              <a:t>объединений      </a:t>
            </a:r>
            <a:r>
              <a:rPr lang="ru-RU" dirty="0" smtClean="0">
                <a:solidFill>
                  <a:srgbClr val="002060"/>
                </a:solidFill>
                <a:latin typeface="Times New Roman" pitchFamily="18" charset="0"/>
                <a:cs typeface="Times New Roman" pitchFamily="18" charset="0"/>
              </a:rPr>
              <a:t>работодателей</a:t>
            </a:r>
            <a:r>
              <a:rPr lang="ru-RU" dirty="0">
                <a:solidFill>
                  <a:srgbClr val="002060"/>
                </a:solidFill>
                <a:latin typeface="Times New Roman" pitchFamily="18" charset="0"/>
                <a:cs typeface="Times New Roman" pitchFamily="18" charset="0"/>
              </a:rPr>
              <a:t>, государственных органов, других </a:t>
            </a:r>
            <a:r>
              <a:rPr lang="ru-RU" dirty="0" smtClean="0">
                <a:solidFill>
                  <a:srgbClr val="002060"/>
                </a:solidFill>
                <a:latin typeface="Times New Roman" pitchFamily="18" charset="0"/>
                <a:cs typeface="Times New Roman" pitchFamily="18" charset="0"/>
              </a:rPr>
              <a:t>социальных       </a:t>
            </a:r>
            <a:r>
              <a:rPr lang="ru-RU" dirty="0" smtClean="0">
                <a:solidFill>
                  <a:srgbClr val="002060"/>
                </a:solidFill>
                <a:latin typeface="Times New Roman" pitchFamily="18" charset="0"/>
                <a:cs typeface="Times New Roman" pitchFamily="18" charset="0"/>
              </a:rPr>
              <a:t>партнеров(например</a:t>
            </a:r>
            <a:r>
              <a:rPr lang="ru-RU" dirty="0">
                <a:solidFill>
                  <a:srgbClr val="002060"/>
                </a:solidFill>
                <a:latin typeface="Times New Roman" pitchFamily="18" charset="0"/>
                <a:cs typeface="Times New Roman" pitchFamily="18" charset="0"/>
              </a:rPr>
              <a:t>, региональное агентство </a:t>
            </a:r>
            <a:r>
              <a:rPr lang="ru-RU" dirty="0" smtClean="0">
                <a:solidFill>
                  <a:srgbClr val="002060"/>
                </a:solidFill>
                <a:latin typeface="Times New Roman" pitchFamily="18" charset="0"/>
                <a:cs typeface="Times New Roman" pitchFamily="18" charset="0"/>
              </a:rPr>
              <a:t>развития        </a:t>
            </a:r>
            <a:r>
              <a:rPr lang="ru-RU" dirty="0" smtClean="0">
                <a:solidFill>
                  <a:srgbClr val="002060"/>
                </a:solidFill>
                <a:latin typeface="Times New Roman" pitchFamily="18" charset="0"/>
                <a:cs typeface="Times New Roman" pitchFamily="18" charset="0"/>
              </a:rPr>
              <a:t>квалификаций</a:t>
            </a:r>
            <a:r>
              <a:rPr lang="ru-RU" dirty="0">
                <a:solidFill>
                  <a:srgbClr val="002060"/>
                </a:solidFill>
                <a:latin typeface="Times New Roman" pitchFamily="18" charset="0"/>
                <a:cs typeface="Times New Roman" pitchFamily="18" charset="0"/>
              </a:rPr>
              <a:t>)</a:t>
            </a:r>
          </a:p>
          <a:p>
            <a:pPr algn="just"/>
            <a:r>
              <a:rPr lang="ru-RU" dirty="0" smtClean="0">
                <a:solidFill>
                  <a:srgbClr val="002060"/>
                </a:solidFill>
                <a:latin typeface="Times New Roman" pitchFamily="18" charset="0"/>
                <a:cs typeface="Times New Roman" pitchFamily="18" charset="0"/>
              </a:rPr>
              <a:t>Структурное </a:t>
            </a:r>
            <a:r>
              <a:rPr lang="ru-RU" dirty="0">
                <a:solidFill>
                  <a:srgbClr val="002060"/>
                </a:solidFill>
                <a:latin typeface="Times New Roman" pitchFamily="18" charset="0"/>
                <a:cs typeface="Times New Roman" pitchFamily="18" charset="0"/>
              </a:rPr>
              <a:t>подразделение организации (крупной компании, </a:t>
            </a:r>
            <a:r>
              <a:rPr lang="ru-RU" dirty="0" smtClean="0">
                <a:solidFill>
                  <a:srgbClr val="002060"/>
                </a:solidFill>
                <a:latin typeface="Times New Roman" pitchFamily="18" charset="0"/>
                <a:cs typeface="Times New Roman" pitchFamily="18" charset="0"/>
              </a:rPr>
              <a:t>университета, исследовательской </a:t>
            </a:r>
            <a:r>
              <a:rPr lang="ru-RU" dirty="0">
                <a:solidFill>
                  <a:srgbClr val="002060"/>
                </a:solidFill>
                <a:latin typeface="Times New Roman" pitchFamily="18" charset="0"/>
                <a:cs typeface="Times New Roman" pitchFamily="18" charset="0"/>
              </a:rPr>
              <a:t>организации и др.)</a:t>
            </a:r>
          </a:p>
          <a:p>
            <a:pPr algn="just"/>
            <a:r>
              <a:rPr lang="ru-RU" dirty="0" smtClean="0">
                <a:solidFill>
                  <a:srgbClr val="002060"/>
                </a:solidFill>
                <a:latin typeface="Times New Roman" pitchFamily="18" charset="0"/>
                <a:cs typeface="Times New Roman" pitchFamily="18" charset="0"/>
              </a:rPr>
              <a:t>Представительство </a:t>
            </a:r>
            <a:r>
              <a:rPr lang="ru-RU" dirty="0">
                <a:solidFill>
                  <a:srgbClr val="002060"/>
                </a:solidFill>
                <a:latin typeface="Times New Roman" pitchFamily="18" charset="0"/>
                <a:cs typeface="Times New Roman" pitchFamily="18" charset="0"/>
              </a:rPr>
              <a:t>НАРК в регионе (прежде всего, в «</a:t>
            </a:r>
            <a:r>
              <a:rPr lang="ru-RU" dirty="0" smtClean="0">
                <a:solidFill>
                  <a:srgbClr val="002060"/>
                </a:solidFill>
                <a:latin typeface="Times New Roman" pitchFamily="18" charset="0"/>
                <a:cs typeface="Times New Roman" pitchFamily="18" charset="0"/>
              </a:rPr>
              <a:t>столицах» федеральных </a:t>
            </a:r>
            <a:r>
              <a:rPr lang="ru-RU" dirty="0">
                <a:solidFill>
                  <a:srgbClr val="002060"/>
                </a:solidFill>
                <a:latin typeface="Times New Roman" pitchFamily="18" charset="0"/>
                <a:cs typeface="Times New Roman" pitchFamily="18" charset="0"/>
              </a:rPr>
              <a:t>округов).</a:t>
            </a:r>
          </a:p>
        </p:txBody>
      </p:sp>
    </p:spTree>
    <p:extLst>
      <p:ext uri="{BB962C8B-B14F-4D97-AF65-F5344CB8AC3E}">
        <p14:creationId xmlns:p14="http://schemas.microsoft.com/office/powerpoint/2010/main" val="10405399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idx="4294967295"/>
          </p:nvPr>
        </p:nvSpPr>
        <p:spPr>
          <a:xfrm>
            <a:off x="1675741" y="-76079"/>
            <a:ext cx="7323796" cy="1163395"/>
          </a:xfrm>
          <a:prstGeom prst="rect">
            <a:avLst/>
          </a:prstGeom>
        </p:spPr>
        <p:txBody>
          <a:bodyPr vert="horz" wrap="square" lIns="0" tIns="0" rIns="0" bIns="0" rtlCol="0">
            <a:spAutoFit/>
          </a:bodyPr>
          <a:lstStyle/>
          <a:p>
            <a:pPr marL="178594" algn="ctr"/>
            <a:r>
              <a:rPr lang="ru-RU" sz="2800" b="1" spc="4" dirty="0">
                <a:solidFill>
                  <a:schemeClr val="bg1"/>
                </a:solidFill>
                <a:latin typeface="Times New Roman" panose="02020603050405020304" pitchFamily="18" charset="0"/>
                <a:cs typeface="Times New Roman" panose="02020603050405020304" pitchFamily="18" charset="0"/>
              </a:rPr>
              <a:t>Организационная модель по внедрению Национальной системы квалификаций в Челябинской области</a:t>
            </a:r>
            <a:endParaRPr sz="2800" b="1" dirty="0">
              <a:solidFill>
                <a:schemeClr val="bg1"/>
              </a:solidFill>
              <a:latin typeface="Times New Roman" panose="02020603050405020304" pitchFamily="18" charset="0"/>
              <a:cs typeface="Times New Roman" panose="02020603050405020304" pitchFamily="18" charset="0"/>
            </a:endParaRPr>
          </a:p>
        </p:txBody>
      </p:sp>
      <p:sp>
        <p:nvSpPr>
          <p:cNvPr id="61" name="object 61"/>
          <p:cNvSpPr/>
          <p:nvPr/>
        </p:nvSpPr>
        <p:spPr>
          <a:xfrm>
            <a:off x="4976432" y="6324600"/>
            <a:ext cx="1224439" cy="0"/>
          </a:xfrm>
          <a:custGeom>
            <a:avLst/>
            <a:gdLst/>
            <a:ahLst/>
            <a:cxnLst/>
            <a:rect l="l" t="t" r="r" b="b"/>
            <a:pathLst>
              <a:path w="1632584">
                <a:moveTo>
                  <a:pt x="0" y="0"/>
                </a:moveTo>
                <a:lnTo>
                  <a:pt x="1632203" y="0"/>
                </a:lnTo>
              </a:path>
            </a:pathLst>
          </a:custGeom>
          <a:ln w="38100">
            <a:solidFill>
              <a:srgbClr val="010899"/>
            </a:solidFill>
            <a:prstDash val="lgDash"/>
          </a:ln>
        </p:spPr>
        <p:txBody>
          <a:bodyPr wrap="square" lIns="0" tIns="0" rIns="0" bIns="0" rtlCol="0"/>
          <a:lstStyle/>
          <a:p>
            <a:endParaRPr sz="1350"/>
          </a:p>
        </p:txBody>
      </p:sp>
      <p:sp>
        <p:nvSpPr>
          <p:cNvPr id="62" name="object 62"/>
          <p:cNvSpPr/>
          <p:nvPr/>
        </p:nvSpPr>
        <p:spPr>
          <a:xfrm>
            <a:off x="4976432" y="6477000"/>
            <a:ext cx="1224439" cy="0"/>
          </a:xfrm>
          <a:custGeom>
            <a:avLst/>
            <a:gdLst/>
            <a:ahLst/>
            <a:cxnLst/>
            <a:rect l="l" t="t" r="r" b="b"/>
            <a:pathLst>
              <a:path w="1632584">
                <a:moveTo>
                  <a:pt x="0" y="0"/>
                </a:moveTo>
                <a:lnTo>
                  <a:pt x="1632203" y="0"/>
                </a:lnTo>
              </a:path>
            </a:pathLst>
          </a:custGeom>
          <a:ln w="38100">
            <a:solidFill>
              <a:srgbClr val="9C0606"/>
            </a:solidFill>
          </a:ln>
        </p:spPr>
        <p:txBody>
          <a:bodyPr wrap="square" lIns="0" tIns="0" rIns="0" bIns="0" rtlCol="0"/>
          <a:lstStyle/>
          <a:p>
            <a:endParaRPr sz="1350"/>
          </a:p>
        </p:txBody>
      </p:sp>
      <p:sp>
        <p:nvSpPr>
          <p:cNvPr id="68" name="object 68"/>
          <p:cNvSpPr txBox="1"/>
          <p:nvPr/>
        </p:nvSpPr>
        <p:spPr>
          <a:xfrm>
            <a:off x="223837" y="6239543"/>
            <a:ext cx="8081963" cy="360612"/>
          </a:xfrm>
          <a:prstGeom prst="rect">
            <a:avLst/>
          </a:prstGeom>
        </p:spPr>
        <p:txBody>
          <a:bodyPr vert="horz" wrap="square" lIns="0" tIns="0" rIns="0" bIns="0" rtlCol="0">
            <a:spAutoFit/>
          </a:bodyPr>
          <a:lstStyle/>
          <a:p>
            <a:pPr marL="6105049" marR="3810" indent="-27146" algn="r">
              <a:lnSpc>
                <a:spcPct val="141700"/>
              </a:lnSpc>
              <a:spcBef>
                <a:spcPts val="469"/>
              </a:spcBef>
            </a:pPr>
            <a:r>
              <a:rPr sz="825" b="1" dirty="0" err="1">
                <a:latin typeface="Arial" panose="020B0604020202020204" pitchFamily="34" charset="0"/>
                <a:cs typeface="Arial" panose="020B0604020202020204" pitchFamily="34" charset="0"/>
              </a:rPr>
              <a:t>Информационное</a:t>
            </a:r>
            <a:r>
              <a:rPr sz="825" b="1" spc="-38" dirty="0">
                <a:latin typeface="Arial" panose="020B0604020202020204" pitchFamily="34" charset="0"/>
                <a:cs typeface="Arial" panose="020B0604020202020204" pitchFamily="34" charset="0"/>
              </a:rPr>
              <a:t> </a:t>
            </a:r>
            <a:r>
              <a:rPr sz="825" b="1" spc="-8" dirty="0">
                <a:latin typeface="Arial" panose="020B0604020202020204" pitchFamily="34" charset="0"/>
                <a:cs typeface="Arial" panose="020B0604020202020204" pitchFamily="34" charset="0"/>
              </a:rPr>
              <a:t>взаимодействие </a:t>
            </a:r>
            <a:r>
              <a:rPr sz="825" b="1" dirty="0">
                <a:latin typeface="Arial" panose="020B0604020202020204" pitchFamily="34" charset="0"/>
                <a:cs typeface="Arial" panose="020B0604020202020204" pitchFamily="34" charset="0"/>
              </a:rPr>
              <a:t> </a:t>
            </a:r>
            <a:r>
              <a:rPr sz="825" b="1" dirty="0" err="1">
                <a:latin typeface="Arial" panose="020B0604020202020204" pitchFamily="34" charset="0"/>
                <a:cs typeface="Arial" panose="020B0604020202020204" pitchFamily="34" charset="0"/>
              </a:rPr>
              <a:t>Функциональное</a:t>
            </a:r>
            <a:r>
              <a:rPr sz="825" b="1" spc="-41" dirty="0">
                <a:latin typeface="Arial" panose="020B0604020202020204" pitchFamily="34" charset="0"/>
                <a:cs typeface="Arial" panose="020B0604020202020204" pitchFamily="34" charset="0"/>
              </a:rPr>
              <a:t> </a:t>
            </a:r>
            <a:r>
              <a:rPr sz="825" b="1" spc="-38" dirty="0" err="1">
                <a:latin typeface="Arial" panose="020B0604020202020204" pitchFamily="34" charset="0"/>
                <a:cs typeface="Arial" panose="020B0604020202020204" pitchFamily="34" charset="0"/>
              </a:rPr>
              <a:t>взаимодействие</a:t>
            </a:r>
            <a:endParaRPr sz="825" b="1" dirty="0">
              <a:latin typeface="Arial" panose="020B0604020202020204" pitchFamily="34" charset="0"/>
              <a:cs typeface="Arial" panose="020B0604020202020204" pitchFamily="34" charset="0"/>
            </a:endParaRPr>
          </a:p>
        </p:txBody>
      </p:sp>
      <p:sp>
        <p:nvSpPr>
          <p:cNvPr id="79" name="Скругленный прямоугольник 78"/>
          <p:cNvSpPr/>
          <p:nvPr/>
        </p:nvSpPr>
        <p:spPr>
          <a:xfrm>
            <a:off x="6687062" y="2001299"/>
            <a:ext cx="1875401" cy="894301"/>
          </a:xfrm>
          <a:prstGeom prst="roundRect">
            <a:avLst/>
          </a:prstGeom>
          <a:solidFill>
            <a:schemeClr val="accent2">
              <a:lumMod val="40000"/>
              <a:lumOff val="60000"/>
            </a:schemeClr>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900" b="1" dirty="0">
                <a:solidFill>
                  <a:schemeClr val="tx1"/>
                </a:solidFill>
                <a:latin typeface="Arial" panose="020B0604020202020204" pitchFamily="34" charset="0"/>
                <a:cs typeface="Arial" panose="020B0604020202020204" pitchFamily="34" charset="0"/>
              </a:rPr>
              <a:t>Отраслевые советы по профессиональным квалификациям</a:t>
            </a:r>
          </a:p>
        </p:txBody>
      </p:sp>
      <p:sp>
        <p:nvSpPr>
          <p:cNvPr id="82" name="Скругленный прямоугольник 81"/>
          <p:cNvSpPr/>
          <p:nvPr/>
        </p:nvSpPr>
        <p:spPr>
          <a:xfrm>
            <a:off x="4043363" y="2819401"/>
            <a:ext cx="1281131" cy="446172"/>
          </a:xfrm>
          <a:prstGeom prst="roundRect">
            <a:avLst/>
          </a:prstGeom>
          <a:solidFill>
            <a:schemeClr val="accent2">
              <a:lumMod val="40000"/>
              <a:lumOff val="60000"/>
            </a:schemeClr>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9525" algn="ctr"/>
            <a:r>
              <a:rPr lang="ru-RU" sz="1050" b="1" spc="-8" dirty="0">
                <a:solidFill>
                  <a:schemeClr val="tx1"/>
                </a:solidFill>
                <a:latin typeface="Arial"/>
                <a:cs typeface="Arial"/>
              </a:rPr>
              <a:t>ЧРАРК </a:t>
            </a:r>
            <a:endParaRPr lang="ru-RU" sz="1050" dirty="0">
              <a:solidFill>
                <a:schemeClr val="tx1"/>
              </a:solidFill>
              <a:latin typeface="Arial"/>
              <a:cs typeface="Arial"/>
            </a:endParaRPr>
          </a:p>
        </p:txBody>
      </p:sp>
      <p:sp>
        <p:nvSpPr>
          <p:cNvPr id="83" name="Скругленный прямоугольник 82"/>
          <p:cNvSpPr/>
          <p:nvPr/>
        </p:nvSpPr>
        <p:spPr>
          <a:xfrm>
            <a:off x="4039266" y="2195204"/>
            <a:ext cx="1285229" cy="471796"/>
          </a:xfrm>
          <a:prstGeom prst="roundRect">
            <a:avLst/>
          </a:prstGeom>
          <a:solidFill>
            <a:schemeClr val="accent2">
              <a:lumMod val="40000"/>
              <a:lumOff val="60000"/>
            </a:schemeClr>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9525" algn="ctr"/>
            <a:r>
              <a:rPr lang="ru-RU" sz="1050" b="1" spc="-8" dirty="0">
                <a:solidFill>
                  <a:schemeClr val="tx1"/>
                </a:solidFill>
                <a:latin typeface="Arial"/>
                <a:cs typeface="Arial"/>
              </a:rPr>
              <a:t>НАРК </a:t>
            </a:r>
            <a:endParaRPr lang="ru-RU" sz="1050" dirty="0">
              <a:solidFill>
                <a:schemeClr val="tx1"/>
              </a:solidFill>
              <a:latin typeface="Arial"/>
              <a:cs typeface="Arial"/>
            </a:endParaRPr>
          </a:p>
        </p:txBody>
      </p:sp>
      <p:sp>
        <p:nvSpPr>
          <p:cNvPr id="84" name="Скругленный прямоугольник 83"/>
          <p:cNvSpPr/>
          <p:nvPr/>
        </p:nvSpPr>
        <p:spPr>
          <a:xfrm>
            <a:off x="3642297" y="1275012"/>
            <a:ext cx="2295779" cy="756768"/>
          </a:xfrm>
          <a:prstGeom prst="roundRect">
            <a:avLst/>
          </a:prstGeom>
          <a:solidFill>
            <a:schemeClr val="accent2">
              <a:lumMod val="40000"/>
              <a:lumOff val="60000"/>
            </a:schemeClr>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9525" algn="ctr"/>
            <a:endParaRPr lang="ru-RU" sz="1050" dirty="0">
              <a:solidFill>
                <a:schemeClr val="tx1"/>
              </a:solidFill>
              <a:latin typeface="Arial"/>
              <a:cs typeface="Arial"/>
            </a:endParaRPr>
          </a:p>
          <a:p>
            <a:pPr marL="9525" algn="ctr"/>
            <a:r>
              <a:rPr lang="ru-RU" sz="1050" b="1" dirty="0">
                <a:solidFill>
                  <a:schemeClr val="tx1"/>
                </a:solidFill>
                <a:latin typeface="Arial"/>
                <a:cs typeface="Arial"/>
              </a:rPr>
              <a:t>Национальный совет </a:t>
            </a:r>
          </a:p>
          <a:p>
            <a:pPr marL="9525" algn="ctr"/>
            <a:r>
              <a:rPr lang="ru-RU" sz="1050" b="1" dirty="0">
                <a:solidFill>
                  <a:schemeClr val="tx1"/>
                </a:solidFill>
                <a:latin typeface="Arial"/>
                <a:cs typeface="Arial"/>
              </a:rPr>
              <a:t>по профессиональным квалификациям </a:t>
            </a:r>
          </a:p>
          <a:p>
            <a:pPr marL="9525" algn="ctr"/>
            <a:r>
              <a:rPr lang="ru-RU" sz="1050" b="1" dirty="0">
                <a:solidFill>
                  <a:schemeClr val="tx1"/>
                </a:solidFill>
                <a:latin typeface="Arial"/>
                <a:cs typeface="Arial"/>
              </a:rPr>
              <a:t>при </a:t>
            </a:r>
            <a:r>
              <a:rPr lang="ru-RU" sz="1050" b="1" dirty="0" smtClean="0">
                <a:solidFill>
                  <a:schemeClr val="tx1"/>
                </a:solidFill>
                <a:latin typeface="Arial"/>
                <a:cs typeface="Arial"/>
              </a:rPr>
              <a:t>Президенте </a:t>
            </a:r>
            <a:r>
              <a:rPr lang="ru-RU" sz="1050" b="1" dirty="0">
                <a:solidFill>
                  <a:schemeClr val="tx1"/>
                </a:solidFill>
                <a:latin typeface="Arial"/>
                <a:cs typeface="Arial"/>
              </a:rPr>
              <a:t>РФ</a:t>
            </a:r>
          </a:p>
          <a:p>
            <a:pPr marL="9525" algn="ctr"/>
            <a:endParaRPr lang="ru-RU" sz="1050" dirty="0">
              <a:solidFill>
                <a:schemeClr val="tx1"/>
              </a:solidFill>
              <a:latin typeface="Arial"/>
              <a:cs typeface="Arial"/>
            </a:endParaRPr>
          </a:p>
        </p:txBody>
      </p:sp>
      <p:sp>
        <p:nvSpPr>
          <p:cNvPr id="85" name="Скругленный прямоугольник 84"/>
          <p:cNvSpPr/>
          <p:nvPr/>
        </p:nvSpPr>
        <p:spPr>
          <a:xfrm>
            <a:off x="656227" y="2028903"/>
            <a:ext cx="2039029" cy="942897"/>
          </a:xfrm>
          <a:prstGeom prst="roundRect">
            <a:avLst/>
          </a:prstGeom>
          <a:ln/>
        </p:spPr>
        <p:style>
          <a:lnRef idx="1">
            <a:schemeClr val="accent3"/>
          </a:lnRef>
          <a:fillRef idx="2">
            <a:schemeClr val="accent3"/>
          </a:fillRef>
          <a:effectRef idx="1">
            <a:schemeClr val="accent3"/>
          </a:effectRef>
          <a:fontRef idx="minor">
            <a:schemeClr val="dk1"/>
          </a:fontRef>
        </p:style>
        <p:txBody>
          <a:bodyPr rtlCol="0" anchor="ctr"/>
          <a:lstStyle/>
          <a:p>
            <a:pPr marL="9525" algn="ctr"/>
            <a:r>
              <a:rPr lang="ru-RU" sz="900" b="1" dirty="0">
                <a:solidFill>
                  <a:schemeClr val="tx1"/>
                </a:solidFill>
                <a:latin typeface="Arial"/>
                <a:cs typeface="Arial"/>
              </a:rPr>
              <a:t>Областной Совет по кадровой политике (Координационный орган НСК </a:t>
            </a:r>
            <a:r>
              <a:rPr lang="ru-RU" sz="900" b="1" dirty="0" smtClean="0">
                <a:solidFill>
                  <a:schemeClr val="tx1"/>
                </a:solidFill>
                <a:latin typeface="Arial"/>
                <a:cs typeface="Arial"/>
              </a:rPr>
              <a:t> -рабочая группа)</a:t>
            </a:r>
            <a:endParaRPr lang="ru-RU" sz="900" b="1" dirty="0">
              <a:solidFill>
                <a:schemeClr val="tx1"/>
              </a:solidFill>
              <a:latin typeface="Arial"/>
              <a:cs typeface="Arial"/>
            </a:endParaRPr>
          </a:p>
        </p:txBody>
      </p:sp>
      <p:sp>
        <p:nvSpPr>
          <p:cNvPr id="86" name="Скругленный прямоугольник 85"/>
          <p:cNvSpPr/>
          <p:nvPr/>
        </p:nvSpPr>
        <p:spPr>
          <a:xfrm>
            <a:off x="4039266" y="3581400"/>
            <a:ext cx="1756870" cy="1422496"/>
          </a:xfrm>
          <a:prstGeom prst="roundRect">
            <a:avLst/>
          </a:prstGeom>
          <a:ln/>
        </p:spPr>
        <p:style>
          <a:lnRef idx="1">
            <a:schemeClr val="accent3"/>
          </a:lnRef>
          <a:fillRef idx="2">
            <a:schemeClr val="accent3"/>
          </a:fillRef>
          <a:effectRef idx="1">
            <a:schemeClr val="accent3"/>
          </a:effectRef>
          <a:fontRef idx="minor">
            <a:schemeClr val="dk1"/>
          </a:fontRef>
        </p:style>
        <p:txBody>
          <a:bodyPr rtlCol="0" anchor="ctr"/>
          <a:lstStyle/>
          <a:p>
            <a:pPr algn="ctr"/>
            <a:r>
              <a:rPr lang="ru-RU" sz="1050" b="1" dirty="0">
                <a:solidFill>
                  <a:schemeClr val="tx1"/>
                </a:solidFill>
                <a:latin typeface="Arial" panose="020B0604020202020204" pitchFamily="34" charset="0"/>
                <a:cs typeface="Arial" panose="020B0604020202020204" pitchFamily="34" charset="0"/>
              </a:rPr>
              <a:t>Отраслевые</a:t>
            </a:r>
          </a:p>
          <a:p>
            <a:pPr algn="ctr"/>
            <a:r>
              <a:rPr lang="ru-RU" sz="1050" b="1" dirty="0">
                <a:solidFill>
                  <a:schemeClr val="tx1"/>
                </a:solidFill>
                <a:latin typeface="Arial" panose="020B0604020202020204" pitchFamily="34" charset="0"/>
                <a:cs typeface="Arial" panose="020B0604020202020204" pitchFamily="34" charset="0"/>
              </a:rPr>
              <a:t>рабочие группы</a:t>
            </a:r>
          </a:p>
          <a:p>
            <a:pPr algn="ctr"/>
            <a:r>
              <a:rPr lang="ru-RU" sz="1050" b="1" dirty="0">
                <a:solidFill>
                  <a:schemeClr val="tx1"/>
                </a:solidFill>
                <a:latin typeface="Arial" panose="020B0604020202020204" pitchFamily="34" charset="0"/>
                <a:cs typeface="Arial" panose="020B0604020202020204" pitchFamily="34" charset="0"/>
              </a:rPr>
              <a:t>по </a:t>
            </a:r>
            <a:r>
              <a:rPr lang="ru-RU" sz="1050" b="1" dirty="0" smtClean="0">
                <a:solidFill>
                  <a:schemeClr val="tx1"/>
                </a:solidFill>
                <a:latin typeface="Arial" panose="020B0604020202020204" pitchFamily="34" charset="0"/>
                <a:cs typeface="Arial" panose="020B0604020202020204" pitchFamily="34" charset="0"/>
              </a:rPr>
              <a:t>профессиональным </a:t>
            </a:r>
            <a:r>
              <a:rPr lang="ru-RU" sz="1050" b="1" dirty="0">
                <a:solidFill>
                  <a:schemeClr val="tx1"/>
                </a:solidFill>
                <a:latin typeface="Arial" panose="020B0604020202020204" pitchFamily="34" charset="0"/>
                <a:cs typeface="Arial" panose="020B0604020202020204" pitchFamily="34" charset="0"/>
              </a:rPr>
              <a:t>квалификациям</a:t>
            </a:r>
          </a:p>
        </p:txBody>
      </p:sp>
      <p:sp>
        <p:nvSpPr>
          <p:cNvPr id="87" name="Скругленный прямоугольник 86"/>
          <p:cNvSpPr/>
          <p:nvPr/>
        </p:nvSpPr>
        <p:spPr>
          <a:xfrm>
            <a:off x="533400" y="3352800"/>
            <a:ext cx="2761679" cy="533400"/>
          </a:xfrm>
          <a:prstGeom prst="roundRect">
            <a:avLst/>
          </a:prstGeom>
          <a:solidFill>
            <a:schemeClr val="accent2">
              <a:lumMod val="40000"/>
              <a:lumOff val="60000"/>
            </a:schemeClr>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9525" algn="ctr"/>
            <a:r>
              <a:rPr lang="ru-RU" sz="1050" b="1" spc="-8" dirty="0">
                <a:solidFill>
                  <a:schemeClr val="tx1"/>
                </a:solidFill>
                <a:latin typeface="Arial"/>
                <a:cs typeface="Arial"/>
              </a:rPr>
              <a:t>Региональные  государственные</a:t>
            </a:r>
            <a:r>
              <a:rPr lang="ru-RU" sz="1050" b="1" spc="-53" dirty="0">
                <a:solidFill>
                  <a:schemeClr val="tx1"/>
                </a:solidFill>
                <a:latin typeface="Arial"/>
                <a:cs typeface="Arial"/>
              </a:rPr>
              <a:t> </a:t>
            </a:r>
            <a:r>
              <a:rPr lang="ru-RU" sz="1050" b="1" spc="-8" dirty="0">
                <a:solidFill>
                  <a:schemeClr val="tx1"/>
                </a:solidFill>
                <a:latin typeface="Arial"/>
                <a:cs typeface="Arial"/>
              </a:rPr>
              <a:t>органы исполнительной власти (Министерства, Управления)</a:t>
            </a:r>
            <a:endParaRPr lang="ru-RU" sz="1050" dirty="0">
              <a:solidFill>
                <a:schemeClr val="tx1"/>
              </a:solidFill>
              <a:latin typeface="Arial"/>
              <a:cs typeface="Arial"/>
            </a:endParaRPr>
          </a:p>
        </p:txBody>
      </p:sp>
      <p:sp>
        <p:nvSpPr>
          <p:cNvPr id="88" name="Скругленный прямоугольник 87"/>
          <p:cNvSpPr/>
          <p:nvPr/>
        </p:nvSpPr>
        <p:spPr>
          <a:xfrm>
            <a:off x="6719169" y="3410667"/>
            <a:ext cx="1515194" cy="1052152"/>
          </a:xfrm>
          <a:prstGeom prst="roundRect">
            <a:avLst/>
          </a:prstGeom>
          <a:solidFill>
            <a:schemeClr val="accent2">
              <a:lumMod val="40000"/>
              <a:lumOff val="60000"/>
            </a:schemeClr>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9525" algn="ctr"/>
            <a:r>
              <a:rPr lang="ru-RU" sz="1050" dirty="0">
                <a:solidFill>
                  <a:schemeClr val="tx1"/>
                </a:solidFill>
                <a:latin typeface="Arial"/>
                <a:cs typeface="Arial"/>
              </a:rPr>
              <a:t> </a:t>
            </a:r>
          </a:p>
          <a:p>
            <a:pPr marL="9525" algn="ctr"/>
            <a:r>
              <a:rPr lang="ru-RU" sz="900" b="1" dirty="0">
                <a:solidFill>
                  <a:schemeClr val="tx1"/>
                </a:solidFill>
                <a:latin typeface="Arial"/>
                <a:cs typeface="Arial"/>
              </a:rPr>
              <a:t>Региональная сеть центров профессионально-общественной аккредитации образовательных программ</a:t>
            </a:r>
            <a:endParaRPr lang="ru-RU" sz="900" dirty="0">
              <a:solidFill>
                <a:schemeClr val="tx1"/>
              </a:solidFill>
              <a:latin typeface="Arial"/>
              <a:cs typeface="Arial"/>
            </a:endParaRPr>
          </a:p>
          <a:p>
            <a:pPr marL="9525" algn="ctr"/>
            <a:endParaRPr lang="ru-RU" sz="1050" dirty="0">
              <a:solidFill>
                <a:schemeClr val="tx1"/>
              </a:solidFill>
              <a:latin typeface="Arial"/>
              <a:cs typeface="Arial"/>
            </a:endParaRPr>
          </a:p>
        </p:txBody>
      </p:sp>
      <p:sp>
        <p:nvSpPr>
          <p:cNvPr id="91" name="Скругленный прямоугольник 90"/>
          <p:cNvSpPr/>
          <p:nvPr/>
        </p:nvSpPr>
        <p:spPr>
          <a:xfrm>
            <a:off x="6722967" y="4633925"/>
            <a:ext cx="1511396" cy="1317822"/>
          </a:xfrm>
          <a:prstGeom prst="roundRect">
            <a:avLst/>
          </a:prstGeom>
          <a:solidFill>
            <a:schemeClr val="accent2">
              <a:lumMod val="40000"/>
              <a:lumOff val="60000"/>
            </a:schemeClr>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8585" marR="3810" indent="-99536" algn="ctr"/>
            <a:r>
              <a:rPr lang="ru-RU" sz="900" b="1" spc="-34" dirty="0">
                <a:solidFill>
                  <a:schemeClr val="tx1"/>
                </a:solidFill>
                <a:latin typeface="Arial"/>
                <a:cs typeface="Arial"/>
              </a:rPr>
              <a:t>Региональная сеть </a:t>
            </a:r>
          </a:p>
          <a:p>
            <a:pPr marL="108585" marR="3810" indent="-99536" algn="ctr"/>
            <a:r>
              <a:rPr lang="ru-RU" sz="900" b="1" spc="-34" dirty="0">
                <a:solidFill>
                  <a:schemeClr val="tx1"/>
                </a:solidFill>
                <a:latin typeface="Arial"/>
                <a:cs typeface="Arial"/>
              </a:rPr>
              <a:t>центров оценки квалификации</a:t>
            </a:r>
            <a:endParaRPr lang="ru-RU" sz="900" dirty="0">
              <a:solidFill>
                <a:schemeClr val="tx1"/>
              </a:solidFill>
              <a:latin typeface="Arial"/>
              <a:cs typeface="Arial"/>
            </a:endParaRPr>
          </a:p>
        </p:txBody>
      </p:sp>
      <p:sp>
        <p:nvSpPr>
          <p:cNvPr id="92" name="Скругленный прямоугольник 91"/>
          <p:cNvSpPr/>
          <p:nvPr/>
        </p:nvSpPr>
        <p:spPr>
          <a:xfrm>
            <a:off x="533400" y="4049699"/>
            <a:ext cx="2766764" cy="522301"/>
          </a:xfrm>
          <a:prstGeom prst="roundRect">
            <a:avLst/>
          </a:prstGeom>
          <a:solidFill>
            <a:schemeClr val="accent2">
              <a:lumMod val="40000"/>
              <a:lumOff val="60000"/>
            </a:schemeClr>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5241" marR="3810" indent="-16193" algn="ctr"/>
            <a:r>
              <a:rPr lang="ru-RU" sz="1000" b="1" spc="-8" dirty="0">
                <a:solidFill>
                  <a:schemeClr val="tx1"/>
                </a:solidFill>
                <a:latin typeface="Arial"/>
                <a:cs typeface="Arial"/>
              </a:rPr>
              <a:t>Работодатели, </a:t>
            </a:r>
            <a:r>
              <a:rPr lang="ru-RU" sz="1000" b="1" spc="-4" dirty="0">
                <a:solidFill>
                  <a:schemeClr val="tx1"/>
                </a:solidFill>
                <a:latin typeface="Arial"/>
                <a:cs typeface="Arial"/>
              </a:rPr>
              <a:t>их региональные  объединения </a:t>
            </a:r>
            <a:r>
              <a:rPr lang="ru-RU" sz="1000" b="1" spc="-8" dirty="0">
                <a:solidFill>
                  <a:schemeClr val="tx1"/>
                </a:solidFill>
                <a:latin typeface="Arial"/>
                <a:cs typeface="Arial"/>
              </a:rPr>
              <a:t>(СПП, ЮУТПП,  отраслевые профсообщества)</a:t>
            </a:r>
            <a:endParaRPr lang="ru-RU" sz="1000" dirty="0">
              <a:solidFill>
                <a:schemeClr val="tx1"/>
              </a:solidFill>
              <a:latin typeface="Arial"/>
              <a:cs typeface="Arial"/>
            </a:endParaRPr>
          </a:p>
        </p:txBody>
      </p:sp>
      <p:sp>
        <p:nvSpPr>
          <p:cNvPr id="37" name="Скругленный прямоугольник 36"/>
          <p:cNvSpPr/>
          <p:nvPr/>
        </p:nvSpPr>
        <p:spPr>
          <a:xfrm>
            <a:off x="533400" y="4679616"/>
            <a:ext cx="2766764" cy="578183"/>
          </a:xfrm>
          <a:prstGeom prst="roundRect">
            <a:avLst/>
          </a:prstGeom>
          <a:solidFill>
            <a:schemeClr val="accent2">
              <a:lumMod val="40000"/>
              <a:lumOff val="60000"/>
            </a:schemeClr>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9525" algn="ctr"/>
            <a:endParaRPr lang="ru-RU" sz="1050" dirty="0">
              <a:solidFill>
                <a:schemeClr val="tx1"/>
              </a:solidFill>
              <a:latin typeface="Arial"/>
              <a:cs typeface="Arial"/>
            </a:endParaRPr>
          </a:p>
          <a:p>
            <a:pPr marL="9525" algn="ctr"/>
            <a:r>
              <a:rPr lang="ru-RU" sz="1050" b="1" dirty="0">
                <a:solidFill>
                  <a:schemeClr val="tx1"/>
                </a:solidFill>
                <a:latin typeface="Arial"/>
                <a:cs typeface="Arial"/>
              </a:rPr>
              <a:t>Региональная система профессионального  образования</a:t>
            </a:r>
          </a:p>
          <a:p>
            <a:pPr marL="9525" algn="ctr"/>
            <a:r>
              <a:rPr lang="ru-RU" sz="1050" b="1" dirty="0">
                <a:solidFill>
                  <a:schemeClr val="tx1"/>
                </a:solidFill>
                <a:latin typeface="Arial"/>
                <a:cs typeface="Arial"/>
              </a:rPr>
              <a:t>(ЧИРПО, ПОО, МФЦПК и др.)</a:t>
            </a:r>
          </a:p>
          <a:p>
            <a:pPr marL="9525" algn="ctr"/>
            <a:endParaRPr lang="ru-RU" sz="1050" dirty="0">
              <a:solidFill>
                <a:schemeClr val="tx1"/>
              </a:solidFill>
              <a:latin typeface="Arial"/>
              <a:cs typeface="Arial"/>
            </a:endParaRPr>
          </a:p>
        </p:txBody>
      </p:sp>
      <p:sp>
        <p:nvSpPr>
          <p:cNvPr id="41" name="Скругленный прямоугольник 40"/>
          <p:cNvSpPr/>
          <p:nvPr/>
        </p:nvSpPr>
        <p:spPr>
          <a:xfrm>
            <a:off x="533400" y="5410200"/>
            <a:ext cx="2761680" cy="551025"/>
          </a:xfrm>
          <a:prstGeom prst="roundRect">
            <a:avLst/>
          </a:prstGeom>
          <a:solidFill>
            <a:schemeClr val="accent2">
              <a:lumMod val="40000"/>
              <a:lumOff val="60000"/>
            </a:schemeClr>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050" b="1" dirty="0">
                <a:solidFill>
                  <a:schemeClr val="tx1"/>
                </a:solidFill>
                <a:latin typeface="Arial" panose="020B0604020202020204" pitchFamily="34" charset="0"/>
                <a:cs typeface="Arial" panose="020B0604020202020204" pitchFamily="34" charset="0"/>
              </a:rPr>
              <a:t>Граждане РФ и других государств</a:t>
            </a:r>
          </a:p>
        </p:txBody>
      </p:sp>
      <p:cxnSp>
        <p:nvCxnSpPr>
          <p:cNvPr id="4" name="Прямая со стрелкой 3"/>
          <p:cNvCxnSpPr>
            <a:endCxn id="79" idx="0"/>
          </p:cNvCxnSpPr>
          <p:nvPr/>
        </p:nvCxnSpPr>
        <p:spPr>
          <a:xfrm>
            <a:off x="7624762" y="1622455"/>
            <a:ext cx="1" cy="378844"/>
          </a:xfrm>
          <a:prstGeom prst="straightConnector1">
            <a:avLst/>
          </a:prstGeom>
          <a:ln w="31750">
            <a:solidFill>
              <a:srgbClr val="9C0606"/>
            </a:solidFill>
            <a:tailEnd type="triangle"/>
          </a:ln>
        </p:spPr>
        <p:style>
          <a:lnRef idx="2">
            <a:schemeClr val="accent2"/>
          </a:lnRef>
          <a:fillRef idx="0">
            <a:schemeClr val="accent2"/>
          </a:fillRef>
          <a:effectRef idx="1">
            <a:schemeClr val="accent2"/>
          </a:effectRef>
          <a:fontRef idx="minor">
            <a:schemeClr val="tx1"/>
          </a:fontRef>
        </p:style>
      </p:cxnSp>
      <p:cxnSp>
        <p:nvCxnSpPr>
          <p:cNvPr id="5" name="Прямая со стрелкой 4"/>
          <p:cNvCxnSpPr/>
          <p:nvPr/>
        </p:nvCxnSpPr>
        <p:spPr>
          <a:xfrm>
            <a:off x="1600200" y="1605881"/>
            <a:ext cx="2035541" cy="9710"/>
          </a:xfrm>
          <a:prstGeom prst="straightConnector1">
            <a:avLst/>
          </a:prstGeom>
          <a:ln w="31750">
            <a:solidFill>
              <a:srgbClr val="010899"/>
            </a:solidFill>
            <a:prstDash val="sysDash"/>
            <a:miter lim="800000"/>
            <a:tailEnd type="triangle" w="med" len="med"/>
          </a:ln>
        </p:spPr>
        <p:style>
          <a:lnRef idx="1">
            <a:schemeClr val="accent1"/>
          </a:lnRef>
          <a:fillRef idx="0">
            <a:schemeClr val="accent1"/>
          </a:fillRef>
          <a:effectRef idx="0">
            <a:schemeClr val="accent1"/>
          </a:effectRef>
          <a:fontRef idx="minor">
            <a:schemeClr val="tx1"/>
          </a:fontRef>
        </p:style>
      </p:cxnSp>
      <p:cxnSp>
        <p:nvCxnSpPr>
          <p:cNvPr id="11" name="Прямая соединительная линия 10"/>
          <p:cNvCxnSpPr/>
          <p:nvPr/>
        </p:nvCxnSpPr>
        <p:spPr>
          <a:xfrm>
            <a:off x="1600200" y="1631723"/>
            <a:ext cx="0" cy="387543"/>
          </a:xfrm>
          <a:prstGeom prst="line">
            <a:avLst/>
          </a:prstGeom>
          <a:ln w="28575">
            <a:solidFill>
              <a:srgbClr val="010899"/>
            </a:solidFill>
            <a:prstDash val="sysDash"/>
          </a:ln>
        </p:spPr>
        <p:style>
          <a:lnRef idx="1">
            <a:schemeClr val="accent1"/>
          </a:lnRef>
          <a:fillRef idx="0">
            <a:schemeClr val="accent1"/>
          </a:fillRef>
          <a:effectRef idx="0">
            <a:schemeClr val="accent1"/>
          </a:effectRef>
          <a:fontRef idx="minor">
            <a:schemeClr val="tx1"/>
          </a:fontRef>
        </p:style>
      </p:cxnSp>
      <p:cxnSp>
        <p:nvCxnSpPr>
          <p:cNvPr id="17" name="Прямая со стрелкой 16"/>
          <p:cNvCxnSpPr/>
          <p:nvPr/>
        </p:nvCxnSpPr>
        <p:spPr>
          <a:xfrm flipV="1">
            <a:off x="2691676" y="2399193"/>
            <a:ext cx="1359525" cy="576"/>
          </a:xfrm>
          <a:prstGeom prst="straightConnector1">
            <a:avLst/>
          </a:prstGeom>
          <a:ln w="31750">
            <a:solidFill>
              <a:srgbClr val="010899"/>
            </a:solidFill>
            <a:prstDash val="sys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5" name="Прямая со стрелкой 64"/>
          <p:cNvCxnSpPr/>
          <p:nvPr/>
        </p:nvCxnSpPr>
        <p:spPr>
          <a:xfrm flipV="1">
            <a:off x="2679741" y="2906505"/>
            <a:ext cx="1359525" cy="576"/>
          </a:xfrm>
          <a:prstGeom prst="straightConnector1">
            <a:avLst/>
          </a:prstGeom>
          <a:ln w="31750">
            <a:solidFill>
              <a:srgbClr val="010899"/>
            </a:solidFill>
            <a:prstDash val="sys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9" name="Прямая со стрелкой 68"/>
          <p:cNvCxnSpPr/>
          <p:nvPr/>
        </p:nvCxnSpPr>
        <p:spPr>
          <a:xfrm flipV="1">
            <a:off x="3257210" y="3748939"/>
            <a:ext cx="775716" cy="3646"/>
          </a:xfrm>
          <a:prstGeom prst="straightConnector1">
            <a:avLst/>
          </a:prstGeom>
          <a:ln w="31750">
            <a:solidFill>
              <a:srgbClr val="010899"/>
            </a:solidFill>
            <a:prstDash val="sys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70" name="Прямая со стрелкой 69"/>
          <p:cNvCxnSpPr/>
          <p:nvPr/>
        </p:nvCxnSpPr>
        <p:spPr>
          <a:xfrm flipV="1">
            <a:off x="3275485" y="4860444"/>
            <a:ext cx="775716" cy="3646"/>
          </a:xfrm>
          <a:prstGeom prst="straightConnector1">
            <a:avLst/>
          </a:prstGeom>
          <a:ln w="31750">
            <a:solidFill>
              <a:srgbClr val="010899"/>
            </a:solidFill>
            <a:prstDash val="sys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71" name="Прямая со стрелкой 70"/>
          <p:cNvCxnSpPr/>
          <p:nvPr/>
        </p:nvCxnSpPr>
        <p:spPr>
          <a:xfrm flipV="1">
            <a:off x="3275485" y="4281888"/>
            <a:ext cx="775716" cy="3646"/>
          </a:xfrm>
          <a:prstGeom prst="straightConnector1">
            <a:avLst/>
          </a:prstGeom>
          <a:ln w="31750">
            <a:solidFill>
              <a:srgbClr val="010899"/>
            </a:solidFill>
            <a:prstDash val="sys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73" name="Прямая со стрелкой 72"/>
          <p:cNvCxnSpPr/>
          <p:nvPr/>
        </p:nvCxnSpPr>
        <p:spPr>
          <a:xfrm>
            <a:off x="5684233" y="4564365"/>
            <a:ext cx="858112" cy="0"/>
          </a:xfrm>
          <a:prstGeom prst="straightConnector1">
            <a:avLst/>
          </a:prstGeom>
          <a:ln w="31750">
            <a:solidFill>
              <a:srgbClr val="010899"/>
            </a:solidFill>
            <a:prstDash val="sys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3" name="Соединительная линия уступом 62"/>
          <p:cNvCxnSpPr/>
          <p:nvPr/>
        </p:nvCxnSpPr>
        <p:spPr>
          <a:xfrm flipV="1">
            <a:off x="3321426" y="4879613"/>
            <a:ext cx="3235293" cy="245096"/>
          </a:xfrm>
          <a:prstGeom prst="bentConnector3">
            <a:avLst>
              <a:gd name="adj1" fmla="val 89841"/>
            </a:avLst>
          </a:prstGeom>
          <a:ln w="31750">
            <a:solidFill>
              <a:srgbClr val="010899"/>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97" name="Соединительная линия уступом 96"/>
          <p:cNvCxnSpPr/>
          <p:nvPr/>
        </p:nvCxnSpPr>
        <p:spPr>
          <a:xfrm>
            <a:off x="5324494" y="3048000"/>
            <a:ext cx="1223861" cy="1188718"/>
          </a:xfrm>
          <a:prstGeom prst="bentConnector3">
            <a:avLst>
              <a:gd name="adj1" fmla="val 74305"/>
            </a:avLst>
          </a:prstGeom>
          <a:ln w="31750">
            <a:solidFill>
              <a:srgbClr val="010899"/>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27" name="Прямая соединительная линия 126"/>
          <p:cNvCxnSpPr/>
          <p:nvPr/>
        </p:nvCxnSpPr>
        <p:spPr>
          <a:xfrm flipV="1">
            <a:off x="6253163" y="3048000"/>
            <a:ext cx="1371599" cy="659"/>
          </a:xfrm>
          <a:prstGeom prst="line">
            <a:avLst/>
          </a:prstGeom>
          <a:ln w="28575">
            <a:solidFill>
              <a:srgbClr val="010899"/>
            </a:solidFill>
            <a:prstDash val="sysDash"/>
          </a:ln>
        </p:spPr>
        <p:style>
          <a:lnRef idx="1">
            <a:schemeClr val="accent1"/>
          </a:lnRef>
          <a:fillRef idx="0">
            <a:schemeClr val="accent1"/>
          </a:fillRef>
          <a:effectRef idx="0">
            <a:schemeClr val="accent1"/>
          </a:effectRef>
          <a:fontRef idx="minor">
            <a:schemeClr val="tx1"/>
          </a:fontRef>
        </p:style>
      </p:cxnSp>
      <p:cxnSp>
        <p:nvCxnSpPr>
          <p:cNvPr id="131" name="Прямая со стрелкой 130"/>
          <p:cNvCxnSpPr/>
          <p:nvPr/>
        </p:nvCxnSpPr>
        <p:spPr>
          <a:xfrm flipV="1">
            <a:off x="7624762" y="2819400"/>
            <a:ext cx="1" cy="230422"/>
          </a:xfrm>
          <a:prstGeom prst="straightConnector1">
            <a:avLst/>
          </a:prstGeom>
          <a:ln w="31750">
            <a:solidFill>
              <a:srgbClr val="010899"/>
            </a:solidFill>
            <a:prstDash val="sysDash"/>
            <a:miter lim="800000"/>
            <a:tailEnd type="triangle" w="med" len="med"/>
          </a:ln>
        </p:spPr>
        <p:style>
          <a:lnRef idx="1">
            <a:schemeClr val="accent1"/>
          </a:lnRef>
          <a:fillRef idx="0">
            <a:schemeClr val="accent1"/>
          </a:fillRef>
          <a:effectRef idx="0">
            <a:schemeClr val="accent1"/>
          </a:effectRef>
          <a:fontRef idx="minor">
            <a:schemeClr val="tx1"/>
          </a:fontRef>
        </p:style>
      </p:cxnSp>
      <p:cxnSp>
        <p:nvCxnSpPr>
          <p:cNvPr id="139" name="Прямая соединительная линия 138"/>
          <p:cNvCxnSpPr/>
          <p:nvPr/>
        </p:nvCxnSpPr>
        <p:spPr>
          <a:xfrm flipV="1">
            <a:off x="5959839" y="1605881"/>
            <a:ext cx="1683284" cy="275"/>
          </a:xfrm>
          <a:prstGeom prst="line">
            <a:avLst/>
          </a:prstGeom>
          <a:ln w="31750">
            <a:solidFill>
              <a:srgbClr val="9C0606"/>
            </a:solidFill>
          </a:ln>
        </p:spPr>
        <p:style>
          <a:lnRef idx="1">
            <a:schemeClr val="accent1"/>
          </a:lnRef>
          <a:fillRef idx="0">
            <a:schemeClr val="accent1"/>
          </a:fillRef>
          <a:effectRef idx="0">
            <a:schemeClr val="accent1"/>
          </a:effectRef>
          <a:fontRef idx="minor">
            <a:schemeClr val="tx1"/>
          </a:fontRef>
        </p:style>
      </p:cxnSp>
      <p:cxnSp>
        <p:nvCxnSpPr>
          <p:cNvPr id="146" name="Прямая со стрелкой 145"/>
          <p:cNvCxnSpPr/>
          <p:nvPr/>
        </p:nvCxnSpPr>
        <p:spPr>
          <a:xfrm flipV="1">
            <a:off x="5303438" y="2416931"/>
            <a:ext cx="1389960" cy="1805"/>
          </a:xfrm>
          <a:prstGeom prst="straightConnector1">
            <a:avLst/>
          </a:prstGeom>
          <a:ln w="31750">
            <a:solidFill>
              <a:srgbClr val="9C0606"/>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59" name="Прямая со стрелкой 158"/>
          <p:cNvCxnSpPr/>
          <p:nvPr/>
        </p:nvCxnSpPr>
        <p:spPr>
          <a:xfrm flipV="1">
            <a:off x="3291919" y="5660341"/>
            <a:ext cx="3395143" cy="2487"/>
          </a:xfrm>
          <a:prstGeom prst="straightConnector1">
            <a:avLst/>
          </a:prstGeom>
          <a:ln w="31750">
            <a:solidFill>
              <a:srgbClr val="9C0606"/>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62" name="Прямая соединительная линия 161"/>
          <p:cNvCxnSpPr/>
          <p:nvPr/>
        </p:nvCxnSpPr>
        <p:spPr>
          <a:xfrm flipV="1">
            <a:off x="8470646" y="2895600"/>
            <a:ext cx="0" cy="2427994"/>
          </a:xfrm>
          <a:prstGeom prst="line">
            <a:avLst/>
          </a:prstGeom>
          <a:ln w="31750">
            <a:solidFill>
              <a:srgbClr val="9C0606"/>
            </a:solidFill>
          </a:ln>
        </p:spPr>
        <p:style>
          <a:lnRef idx="1">
            <a:schemeClr val="accent1"/>
          </a:lnRef>
          <a:fillRef idx="0">
            <a:schemeClr val="accent1"/>
          </a:fillRef>
          <a:effectRef idx="0">
            <a:schemeClr val="accent1"/>
          </a:effectRef>
          <a:fontRef idx="minor">
            <a:schemeClr val="tx1"/>
          </a:fontRef>
        </p:style>
      </p:cxnSp>
      <p:cxnSp>
        <p:nvCxnSpPr>
          <p:cNvPr id="166" name="Прямая соединительная линия 165"/>
          <p:cNvCxnSpPr/>
          <p:nvPr/>
        </p:nvCxnSpPr>
        <p:spPr>
          <a:xfrm flipV="1">
            <a:off x="6542345" y="3794231"/>
            <a:ext cx="0" cy="1540269"/>
          </a:xfrm>
          <a:prstGeom prst="line">
            <a:avLst/>
          </a:prstGeom>
          <a:ln w="31750">
            <a:solidFill>
              <a:srgbClr val="010899"/>
            </a:solidFill>
            <a:prstDash val="sysDash"/>
          </a:ln>
        </p:spPr>
        <p:style>
          <a:lnRef idx="1">
            <a:schemeClr val="accent1"/>
          </a:lnRef>
          <a:fillRef idx="0">
            <a:schemeClr val="accent1"/>
          </a:fillRef>
          <a:effectRef idx="0">
            <a:schemeClr val="accent1"/>
          </a:effectRef>
          <a:fontRef idx="minor">
            <a:schemeClr val="tx1"/>
          </a:fontRef>
        </p:style>
      </p:cxnSp>
      <p:cxnSp>
        <p:nvCxnSpPr>
          <p:cNvPr id="167" name="Прямая со стрелкой 166"/>
          <p:cNvCxnSpPr/>
          <p:nvPr/>
        </p:nvCxnSpPr>
        <p:spPr>
          <a:xfrm>
            <a:off x="6556719" y="3794230"/>
            <a:ext cx="144717" cy="0"/>
          </a:xfrm>
          <a:prstGeom prst="straightConnector1">
            <a:avLst/>
          </a:prstGeom>
          <a:ln w="31750">
            <a:solidFill>
              <a:srgbClr val="010899"/>
            </a:solidFill>
            <a:tailEnd type="triangle"/>
          </a:ln>
        </p:spPr>
        <p:style>
          <a:lnRef idx="2">
            <a:schemeClr val="accent2"/>
          </a:lnRef>
          <a:fillRef idx="0">
            <a:schemeClr val="accent2"/>
          </a:fillRef>
          <a:effectRef idx="1">
            <a:schemeClr val="accent2"/>
          </a:effectRef>
          <a:fontRef idx="minor">
            <a:schemeClr val="tx1"/>
          </a:fontRef>
        </p:style>
      </p:cxnSp>
      <p:cxnSp>
        <p:nvCxnSpPr>
          <p:cNvPr id="176" name="Прямая со стрелкой 175"/>
          <p:cNvCxnSpPr/>
          <p:nvPr/>
        </p:nvCxnSpPr>
        <p:spPr>
          <a:xfrm>
            <a:off x="6542345" y="5334499"/>
            <a:ext cx="144717" cy="0"/>
          </a:xfrm>
          <a:prstGeom prst="straightConnector1">
            <a:avLst/>
          </a:prstGeom>
          <a:ln w="31750">
            <a:solidFill>
              <a:srgbClr val="010899"/>
            </a:solidFill>
            <a:tailEnd type="triangle"/>
          </a:ln>
        </p:spPr>
        <p:style>
          <a:lnRef idx="2">
            <a:schemeClr val="accent2"/>
          </a:lnRef>
          <a:fillRef idx="0">
            <a:schemeClr val="accent2"/>
          </a:fillRef>
          <a:effectRef idx="1">
            <a:schemeClr val="accent2"/>
          </a:effectRef>
          <a:fontRef idx="minor">
            <a:schemeClr val="tx1"/>
          </a:fontRef>
        </p:style>
      </p:cxnSp>
      <p:cxnSp>
        <p:nvCxnSpPr>
          <p:cNvPr id="190" name="Прямая со стрелкой 189"/>
          <p:cNvCxnSpPr/>
          <p:nvPr/>
        </p:nvCxnSpPr>
        <p:spPr>
          <a:xfrm flipH="1">
            <a:off x="8234363" y="3794230"/>
            <a:ext cx="236283" cy="0"/>
          </a:xfrm>
          <a:prstGeom prst="straightConnector1">
            <a:avLst/>
          </a:prstGeom>
          <a:ln w="31750">
            <a:solidFill>
              <a:srgbClr val="9C0606"/>
            </a:solidFill>
            <a:tailEnd type="triangle"/>
          </a:ln>
        </p:spPr>
        <p:style>
          <a:lnRef idx="2">
            <a:schemeClr val="accent2"/>
          </a:lnRef>
          <a:fillRef idx="0">
            <a:schemeClr val="accent2"/>
          </a:fillRef>
          <a:effectRef idx="1">
            <a:schemeClr val="accent2"/>
          </a:effectRef>
          <a:fontRef idx="minor">
            <a:schemeClr val="tx1"/>
          </a:fontRef>
        </p:style>
      </p:cxnSp>
      <p:cxnSp>
        <p:nvCxnSpPr>
          <p:cNvPr id="192" name="Прямая со стрелкой 191"/>
          <p:cNvCxnSpPr/>
          <p:nvPr/>
        </p:nvCxnSpPr>
        <p:spPr>
          <a:xfrm flipH="1">
            <a:off x="8234363" y="5315057"/>
            <a:ext cx="236283" cy="0"/>
          </a:xfrm>
          <a:prstGeom prst="straightConnector1">
            <a:avLst/>
          </a:prstGeom>
          <a:ln w="31750">
            <a:solidFill>
              <a:srgbClr val="9C0606"/>
            </a:solidFill>
            <a:tailEnd type="triangle"/>
          </a:ln>
        </p:spPr>
        <p:style>
          <a:lnRef idx="2">
            <a:schemeClr val="accent2"/>
          </a:lnRef>
          <a:fillRef idx="0">
            <a:schemeClr val="accent2"/>
          </a:fillRef>
          <a:effectRef idx="1">
            <a:schemeClr val="accent2"/>
          </a:effectRef>
          <a:fontRef idx="minor">
            <a:schemeClr val="tx1"/>
          </a:fontRef>
        </p:style>
      </p:cxnSp>
      <p:cxnSp>
        <p:nvCxnSpPr>
          <p:cNvPr id="44" name="Прямая со стрелкой 43"/>
          <p:cNvCxnSpPr/>
          <p:nvPr/>
        </p:nvCxnSpPr>
        <p:spPr>
          <a:xfrm>
            <a:off x="1681162" y="2971800"/>
            <a:ext cx="1" cy="290771"/>
          </a:xfrm>
          <a:prstGeom prst="straightConnector1">
            <a:avLst/>
          </a:prstGeom>
          <a:ln w="31750">
            <a:solidFill>
              <a:srgbClr val="9C0606"/>
            </a:solidFill>
            <a:tailEnd type="triangle"/>
          </a:ln>
        </p:spPr>
        <p:style>
          <a:lnRef idx="2">
            <a:schemeClr val="accent2"/>
          </a:lnRef>
          <a:fillRef idx="0">
            <a:schemeClr val="accent2"/>
          </a:fillRef>
          <a:effectRef idx="1">
            <a:schemeClr val="accent2"/>
          </a:effectRef>
          <a:fontRef idx="minor">
            <a:schemeClr val="tx1"/>
          </a:fontRef>
        </p:style>
      </p:cxnSp>
      <p:cxnSp>
        <p:nvCxnSpPr>
          <p:cNvPr id="48" name="Прямая со стрелкой 47"/>
          <p:cNvCxnSpPr/>
          <p:nvPr/>
        </p:nvCxnSpPr>
        <p:spPr>
          <a:xfrm>
            <a:off x="4729163" y="1981200"/>
            <a:ext cx="1" cy="290771"/>
          </a:xfrm>
          <a:prstGeom prst="straightConnector1">
            <a:avLst/>
          </a:prstGeom>
          <a:ln w="31750">
            <a:solidFill>
              <a:srgbClr val="9C0606"/>
            </a:solidFill>
            <a:tailEnd type="triangle"/>
          </a:ln>
        </p:spPr>
        <p:style>
          <a:lnRef idx="2">
            <a:schemeClr val="accent2"/>
          </a:lnRef>
          <a:fillRef idx="0">
            <a:schemeClr val="accent2"/>
          </a:fillRef>
          <a:effectRef idx="1">
            <a:schemeClr val="accent2"/>
          </a:effectRef>
          <a:fontRef idx="minor">
            <a:schemeClr val="tx1"/>
          </a:fontRef>
        </p:style>
      </p:cxnSp>
      <p:cxnSp>
        <p:nvCxnSpPr>
          <p:cNvPr id="50" name="Прямая со стрелкой 49"/>
          <p:cNvCxnSpPr/>
          <p:nvPr/>
        </p:nvCxnSpPr>
        <p:spPr>
          <a:xfrm>
            <a:off x="4729162" y="2681029"/>
            <a:ext cx="1" cy="290771"/>
          </a:xfrm>
          <a:prstGeom prst="straightConnector1">
            <a:avLst/>
          </a:prstGeom>
          <a:ln w="31750">
            <a:solidFill>
              <a:srgbClr val="9C0606"/>
            </a:solidFill>
            <a:tailEnd type="triangle"/>
          </a:ln>
        </p:spPr>
        <p:style>
          <a:lnRef idx="2">
            <a:schemeClr val="accent2"/>
          </a:lnRef>
          <a:fillRef idx="0">
            <a:schemeClr val="accent2"/>
          </a:fillRef>
          <a:effectRef idx="1">
            <a:schemeClr val="accent2"/>
          </a:effectRef>
          <a:fontRef idx="minor">
            <a:schemeClr val="tx1"/>
          </a:fontRef>
        </p:style>
      </p:cxnSp>
      <p:cxnSp>
        <p:nvCxnSpPr>
          <p:cNvPr id="51" name="Прямая со стрелкой 50"/>
          <p:cNvCxnSpPr/>
          <p:nvPr/>
        </p:nvCxnSpPr>
        <p:spPr>
          <a:xfrm>
            <a:off x="4729163" y="3290629"/>
            <a:ext cx="1" cy="290771"/>
          </a:xfrm>
          <a:prstGeom prst="straightConnector1">
            <a:avLst/>
          </a:prstGeom>
          <a:ln w="31750">
            <a:solidFill>
              <a:srgbClr val="9C0606"/>
            </a:solidFill>
            <a:tailEnd type="triangle"/>
          </a:ln>
        </p:spPr>
        <p:style>
          <a:lnRef idx="2">
            <a:schemeClr val="accent2"/>
          </a:lnRef>
          <a:fillRef idx="0">
            <a:schemeClr val="accent2"/>
          </a:fillRef>
          <a:effectRef idx="1">
            <a:schemeClr val="accent2"/>
          </a:effectRef>
          <a:fontRef idx="minor">
            <a:schemeClr val="tx1"/>
          </a:fontRef>
        </p:style>
      </p:cxnSp>
      <p:cxnSp>
        <p:nvCxnSpPr>
          <p:cNvPr id="45" name="Прямая со стрелкой 44"/>
          <p:cNvCxnSpPr/>
          <p:nvPr/>
        </p:nvCxnSpPr>
        <p:spPr>
          <a:xfrm>
            <a:off x="1600200" y="1960812"/>
            <a:ext cx="0" cy="96588"/>
          </a:xfrm>
          <a:prstGeom prst="straightConnector1">
            <a:avLst/>
          </a:prstGeom>
          <a:ln w="31750">
            <a:solidFill>
              <a:srgbClr val="010899"/>
            </a:solidFill>
            <a:tailEnd type="triangle"/>
          </a:ln>
        </p:spPr>
        <p:style>
          <a:lnRef idx="2">
            <a:schemeClr val="accent2"/>
          </a:lnRef>
          <a:fillRef idx="0">
            <a:schemeClr val="accent2"/>
          </a:fillRef>
          <a:effectRef idx="1">
            <a:schemeClr val="accent2"/>
          </a:effectRef>
          <a:fontRef idx="minor">
            <a:schemeClr val="tx1"/>
          </a:fontRef>
        </p:style>
      </p:cxnSp>
      <p:cxnSp>
        <p:nvCxnSpPr>
          <p:cNvPr id="52" name="Прямая со стрелкой 51"/>
          <p:cNvCxnSpPr/>
          <p:nvPr/>
        </p:nvCxnSpPr>
        <p:spPr>
          <a:xfrm flipV="1">
            <a:off x="6241709" y="3048000"/>
            <a:ext cx="6691" cy="76699"/>
          </a:xfrm>
          <a:prstGeom prst="straightConnector1">
            <a:avLst/>
          </a:prstGeom>
          <a:ln w="31750">
            <a:solidFill>
              <a:srgbClr val="010899"/>
            </a:solidFill>
            <a:tailEnd type="triangle"/>
          </a:ln>
        </p:spPr>
        <p:style>
          <a:lnRef idx="2">
            <a:schemeClr val="accent2"/>
          </a:lnRef>
          <a:fillRef idx="0">
            <a:schemeClr val="accent2"/>
          </a:fillRef>
          <a:effectRef idx="1">
            <a:schemeClr val="accent2"/>
          </a:effectRef>
          <a:fontRef idx="minor">
            <a:schemeClr val="tx1"/>
          </a:fontRef>
        </p:style>
      </p:cxnSp>
    </p:spTree>
    <p:extLst>
      <p:ext uri="{BB962C8B-B14F-4D97-AF65-F5344CB8AC3E}">
        <p14:creationId xmlns:p14="http://schemas.microsoft.com/office/powerpoint/2010/main" val="269297011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828800" y="304800"/>
            <a:ext cx="7200900" cy="1446550"/>
          </a:xfrm>
          <a:prstGeom prst="rect">
            <a:avLst/>
          </a:prstGeom>
        </p:spPr>
        <p:txBody>
          <a:bodyPr wrap="square">
            <a:spAutoFit/>
          </a:bodyPr>
          <a:lstStyle/>
          <a:p>
            <a:pPr algn="ctr">
              <a:spcAft>
                <a:spcPts val="0"/>
              </a:spcAft>
            </a:pPr>
            <a:r>
              <a:rPr lang="ru-RU" sz="2200" b="1" dirty="0">
                <a:solidFill>
                  <a:schemeClr val="bg1"/>
                </a:solidFill>
                <a:latin typeface="Times New Roman" pitchFamily="18" charset="0"/>
                <a:ea typeface="Calibri" panose="020F0502020204030204" pitchFamily="34" charset="0"/>
                <a:cs typeface="Times New Roman" pitchFamily="18" charset="0"/>
              </a:rPr>
              <a:t>Задачи областного Совета по кадровой политике </a:t>
            </a:r>
            <a:r>
              <a:rPr lang="ru-RU" sz="2200" b="1" dirty="0" smtClean="0">
                <a:solidFill>
                  <a:schemeClr val="bg1"/>
                </a:solidFill>
                <a:latin typeface="Times New Roman" pitchFamily="18" charset="0"/>
                <a:ea typeface="Calibri" panose="020F0502020204030204" pitchFamily="34" charset="0"/>
                <a:cs typeface="Times New Roman" pitchFamily="18" charset="0"/>
              </a:rPr>
              <a:t> - </a:t>
            </a:r>
            <a:endParaRPr lang="ru-RU" sz="2200" b="1" dirty="0">
              <a:solidFill>
                <a:schemeClr val="bg1"/>
              </a:solidFill>
              <a:latin typeface="Times New Roman" pitchFamily="18" charset="0"/>
              <a:ea typeface="Calibri" panose="020F0502020204030204" pitchFamily="34" charset="0"/>
              <a:cs typeface="Times New Roman" pitchFamily="18" charset="0"/>
            </a:endParaRPr>
          </a:p>
          <a:p>
            <a:pPr algn="ctr">
              <a:spcAft>
                <a:spcPts val="0"/>
              </a:spcAft>
            </a:pPr>
            <a:r>
              <a:rPr lang="ru-RU" sz="2200" b="1" dirty="0" smtClean="0">
                <a:solidFill>
                  <a:schemeClr val="bg1"/>
                </a:solidFill>
                <a:latin typeface="Times New Roman" pitchFamily="18" charset="0"/>
                <a:ea typeface="Calibri" panose="020F0502020204030204" pitchFamily="34" charset="0"/>
                <a:cs typeface="Times New Roman" pitchFamily="18" charset="0"/>
              </a:rPr>
              <a:t> Координационного совета по </a:t>
            </a:r>
            <a:r>
              <a:rPr lang="ru-RU" sz="2200" b="1" dirty="0">
                <a:solidFill>
                  <a:schemeClr val="bg1"/>
                </a:solidFill>
                <a:latin typeface="Times New Roman" pitchFamily="18" charset="0"/>
                <a:ea typeface="Calibri" panose="020F0502020204030204" pitchFamily="34" charset="0"/>
                <a:cs typeface="Times New Roman" pitchFamily="18" charset="0"/>
              </a:rPr>
              <a:t>внедрению </a:t>
            </a:r>
            <a:r>
              <a:rPr lang="ru-RU" sz="2200" b="1" dirty="0" smtClean="0">
                <a:solidFill>
                  <a:schemeClr val="bg1"/>
                </a:solidFill>
                <a:latin typeface="Times New Roman" pitchFamily="18" charset="0"/>
                <a:ea typeface="Calibri" panose="020F0502020204030204" pitchFamily="34" charset="0"/>
                <a:cs typeface="Times New Roman" pitchFamily="18" charset="0"/>
              </a:rPr>
              <a:t>Национальной </a:t>
            </a:r>
            <a:r>
              <a:rPr lang="ru-RU" sz="2200" b="1" dirty="0">
                <a:solidFill>
                  <a:schemeClr val="bg1"/>
                </a:solidFill>
                <a:latin typeface="Times New Roman" pitchFamily="18" charset="0"/>
                <a:ea typeface="Calibri" panose="020F0502020204030204" pitchFamily="34" charset="0"/>
                <a:cs typeface="Times New Roman" pitchFamily="18" charset="0"/>
              </a:rPr>
              <a:t>системы </a:t>
            </a:r>
            <a:r>
              <a:rPr lang="ru-RU" sz="2200" b="1" dirty="0" smtClean="0">
                <a:solidFill>
                  <a:schemeClr val="bg1"/>
                </a:solidFill>
                <a:latin typeface="Times New Roman" pitchFamily="18" charset="0"/>
                <a:ea typeface="Calibri" panose="020F0502020204030204" pitchFamily="34" charset="0"/>
                <a:cs typeface="Times New Roman" pitchFamily="18" charset="0"/>
              </a:rPr>
              <a:t>профессиональных квалификаций</a:t>
            </a:r>
            <a:endParaRPr lang="ru-RU" sz="2200" b="1" dirty="0">
              <a:solidFill>
                <a:schemeClr val="bg1"/>
              </a:solidFill>
              <a:latin typeface="Times New Roman" pitchFamily="18" charset="0"/>
              <a:ea typeface="Calibri" panose="020F0502020204030204" pitchFamily="34" charset="0"/>
              <a:cs typeface="Times New Roman" pitchFamily="18" charset="0"/>
            </a:endParaRPr>
          </a:p>
        </p:txBody>
      </p:sp>
      <p:sp>
        <p:nvSpPr>
          <p:cNvPr id="8" name="Прямоугольник 7"/>
          <p:cNvSpPr/>
          <p:nvPr/>
        </p:nvSpPr>
        <p:spPr>
          <a:xfrm>
            <a:off x="1939158" y="1676400"/>
            <a:ext cx="6921063" cy="3970318"/>
          </a:xfrm>
          <a:prstGeom prst="rect">
            <a:avLst/>
          </a:prstGeom>
        </p:spPr>
        <p:txBody>
          <a:bodyPr wrap="square">
            <a:spAutoFit/>
          </a:bodyPr>
          <a:lstStyle/>
          <a:p>
            <a:pPr algn="just"/>
            <a:r>
              <a:rPr lang="ru-RU" dirty="0">
                <a:solidFill>
                  <a:srgbClr val="002060"/>
                </a:solidFill>
                <a:latin typeface="Times New Roman" pitchFamily="18" charset="0"/>
                <a:cs typeface="Times New Roman" pitchFamily="18" charset="0"/>
              </a:rPr>
              <a:t>1.Взаимодействие с Национальным советом по профессиональным квалификациям при Президенте РФ по вопросам внедрения Национальной системы квалификаций в Челябинской области.</a:t>
            </a:r>
          </a:p>
          <a:p>
            <a:pPr algn="just"/>
            <a:r>
              <a:rPr lang="ru-RU" dirty="0">
                <a:solidFill>
                  <a:srgbClr val="002060"/>
                </a:solidFill>
                <a:latin typeface="Times New Roman" pitchFamily="18" charset="0"/>
                <a:cs typeface="Times New Roman" pitchFamily="18" charset="0"/>
              </a:rPr>
              <a:t>2. Организация разработки и контроль за реализацией  системы мероприятий (дорожной карты) по внедрению Национальной системы квалификаций в Челябинской области.</a:t>
            </a:r>
          </a:p>
          <a:p>
            <a:pPr algn="just"/>
            <a:r>
              <a:rPr lang="ru-RU" dirty="0">
                <a:solidFill>
                  <a:srgbClr val="002060"/>
                </a:solidFill>
                <a:latin typeface="Times New Roman" pitchFamily="18" charset="0"/>
                <a:cs typeface="Times New Roman" pitchFamily="18" charset="0"/>
              </a:rPr>
              <a:t>3. Формирование региональной организационной и нормативно – правовой среды, обеспечивающей эффективное внедрение основных элементов новой национальной системы профессиональных квалификаций на региональном уровне.</a:t>
            </a:r>
          </a:p>
          <a:p>
            <a:pPr algn="just"/>
            <a:r>
              <a:rPr lang="ru-RU" dirty="0">
                <a:solidFill>
                  <a:srgbClr val="002060"/>
                </a:solidFill>
                <a:latin typeface="Times New Roman" pitchFamily="18" charset="0"/>
                <a:cs typeface="Times New Roman" pitchFamily="18" charset="0"/>
              </a:rPr>
              <a:t>4.Рассмотрение приоритетных вопросов внедрения Национальной системы квалификаций в Челябинской области на заседаниях Совета.</a:t>
            </a:r>
          </a:p>
          <a:p>
            <a:pPr algn="just"/>
            <a:endParaRPr lang="ru-RU" b="1"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834138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002220" y="152400"/>
            <a:ext cx="7027479" cy="1107996"/>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ru-RU" sz="2200" b="1" i="0" u="none" strike="noStrike" kern="0" cap="none" spc="0" normalizeH="0" baseline="0" noProof="0" dirty="0">
                <a:ln>
                  <a:noFill/>
                </a:ln>
                <a:solidFill>
                  <a:schemeClr val="bg1"/>
                </a:solidFill>
                <a:effectLst/>
                <a:uLnTx/>
                <a:uFillTx/>
                <a:latin typeface="Times New Roman" pitchFamily="18" charset="0"/>
                <a:ea typeface="Calibri" panose="020F0502020204030204" pitchFamily="34" charset="0"/>
                <a:cs typeface="Times New Roman" pitchFamily="18" charset="0"/>
              </a:rPr>
              <a:t>Задачи региональных государственных органов исполнительной власти по внедрению Национальной системы </a:t>
            </a:r>
            <a:r>
              <a:rPr kumimoji="0" lang="ru-RU" sz="2200" b="1" i="0" u="none" strike="noStrike" kern="0" cap="none" spc="0" normalizeH="0" baseline="0" noProof="0" dirty="0" smtClean="0">
                <a:ln>
                  <a:noFill/>
                </a:ln>
                <a:solidFill>
                  <a:schemeClr val="bg1"/>
                </a:solidFill>
                <a:effectLst/>
                <a:uLnTx/>
                <a:uFillTx/>
                <a:latin typeface="Times New Roman" pitchFamily="18" charset="0"/>
                <a:ea typeface="Calibri" panose="020F0502020204030204" pitchFamily="34" charset="0"/>
                <a:cs typeface="Times New Roman" pitchFamily="18" charset="0"/>
              </a:rPr>
              <a:t>профессиональных квалификаций</a:t>
            </a:r>
            <a:endParaRPr kumimoji="0" lang="ru-RU" sz="2200" b="1" i="0" u="none" strike="noStrike" kern="0" cap="none" spc="0" normalizeH="0" baseline="0" noProof="0" dirty="0">
              <a:ln>
                <a:noFill/>
              </a:ln>
              <a:solidFill>
                <a:schemeClr val="bg1"/>
              </a:solidFill>
              <a:effectLst/>
              <a:uLnTx/>
              <a:uFillTx/>
              <a:latin typeface="Times New Roman" pitchFamily="18" charset="0"/>
              <a:ea typeface="Calibri" panose="020F0502020204030204" pitchFamily="34" charset="0"/>
              <a:cs typeface="Times New Roman" pitchFamily="18" charset="0"/>
            </a:endParaRPr>
          </a:p>
        </p:txBody>
      </p:sp>
      <p:sp>
        <p:nvSpPr>
          <p:cNvPr id="5" name="Прямоугольник 4"/>
          <p:cNvSpPr/>
          <p:nvPr/>
        </p:nvSpPr>
        <p:spPr>
          <a:xfrm>
            <a:off x="1749972" y="1371600"/>
            <a:ext cx="6860628" cy="5078313"/>
          </a:xfrm>
          <a:prstGeom prst="rect">
            <a:avLst/>
          </a:prstGeom>
        </p:spPr>
        <p:txBody>
          <a:bodyPr wrap="square">
            <a:spAutoFit/>
          </a:bodyPr>
          <a:lstStyle/>
          <a:p>
            <a:pPr algn="just"/>
            <a:r>
              <a:rPr lang="ru-RU" dirty="0">
                <a:solidFill>
                  <a:srgbClr val="002060"/>
                </a:solidFill>
                <a:latin typeface="Times New Roman" pitchFamily="18" charset="0"/>
                <a:ea typeface="Calibri" panose="020F0502020204030204" pitchFamily="34" charset="0"/>
                <a:cs typeface="Times New Roman" pitchFamily="18" charset="0"/>
              </a:rPr>
              <a:t>1.Разработка стратегии кадрового обеспечения в отраслевом разрезе на основе </a:t>
            </a:r>
            <a:r>
              <a:rPr lang="ru-RU" dirty="0">
                <a:solidFill>
                  <a:srgbClr val="002060"/>
                </a:solidFill>
                <a:latin typeface="Times New Roman" pitchFamily="18" charset="0"/>
                <a:cs typeface="Times New Roman" pitchFamily="18" charset="0"/>
              </a:rPr>
              <a:t>Справочника востребованных на рынке труда, новых и перспективных профессий, в том числе требующих среднего профессионального образования, классификатора профессиональных стандартов, других нормативных актов в рамках Национальной системы квалификаций.</a:t>
            </a:r>
          </a:p>
          <a:p>
            <a:pPr algn="just">
              <a:spcAft>
                <a:spcPts val="0"/>
              </a:spcAft>
            </a:pPr>
            <a:r>
              <a:rPr lang="ru-RU" dirty="0">
                <a:solidFill>
                  <a:srgbClr val="002060"/>
                </a:solidFill>
                <a:latin typeface="Times New Roman" pitchFamily="18" charset="0"/>
                <a:ea typeface="Calibri" panose="020F0502020204030204" pitchFamily="34" charset="0"/>
                <a:cs typeface="Times New Roman" pitchFamily="18" charset="0"/>
              </a:rPr>
              <a:t>2.Организация разработки среднесрочной и долгосрочной потребности в  кадрах по отраслям региона.</a:t>
            </a:r>
          </a:p>
          <a:p>
            <a:pPr algn="just"/>
            <a:r>
              <a:rPr lang="ru-RU" dirty="0">
                <a:solidFill>
                  <a:srgbClr val="002060"/>
                </a:solidFill>
                <a:latin typeface="Times New Roman" pitchFamily="18" charset="0"/>
                <a:ea typeface="Calibri" panose="020F0502020204030204" pitchFamily="34" charset="0"/>
                <a:cs typeface="Times New Roman" pitchFamily="18" charset="0"/>
              </a:rPr>
              <a:t>3.Соотнесение потребности отраслей региона в кадрах (по   квалификационным уровням) и возможности их подготовки в профессиональных образовательных организациях, формирование  государственного задания на подготовку специалистов, его согласование с отраслевыми работодателями.</a:t>
            </a:r>
          </a:p>
          <a:p>
            <a:pPr algn="just"/>
            <a:r>
              <a:rPr lang="ru-RU" dirty="0">
                <a:solidFill>
                  <a:srgbClr val="002060"/>
                </a:solidFill>
                <a:latin typeface="Times New Roman" pitchFamily="18" charset="0"/>
                <a:ea typeface="Calibri" panose="020F0502020204030204" pitchFamily="34" charset="0"/>
                <a:cs typeface="Times New Roman" pitchFamily="18" charset="0"/>
              </a:rPr>
              <a:t>4. Участие в разработке и реализации системы мероприятий (дорожной карты) по внедрению Национальной системы квалификаций в Челябинской области.</a:t>
            </a:r>
          </a:p>
          <a:p>
            <a:pPr algn="just"/>
            <a:endParaRPr lang="ru-RU" b="1" dirty="0">
              <a:latin typeface="Arial" panose="020B0604020202020204" pitchFamily="34" charset="0"/>
              <a:ea typeface="Calibri" panose="020F0502020204030204" pitchFamily="34" charset="0"/>
              <a:cs typeface="Arial" panose="020B0604020202020204" pitchFamily="34" charset="0"/>
            </a:endParaRPr>
          </a:p>
          <a:p>
            <a:pPr algn="just">
              <a:spcAft>
                <a:spcPts val="0"/>
              </a:spcAft>
            </a:pPr>
            <a:endParaRPr lang="ru-RU" b="1" dirty="0">
              <a:latin typeface="Arial" panose="020B0604020202020204" pitchFamily="34" charset="0"/>
              <a:ea typeface="Calibri" panose="020F0502020204030204" pitchFamily="34" charset="0"/>
              <a:cs typeface="Arial" panose="020B0604020202020204" pitchFamily="34" charset="0"/>
            </a:endParaRPr>
          </a:p>
        </p:txBody>
      </p:sp>
      <p:sp>
        <p:nvSpPr>
          <p:cNvPr id="6" name="Прямоугольник 5"/>
          <p:cNvSpPr/>
          <p:nvPr/>
        </p:nvSpPr>
        <p:spPr>
          <a:xfrm>
            <a:off x="685800" y="3780472"/>
            <a:ext cx="7696200" cy="369332"/>
          </a:xfrm>
          <a:prstGeom prst="rect">
            <a:avLst/>
          </a:prstGeom>
        </p:spPr>
        <p:txBody>
          <a:bodyPr wrap="square">
            <a:spAutoFit/>
          </a:bodyPr>
          <a:lstStyle/>
          <a:p>
            <a:pPr marL="342900" indent="-342900" algn="just">
              <a:spcAft>
                <a:spcPts val="0"/>
              </a:spcAft>
              <a:buAutoNum type="arabicPeriod"/>
            </a:pPr>
            <a:endParaRPr lang="ru-RU" b="1" dirty="0">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140249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23392" y="76200"/>
            <a:ext cx="7064197" cy="923330"/>
          </a:xfrm>
          <a:prstGeom prst="rect">
            <a:avLst/>
          </a:prstGeom>
        </p:spPr>
        <p:txBody>
          <a:bodyPr wrap="square">
            <a:spAutoFit/>
          </a:bodyPr>
          <a:lstStyle/>
          <a:p>
            <a:pPr algn="ctr">
              <a:spcAft>
                <a:spcPts val="0"/>
              </a:spcAft>
            </a:pPr>
            <a:r>
              <a:rPr lang="ru-RU" sz="2000" b="1" dirty="0">
                <a:solidFill>
                  <a:schemeClr val="bg1"/>
                </a:solidFill>
                <a:latin typeface="Times New Roman" pitchFamily="18" charset="0"/>
                <a:ea typeface="Calibri" panose="020F0502020204030204" pitchFamily="34" charset="0"/>
                <a:cs typeface="Times New Roman" pitchFamily="18" charset="0"/>
              </a:rPr>
              <a:t>Задачи Челябинского регионального агентства развития квалификаций по внедрению НСК в Челябинской области</a:t>
            </a:r>
          </a:p>
          <a:p>
            <a:pPr algn="ctr">
              <a:spcAft>
                <a:spcPts val="0"/>
              </a:spcAft>
            </a:pPr>
            <a:endParaRPr lang="ru-RU" sz="1400" dirty="0">
              <a:solidFill>
                <a:schemeClr val="bg1"/>
              </a:solidFill>
              <a:effectLst/>
              <a:latin typeface="Times New Roman" pitchFamily="18" charset="0"/>
              <a:ea typeface="Calibri" panose="020F0502020204030204" pitchFamily="34" charset="0"/>
              <a:cs typeface="Times New Roman" pitchFamily="18" charset="0"/>
            </a:endParaRPr>
          </a:p>
        </p:txBody>
      </p:sp>
      <p:sp>
        <p:nvSpPr>
          <p:cNvPr id="2" name="Прямоугольник 1"/>
          <p:cNvSpPr/>
          <p:nvPr/>
        </p:nvSpPr>
        <p:spPr>
          <a:xfrm>
            <a:off x="1797268" y="533400"/>
            <a:ext cx="7190321" cy="5847755"/>
          </a:xfrm>
          <a:prstGeom prst="rect">
            <a:avLst/>
          </a:prstGeom>
        </p:spPr>
        <p:txBody>
          <a:bodyPr wrap="square">
            <a:spAutoFit/>
          </a:bodyPr>
          <a:lstStyle/>
          <a:p>
            <a:pPr algn="just">
              <a:spcAft>
                <a:spcPts val="0"/>
              </a:spcAft>
            </a:pPr>
            <a:r>
              <a:rPr lang="ru-RU" sz="1600" b="1" dirty="0">
                <a:latin typeface="Arial" panose="020B0604020202020204" pitchFamily="34" charset="0"/>
                <a:ea typeface="Calibri" panose="020F0502020204030204" pitchFamily="34" charset="0"/>
                <a:cs typeface="Arial" panose="020B0604020202020204" pitchFamily="34" charset="0"/>
              </a:rPr>
              <a:t> </a:t>
            </a:r>
          </a:p>
          <a:p>
            <a:pPr algn="just">
              <a:spcAft>
                <a:spcPts val="0"/>
              </a:spcAft>
            </a:pPr>
            <a:r>
              <a:rPr lang="ru-RU" dirty="0">
                <a:solidFill>
                  <a:srgbClr val="002060"/>
                </a:solidFill>
                <a:latin typeface="Times New Roman" pitchFamily="18" charset="0"/>
                <a:ea typeface="Calibri" panose="020F0502020204030204" pitchFamily="34" charset="0"/>
                <a:cs typeface="Times New Roman" pitchFamily="18" charset="0"/>
              </a:rPr>
              <a:t>1.Осуществление организационно - методической и консультационной работы в регионе по общим вопросам внедрения Национальной системы квалификаций по всему спектру общеотраслевых вопросов.</a:t>
            </a:r>
          </a:p>
          <a:p>
            <a:pPr algn="just">
              <a:spcAft>
                <a:spcPts val="0"/>
              </a:spcAft>
            </a:pPr>
            <a:r>
              <a:rPr lang="ru-RU" dirty="0">
                <a:solidFill>
                  <a:srgbClr val="002060"/>
                </a:solidFill>
                <a:latin typeface="Times New Roman" pitchFamily="18" charset="0"/>
                <a:ea typeface="Calibri" panose="020F0502020204030204" pitchFamily="34" charset="0"/>
                <a:cs typeface="Times New Roman" pitchFamily="18" charset="0"/>
              </a:rPr>
              <a:t>2.Поддержка внедрения нормативных и методических документов по формированию Национальной системы квалификаций в Челябинской области через взаимодействие с Национальным агентством развития квалификаций и  отраслевыми советами по профессиональным квалификациям.</a:t>
            </a:r>
          </a:p>
          <a:p>
            <a:pPr algn="just">
              <a:spcAft>
                <a:spcPts val="0"/>
              </a:spcAft>
            </a:pPr>
            <a:r>
              <a:rPr lang="ru-RU" dirty="0">
                <a:solidFill>
                  <a:srgbClr val="002060"/>
                </a:solidFill>
                <a:latin typeface="Times New Roman" pitchFamily="18" charset="0"/>
                <a:ea typeface="Calibri" panose="020F0502020204030204" pitchFamily="34" charset="0"/>
                <a:cs typeface="Times New Roman" pitchFamily="18" charset="0"/>
              </a:rPr>
              <a:t>3.Формирование предложений для Совета по кадровой </a:t>
            </a:r>
            <a:r>
              <a:rPr lang="ru-RU" dirty="0" smtClean="0">
                <a:solidFill>
                  <a:srgbClr val="002060"/>
                </a:solidFill>
                <a:latin typeface="Times New Roman" pitchFamily="18" charset="0"/>
                <a:ea typeface="Calibri" panose="020F0502020204030204" pitchFamily="34" charset="0"/>
                <a:cs typeface="Times New Roman" pitchFamily="18" charset="0"/>
              </a:rPr>
              <a:t>политике, </a:t>
            </a:r>
            <a:r>
              <a:rPr lang="ru-RU" dirty="0">
                <a:solidFill>
                  <a:srgbClr val="002060"/>
                </a:solidFill>
                <a:latin typeface="Times New Roman" pitchFamily="18" charset="0"/>
                <a:ea typeface="Calibri" panose="020F0502020204030204" pitchFamily="34" charset="0"/>
                <a:cs typeface="Times New Roman" pitchFamily="18" charset="0"/>
              </a:rPr>
              <a:t>органов исполнительной власти, работодателей, их региональных объединений по развитию системы профессиональных квалификаций в Челябинской области.</a:t>
            </a:r>
          </a:p>
          <a:p>
            <a:pPr algn="just"/>
            <a:r>
              <a:rPr lang="ru-RU" dirty="0">
                <a:solidFill>
                  <a:srgbClr val="002060"/>
                </a:solidFill>
                <a:latin typeface="Times New Roman" pitchFamily="18" charset="0"/>
                <a:ea typeface="Calibri" panose="020F0502020204030204" pitchFamily="34" charset="0"/>
                <a:cs typeface="Times New Roman" pitchFamily="18" charset="0"/>
              </a:rPr>
              <a:t>4. Планирование и координация работы по реализации системы мероприятий (дорожной карты) по внедрению Национальной системы квалификаций в Челябинской области через взаимодействие с органами исполнительной власти, работодателями, системой профессионального образования.</a:t>
            </a:r>
          </a:p>
          <a:p>
            <a:pPr algn="just"/>
            <a:r>
              <a:rPr lang="ru-RU" dirty="0">
                <a:solidFill>
                  <a:srgbClr val="002060"/>
                </a:solidFill>
                <a:latin typeface="Times New Roman" pitchFamily="18" charset="0"/>
                <a:ea typeface="Calibri" panose="020F0502020204030204" pitchFamily="34" charset="0"/>
                <a:cs typeface="Times New Roman" pitchFamily="18" charset="0"/>
              </a:rPr>
              <a:t>5. Инициация создания отраслевых рабочих групп по профессиональным квалификациям, координация их деятельности.</a:t>
            </a:r>
          </a:p>
          <a:p>
            <a:pPr algn="just">
              <a:spcAft>
                <a:spcPts val="0"/>
              </a:spcAft>
            </a:pPr>
            <a:endParaRPr lang="ru-RU" sz="1600" dirty="0">
              <a:solidFill>
                <a:srgbClr val="002060"/>
              </a:solidFill>
              <a:latin typeface="Times New Roman" pitchFamily="18" charset="0"/>
              <a:ea typeface="Calibri" panose="020F0502020204030204" pitchFamily="34" charset="0"/>
              <a:cs typeface="Times New Roman" pitchFamily="18" charset="0"/>
            </a:endParaRPr>
          </a:p>
        </p:txBody>
      </p:sp>
    </p:spTree>
    <p:extLst>
      <p:ext uri="{BB962C8B-B14F-4D97-AF65-F5344CB8AC3E}">
        <p14:creationId xmlns:p14="http://schemas.microsoft.com/office/powerpoint/2010/main" val="8263516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828800" y="396224"/>
            <a:ext cx="7162800" cy="923330"/>
          </a:xfrm>
          <a:prstGeom prst="rect">
            <a:avLst/>
          </a:prstGeom>
        </p:spPr>
        <p:txBody>
          <a:bodyPr wrap="square">
            <a:spAutoFit/>
          </a:bodyPr>
          <a:lstStyle/>
          <a:p>
            <a:pPr algn="ctr">
              <a:spcAft>
                <a:spcPts val="0"/>
              </a:spcAft>
            </a:pPr>
            <a:r>
              <a:rPr lang="ru-RU" sz="2000" b="1" dirty="0">
                <a:solidFill>
                  <a:schemeClr val="bg1"/>
                </a:solidFill>
                <a:latin typeface="Times New Roman" pitchFamily="18" charset="0"/>
                <a:ea typeface="Calibri" panose="020F0502020204030204" pitchFamily="34" charset="0"/>
                <a:cs typeface="Times New Roman" pitchFamily="18" charset="0"/>
              </a:rPr>
              <a:t>Задачи Челябинского регионального агентства развития квалификаций по внедрению НСК в Челябинской области</a:t>
            </a:r>
          </a:p>
          <a:p>
            <a:pPr algn="ctr">
              <a:spcAft>
                <a:spcPts val="0"/>
              </a:spcAft>
            </a:pP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Прямоугольник 1"/>
          <p:cNvSpPr/>
          <p:nvPr/>
        </p:nvSpPr>
        <p:spPr>
          <a:xfrm>
            <a:off x="1828800" y="1219200"/>
            <a:ext cx="7162800" cy="6401753"/>
          </a:xfrm>
          <a:prstGeom prst="rect">
            <a:avLst/>
          </a:prstGeom>
        </p:spPr>
        <p:txBody>
          <a:bodyPr wrap="square">
            <a:spAutoFit/>
          </a:bodyPr>
          <a:lstStyle/>
          <a:p>
            <a:pPr algn="just"/>
            <a:r>
              <a:rPr lang="ru-RU" dirty="0">
                <a:latin typeface="Times New Roman" pitchFamily="18" charset="0"/>
                <a:ea typeface="Calibri" panose="020F0502020204030204" pitchFamily="34" charset="0"/>
                <a:cs typeface="Times New Roman" pitchFamily="18" charset="0"/>
              </a:rPr>
              <a:t>6.Установление взаимосвязей с отраслевыми советами по профессиональным квалификациям по вопросам профессионально-общественной аккредитации образовательных программ, независимой оценки квалификаций, подготовке отраслевых экспертных  сообществ, инициация открытия независимых центров оценки квалификаций в Челябинской области.</a:t>
            </a:r>
          </a:p>
          <a:p>
            <a:pPr algn="just"/>
            <a:r>
              <a:rPr lang="ru-RU" dirty="0">
                <a:latin typeface="Times New Roman" pitchFamily="18" charset="0"/>
                <a:ea typeface="Calibri" panose="020F0502020204030204" pitchFamily="34" charset="0"/>
                <a:cs typeface="Times New Roman" pitchFamily="18" charset="0"/>
              </a:rPr>
              <a:t>7.Организация работы по формированию и развитию экспертного потенциала, необходимого для функционирования Национальной системы профессиональных квалификаций в Челябинской области, обучение экспертов.</a:t>
            </a:r>
          </a:p>
          <a:p>
            <a:pPr algn="just"/>
            <a:r>
              <a:rPr lang="ru-RU" dirty="0">
                <a:latin typeface="Times New Roman" pitchFamily="18" charset="0"/>
                <a:ea typeface="Calibri" panose="020F0502020204030204" pitchFamily="34" charset="0"/>
                <a:cs typeface="Times New Roman" pitchFamily="18" charset="0"/>
              </a:rPr>
              <a:t>8.Мониторинг основных параметров Национальной системы квалификаций в Челябинской области, предоставление соответствующей информации в Совет по кадровой </a:t>
            </a:r>
            <a:r>
              <a:rPr lang="ru-RU" dirty="0" smtClean="0">
                <a:latin typeface="Times New Roman" pitchFamily="18" charset="0"/>
                <a:ea typeface="Calibri" panose="020F0502020204030204" pitchFamily="34" charset="0"/>
                <a:cs typeface="Times New Roman" pitchFamily="18" charset="0"/>
              </a:rPr>
              <a:t>политике Челябинской </a:t>
            </a:r>
            <a:r>
              <a:rPr lang="ru-RU" dirty="0">
                <a:latin typeface="Times New Roman" pitchFamily="18" charset="0"/>
                <a:ea typeface="Calibri" panose="020F0502020204030204" pitchFamily="34" charset="0"/>
                <a:cs typeface="Times New Roman" pitchFamily="18" charset="0"/>
              </a:rPr>
              <a:t>области,  Национальное агентство развития квалификаций для обобщения и анализа.</a:t>
            </a:r>
          </a:p>
          <a:p>
            <a:pPr algn="just">
              <a:spcAft>
                <a:spcPts val="0"/>
              </a:spcAft>
            </a:pPr>
            <a:r>
              <a:rPr lang="ru-RU" dirty="0">
                <a:latin typeface="Times New Roman" pitchFamily="18" charset="0"/>
                <a:ea typeface="Calibri" panose="020F0502020204030204" pitchFamily="34" charset="0"/>
                <a:cs typeface="Times New Roman" pitchFamily="18" charset="0"/>
              </a:rPr>
              <a:t>9. Анализ и использование лучшего опыта других регионов в области развития системы профессиональных квалификаций. Укрепление горизонтальных связей с </a:t>
            </a:r>
            <a:r>
              <a:rPr lang="ru-RU" dirty="0" smtClean="0">
                <a:latin typeface="Times New Roman" pitchFamily="18" charset="0"/>
                <a:ea typeface="Calibri" panose="020F0502020204030204" pitchFamily="34" charset="0"/>
                <a:cs typeface="Times New Roman" pitchFamily="18" charset="0"/>
              </a:rPr>
              <a:t>регионами </a:t>
            </a:r>
            <a:r>
              <a:rPr lang="ru-RU" dirty="0">
                <a:latin typeface="Times New Roman" pitchFamily="18" charset="0"/>
                <a:ea typeface="Calibri" panose="020F0502020204030204" pitchFamily="34" charset="0"/>
                <a:cs typeface="Times New Roman" pitchFamily="18" charset="0"/>
              </a:rPr>
              <a:t>по вопросам развития системы профессиональных квалификаций.</a:t>
            </a:r>
          </a:p>
          <a:p>
            <a:pPr algn="just">
              <a:spcAft>
                <a:spcPts val="0"/>
              </a:spcAft>
            </a:pPr>
            <a:endParaRPr lang="ru-RU" dirty="0">
              <a:latin typeface="Times New Roman" pitchFamily="18" charset="0"/>
              <a:ea typeface="Calibri" panose="020F0502020204030204" pitchFamily="34" charset="0"/>
              <a:cs typeface="Times New Roman" pitchFamily="18" charset="0"/>
            </a:endParaRPr>
          </a:p>
          <a:p>
            <a:pPr algn="just">
              <a:spcAft>
                <a:spcPts val="0"/>
              </a:spcAft>
            </a:pPr>
            <a:endParaRPr lang="ru-RU" dirty="0">
              <a:latin typeface="Times New Roman" pitchFamily="18" charset="0"/>
              <a:ea typeface="Calibri" panose="020F0502020204030204" pitchFamily="34" charset="0"/>
              <a:cs typeface="Times New Roman" pitchFamily="18" charset="0"/>
            </a:endParaRPr>
          </a:p>
          <a:p>
            <a:pPr algn="just">
              <a:spcAft>
                <a:spcPts val="0"/>
              </a:spcAft>
            </a:pPr>
            <a:endParaRPr lang="ru-RU" sz="1600" dirty="0">
              <a:latin typeface="Times New Roman" pitchFamily="18" charset="0"/>
              <a:ea typeface="Calibri" panose="020F0502020204030204" pitchFamily="34" charset="0"/>
              <a:cs typeface="Times New Roman" pitchFamily="18" charset="0"/>
            </a:endParaRPr>
          </a:p>
          <a:p>
            <a:pPr algn="just">
              <a:spcAft>
                <a:spcPts val="0"/>
              </a:spcAft>
            </a:pPr>
            <a:endParaRPr lang="ru-RU" sz="1600" dirty="0">
              <a:latin typeface="Times New Roman" pitchFamily="18" charset="0"/>
              <a:ea typeface="Calibri" panose="020F0502020204030204" pitchFamily="34" charset="0"/>
              <a:cs typeface="Times New Roman" pitchFamily="18" charset="0"/>
            </a:endParaRPr>
          </a:p>
        </p:txBody>
      </p:sp>
    </p:spTree>
    <p:extLst>
      <p:ext uri="{BB962C8B-B14F-4D97-AF65-F5344CB8AC3E}">
        <p14:creationId xmlns:p14="http://schemas.microsoft.com/office/powerpoint/2010/main" val="355495738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876096" y="152400"/>
            <a:ext cx="7153603" cy="1446550"/>
          </a:xfrm>
          <a:prstGeom prst="rect">
            <a:avLst/>
          </a:prstGeom>
        </p:spPr>
        <p:txBody>
          <a:bodyPr wrap="square">
            <a:spAutoFit/>
          </a:bodyPr>
          <a:lstStyle/>
          <a:p>
            <a:pPr algn="ctr">
              <a:spcAft>
                <a:spcPts val="0"/>
              </a:spcAft>
            </a:pPr>
            <a:r>
              <a:rPr lang="ru-RU" sz="2200" b="1" dirty="0">
                <a:solidFill>
                  <a:schemeClr val="bg1"/>
                </a:solidFill>
                <a:latin typeface="Times New Roman" pitchFamily="18" charset="0"/>
                <a:ea typeface="Calibri" panose="020F0502020204030204" pitchFamily="34" charset="0"/>
                <a:cs typeface="Times New Roman" pitchFamily="18" charset="0"/>
              </a:rPr>
              <a:t>Задачи отраслевых рабочих групп по профессиональным квалификациям по внедрению Национальной системы квалификаций в Челябинской области</a:t>
            </a:r>
            <a:endParaRPr lang="ru-RU" sz="2200" dirty="0">
              <a:solidFill>
                <a:schemeClr val="bg1"/>
              </a:solidFill>
              <a:effectLst/>
              <a:latin typeface="Times New Roman" pitchFamily="18" charset="0"/>
              <a:ea typeface="Calibri" panose="020F0502020204030204" pitchFamily="34" charset="0"/>
              <a:cs typeface="Times New Roman" pitchFamily="18" charset="0"/>
            </a:endParaRPr>
          </a:p>
        </p:txBody>
      </p:sp>
      <p:sp>
        <p:nvSpPr>
          <p:cNvPr id="2" name="Прямоугольник 1"/>
          <p:cNvSpPr/>
          <p:nvPr/>
        </p:nvSpPr>
        <p:spPr>
          <a:xfrm>
            <a:off x="1876095" y="1437290"/>
            <a:ext cx="7153603" cy="5570756"/>
          </a:xfrm>
          <a:prstGeom prst="rect">
            <a:avLst/>
          </a:prstGeom>
        </p:spPr>
        <p:txBody>
          <a:bodyPr wrap="square">
            <a:spAutoFit/>
          </a:bodyPr>
          <a:lstStyle/>
          <a:p>
            <a:pPr marL="342900" indent="-342900" algn="just">
              <a:spcAft>
                <a:spcPts val="0"/>
              </a:spcAft>
              <a:buAutoNum type="arabicPeriod"/>
            </a:pPr>
            <a:r>
              <a:rPr lang="ru-RU" sz="1600" dirty="0">
                <a:latin typeface="Times New Roman" pitchFamily="18" charset="0"/>
                <a:ea typeface="Calibri" panose="020F0502020204030204" pitchFamily="34" charset="0"/>
                <a:cs typeface="Times New Roman" pitchFamily="18" charset="0"/>
              </a:rPr>
              <a:t>Установление взаимосвязей с Челябинским региональным агентством развития квалификаций и отраслевым Советом по профессиональным квалификациям с целью определения приоритетных направлений деятельности.</a:t>
            </a:r>
          </a:p>
          <a:p>
            <a:pPr marL="342900" indent="-342900" algn="just">
              <a:buFontTx/>
              <a:buAutoNum type="arabicPeriod"/>
            </a:pPr>
            <a:r>
              <a:rPr lang="ru-RU" sz="1600" dirty="0">
                <a:latin typeface="Times New Roman" pitchFamily="18" charset="0"/>
                <a:ea typeface="Calibri" panose="020F0502020204030204" pitchFamily="34" charset="0"/>
                <a:cs typeface="Times New Roman" pitchFamily="18" charset="0"/>
              </a:rPr>
              <a:t>Организация обучения  специалистов отраслевой рабочей группы по вопросам внедрения Национальной системы квалификаций Челябинской области.</a:t>
            </a:r>
          </a:p>
          <a:p>
            <a:pPr marL="342900" indent="-342900" algn="just">
              <a:buFontTx/>
              <a:buAutoNum type="arabicPeriod"/>
            </a:pPr>
            <a:r>
              <a:rPr lang="ru-RU" sz="1600" dirty="0">
                <a:latin typeface="Times New Roman" pitchFamily="18" charset="0"/>
                <a:ea typeface="Calibri" panose="020F0502020204030204" pitchFamily="34" charset="0"/>
                <a:cs typeface="Times New Roman" pitchFamily="18" charset="0"/>
              </a:rPr>
              <a:t>Подбор и </a:t>
            </a:r>
            <a:r>
              <a:rPr lang="ru-RU" sz="1600" dirty="0" smtClean="0">
                <a:latin typeface="Times New Roman" pitchFamily="18" charset="0"/>
                <a:ea typeface="Calibri" panose="020F0502020204030204" pitchFamily="34" charset="0"/>
                <a:cs typeface="Times New Roman" pitchFamily="18" charset="0"/>
              </a:rPr>
              <a:t>направление для обучения </a:t>
            </a:r>
            <a:r>
              <a:rPr lang="ru-RU" sz="1600" dirty="0">
                <a:latin typeface="Times New Roman" pitchFamily="18" charset="0"/>
                <a:ea typeface="Calibri" panose="020F0502020204030204" pitchFamily="34" charset="0"/>
                <a:cs typeface="Times New Roman" pitchFamily="18" charset="0"/>
              </a:rPr>
              <a:t>отраслевых экспертов  по профессионально-общественной аккредитации образовательных программ, независимой оценке квалификаций.</a:t>
            </a:r>
          </a:p>
          <a:p>
            <a:pPr marL="342900" indent="-342900" algn="just">
              <a:buFontTx/>
              <a:buAutoNum type="arabicPeriod"/>
            </a:pPr>
            <a:r>
              <a:rPr lang="ru-RU" sz="1600" dirty="0">
                <a:latin typeface="Times New Roman" pitchFamily="18" charset="0"/>
                <a:ea typeface="Calibri" panose="020F0502020204030204" pitchFamily="34" charset="0"/>
                <a:cs typeface="Times New Roman" pitchFamily="18" charset="0"/>
              </a:rPr>
              <a:t>Инициация внедрения элементов национальной системы квалификаций по отраслям:</a:t>
            </a:r>
          </a:p>
          <a:p>
            <a:pPr algn="just"/>
            <a:r>
              <a:rPr lang="ru-RU" sz="1600" dirty="0">
                <a:latin typeface="Times New Roman" pitchFamily="18" charset="0"/>
                <a:ea typeface="Calibri" panose="020F0502020204030204" pitchFamily="34" charset="0"/>
                <a:cs typeface="Times New Roman" pitchFamily="18" charset="0"/>
              </a:rPr>
              <a:t>     - отраслевых рамок квалификаций;</a:t>
            </a:r>
          </a:p>
          <a:p>
            <a:pPr algn="just"/>
            <a:r>
              <a:rPr lang="ru-RU" sz="1600" dirty="0">
                <a:latin typeface="Times New Roman" pitchFamily="18" charset="0"/>
                <a:ea typeface="Calibri" panose="020F0502020204030204" pitchFamily="34" charset="0"/>
                <a:cs typeface="Times New Roman" pitchFamily="18" charset="0"/>
              </a:rPr>
              <a:t>     - профессиональных стандартов в деятельность отраслевых предприятий (организаций); </a:t>
            </a:r>
          </a:p>
          <a:p>
            <a:pPr algn="just"/>
            <a:r>
              <a:rPr lang="ru-RU" sz="1600" dirty="0">
                <a:latin typeface="Times New Roman" pitchFamily="18" charset="0"/>
                <a:ea typeface="Calibri" panose="020F0502020204030204" pitchFamily="34" charset="0"/>
                <a:cs typeface="Times New Roman" pitchFamily="18" charset="0"/>
              </a:rPr>
              <a:t>     - Центров оценки квалификаций, аккредитующих организаций;</a:t>
            </a:r>
          </a:p>
          <a:p>
            <a:pPr algn="just"/>
            <a:r>
              <a:rPr lang="ru-RU" sz="1600" dirty="0">
                <a:latin typeface="Times New Roman" pitchFamily="18" charset="0"/>
                <a:ea typeface="Calibri" panose="020F0502020204030204" pitchFamily="34" charset="0"/>
                <a:cs typeface="Times New Roman" pitchFamily="18" charset="0"/>
              </a:rPr>
              <a:t>     - системы подготовки, переподготовки и повышения квалификации кадров на основе требований профстандартов.</a:t>
            </a:r>
          </a:p>
          <a:p>
            <a:pPr algn="just"/>
            <a:r>
              <a:rPr lang="ru-RU" sz="1600" dirty="0">
                <a:latin typeface="Times New Roman" pitchFamily="18" charset="0"/>
                <a:ea typeface="Calibri" panose="020F0502020204030204" pitchFamily="34" charset="0"/>
                <a:cs typeface="Times New Roman" pitchFamily="18" charset="0"/>
              </a:rPr>
              <a:t>5. Участие в проведении процедур профессионально-общественной аккредитации образовательных программ, оценки  квалификаций.</a:t>
            </a:r>
          </a:p>
          <a:p>
            <a:pPr algn="just">
              <a:spcAft>
                <a:spcPts val="0"/>
              </a:spcAft>
            </a:pPr>
            <a:endParaRPr lang="ru-RU" dirty="0">
              <a:latin typeface="Times New Roman" pitchFamily="18" charset="0"/>
              <a:ea typeface="Calibri" panose="020F0502020204030204" pitchFamily="34" charset="0"/>
              <a:cs typeface="Times New Roman" pitchFamily="18" charset="0"/>
            </a:endParaRPr>
          </a:p>
          <a:p>
            <a:pPr algn="just">
              <a:spcAft>
                <a:spcPts val="0"/>
              </a:spcAft>
            </a:pPr>
            <a:endParaRPr lang="ru-RU" dirty="0">
              <a:latin typeface="Times New Roman" pitchFamily="18" charset="0"/>
              <a:ea typeface="Calibri" panose="020F0502020204030204" pitchFamily="34" charset="0"/>
              <a:cs typeface="Times New Roman" pitchFamily="18" charset="0"/>
            </a:endParaRPr>
          </a:p>
        </p:txBody>
      </p:sp>
    </p:spTree>
    <p:extLst>
      <p:ext uri="{BB962C8B-B14F-4D97-AF65-F5344CB8AC3E}">
        <p14:creationId xmlns:p14="http://schemas.microsoft.com/office/powerpoint/2010/main" val="242907469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033752" y="76200"/>
            <a:ext cx="6995948" cy="1015663"/>
          </a:xfrm>
          <a:prstGeom prst="rect">
            <a:avLst/>
          </a:prstGeom>
        </p:spPr>
        <p:txBody>
          <a:bodyPr wrap="square">
            <a:spAutoFit/>
          </a:bodyPr>
          <a:lstStyle/>
          <a:p>
            <a:pPr algn="ctr">
              <a:spcAft>
                <a:spcPts val="0"/>
              </a:spcAft>
            </a:pPr>
            <a:r>
              <a:rPr lang="ru-RU" sz="2000" b="1" dirty="0">
                <a:solidFill>
                  <a:schemeClr val="bg1"/>
                </a:solidFill>
                <a:latin typeface="Times New Roman" pitchFamily="18" charset="0"/>
                <a:ea typeface="Calibri" panose="020F0502020204030204" pitchFamily="34" charset="0"/>
                <a:cs typeface="Times New Roman" pitchFamily="18" charset="0"/>
              </a:rPr>
              <a:t>Задачи Региональной системы  профессионального образования по внедрению Национальной системы квалификаций  в Челябинской области</a:t>
            </a:r>
            <a:endParaRPr lang="ru-RU" sz="2000" dirty="0">
              <a:solidFill>
                <a:schemeClr val="bg1"/>
              </a:solidFill>
              <a:effectLst/>
              <a:latin typeface="Times New Roman" pitchFamily="18" charset="0"/>
              <a:ea typeface="Calibri" panose="020F0502020204030204" pitchFamily="34" charset="0"/>
              <a:cs typeface="Times New Roman" pitchFamily="18" charset="0"/>
            </a:endParaRPr>
          </a:p>
        </p:txBody>
      </p:sp>
      <p:sp>
        <p:nvSpPr>
          <p:cNvPr id="3" name="Прямоугольник 2"/>
          <p:cNvSpPr/>
          <p:nvPr/>
        </p:nvSpPr>
        <p:spPr>
          <a:xfrm>
            <a:off x="1923392" y="1190685"/>
            <a:ext cx="6915807" cy="6109365"/>
          </a:xfrm>
          <a:prstGeom prst="rect">
            <a:avLst/>
          </a:prstGeom>
        </p:spPr>
        <p:txBody>
          <a:bodyPr wrap="square">
            <a:spAutoFit/>
          </a:bodyPr>
          <a:lstStyle/>
          <a:p>
            <a:pPr algn="just"/>
            <a:r>
              <a:rPr lang="ru-RU" sz="1700" dirty="0">
                <a:solidFill>
                  <a:srgbClr val="002060"/>
                </a:solidFill>
                <a:latin typeface="Times New Roman" pitchFamily="18" charset="0"/>
                <a:ea typeface="Calibri" panose="020F0502020204030204" pitchFamily="34" charset="0"/>
                <a:cs typeface="Times New Roman" pitchFamily="18" charset="0"/>
              </a:rPr>
              <a:t>1. Участие в разработке и реализации системы мероприятий (дорожной карты) по внедрению Национальной системы квалификаций в Челябинской области.</a:t>
            </a:r>
          </a:p>
          <a:p>
            <a:pPr algn="just">
              <a:spcAft>
                <a:spcPts val="0"/>
              </a:spcAft>
            </a:pPr>
            <a:r>
              <a:rPr lang="ru-RU" sz="1700" dirty="0">
                <a:solidFill>
                  <a:srgbClr val="002060"/>
                </a:solidFill>
                <a:latin typeface="Times New Roman" pitchFamily="18" charset="0"/>
                <a:ea typeface="Calibri" panose="020F0502020204030204" pitchFamily="34" charset="0"/>
                <a:cs typeface="Times New Roman" pitchFamily="18" charset="0"/>
              </a:rPr>
              <a:t>2. Выдвижение кандидатур специалистов для  работы в  отраслевых рабочих группах по профессиональным квалификациям. </a:t>
            </a:r>
          </a:p>
          <a:p>
            <a:pPr algn="just">
              <a:spcAft>
                <a:spcPts val="0"/>
              </a:spcAft>
            </a:pPr>
            <a:r>
              <a:rPr lang="ru-RU" sz="1700" dirty="0">
                <a:solidFill>
                  <a:srgbClr val="002060"/>
                </a:solidFill>
                <a:latin typeface="Times New Roman" pitchFamily="18" charset="0"/>
                <a:ea typeface="Calibri" panose="020F0502020204030204" pitchFamily="34" charset="0"/>
                <a:cs typeface="Times New Roman" pitchFamily="18" charset="0"/>
              </a:rPr>
              <a:t>3. Участие в  определении среднесрочной и долгосрочной потребности в кадрах по отраслям региона</a:t>
            </a:r>
          </a:p>
          <a:p>
            <a:pPr algn="just">
              <a:spcAft>
                <a:spcPts val="0"/>
              </a:spcAft>
            </a:pPr>
            <a:r>
              <a:rPr lang="ru-RU" sz="1700" dirty="0">
                <a:solidFill>
                  <a:srgbClr val="002060"/>
                </a:solidFill>
                <a:latin typeface="Times New Roman" pitchFamily="18" charset="0"/>
                <a:ea typeface="Calibri" panose="020F0502020204030204" pitchFamily="34" charset="0"/>
                <a:cs typeface="Times New Roman" pitchFamily="18" charset="0"/>
              </a:rPr>
              <a:t>4.Участие в проведении анализа спроса и предложения по подготовке отраслевых специалистов</a:t>
            </a:r>
          </a:p>
          <a:p>
            <a:pPr algn="just">
              <a:spcAft>
                <a:spcPts val="0"/>
              </a:spcAft>
            </a:pPr>
            <a:r>
              <a:rPr lang="ru-RU" sz="1700" dirty="0">
                <a:solidFill>
                  <a:srgbClr val="002060"/>
                </a:solidFill>
                <a:latin typeface="Times New Roman" pitchFamily="18" charset="0"/>
                <a:ea typeface="Calibri" panose="020F0502020204030204" pitchFamily="34" charset="0"/>
                <a:cs typeface="Times New Roman" pitchFamily="18" charset="0"/>
              </a:rPr>
              <a:t>5. Подбор и </a:t>
            </a:r>
            <a:r>
              <a:rPr lang="ru-RU" sz="1700" dirty="0" smtClean="0">
                <a:solidFill>
                  <a:srgbClr val="002060"/>
                </a:solidFill>
                <a:latin typeface="Times New Roman" pitchFamily="18" charset="0"/>
                <a:ea typeface="Calibri" panose="020F0502020204030204" pitchFamily="34" charset="0"/>
                <a:cs typeface="Times New Roman" pitchFamily="18" charset="0"/>
              </a:rPr>
              <a:t>направление для обучения </a:t>
            </a:r>
            <a:r>
              <a:rPr lang="ru-RU" sz="1700" dirty="0">
                <a:solidFill>
                  <a:srgbClr val="002060"/>
                </a:solidFill>
                <a:latin typeface="Times New Roman" pitchFamily="18" charset="0"/>
                <a:ea typeface="Calibri" panose="020F0502020204030204" pitchFamily="34" charset="0"/>
                <a:cs typeface="Times New Roman" pitchFamily="18" charset="0"/>
              </a:rPr>
              <a:t>отраслевых экспертов  по профессионально-общественной аккредитации образовательных программ</a:t>
            </a:r>
          </a:p>
          <a:p>
            <a:pPr algn="just"/>
            <a:r>
              <a:rPr lang="ru-RU" sz="1700" dirty="0">
                <a:solidFill>
                  <a:srgbClr val="002060"/>
                </a:solidFill>
                <a:latin typeface="Times New Roman" pitchFamily="18" charset="0"/>
                <a:ea typeface="Calibri" panose="020F0502020204030204" pitchFamily="34" charset="0"/>
                <a:cs typeface="Times New Roman" pitchFamily="18" charset="0"/>
              </a:rPr>
              <a:t>6.Актуализация профессиональных образовательных программ в соответствие с требованиями отраслевых профессиональных стандартов.</a:t>
            </a:r>
          </a:p>
          <a:p>
            <a:pPr algn="just">
              <a:spcAft>
                <a:spcPts val="0"/>
              </a:spcAft>
            </a:pPr>
            <a:r>
              <a:rPr lang="ru-RU" sz="1700" dirty="0">
                <a:solidFill>
                  <a:srgbClr val="002060"/>
                </a:solidFill>
                <a:latin typeface="Times New Roman" pitchFamily="18" charset="0"/>
                <a:ea typeface="Calibri" panose="020F0502020204030204" pitchFamily="34" charset="0"/>
                <a:cs typeface="Times New Roman" pitchFamily="18" charset="0"/>
              </a:rPr>
              <a:t>7.Инициация прохождения профессионально-общественной аккредитации образовательных программ, процедуры независимой оценки квалификаций персонала и выпускников ПОО СПО Челябинской области</a:t>
            </a:r>
          </a:p>
          <a:p>
            <a:pPr algn="just">
              <a:spcAft>
                <a:spcPts val="0"/>
              </a:spcAft>
            </a:pPr>
            <a:r>
              <a:rPr lang="ru-RU" sz="1700" dirty="0">
                <a:solidFill>
                  <a:srgbClr val="002060"/>
                </a:solidFill>
                <a:latin typeface="Times New Roman" pitchFamily="18" charset="0"/>
                <a:ea typeface="Calibri" panose="020F0502020204030204" pitchFamily="34" charset="0"/>
                <a:cs typeface="Times New Roman" pitchFamily="18" charset="0"/>
              </a:rPr>
              <a:t>8. </a:t>
            </a:r>
            <a:r>
              <a:rPr lang="ru-RU" sz="1700" dirty="0" smtClean="0">
                <a:solidFill>
                  <a:srgbClr val="002060"/>
                </a:solidFill>
                <a:latin typeface="Times New Roman" pitchFamily="18" charset="0"/>
                <a:ea typeface="Calibri" panose="020F0502020204030204" pitchFamily="34" charset="0"/>
                <a:cs typeface="Times New Roman" pitchFamily="18" charset="0"/>
              </a:rPr>
              <a:t>Мониторинг </a:t>
            </a:r>
            <a:r>
              <a:rPr lang="ru-RU" sz="1700" dirty="0">
                <a:solidFill>
                  <a:srgbClr val="002060"/>
                </a:solidFill>
                <a:latin typeface="Times New Roman" pitchFamily="18" charset="0"/>
                <a:ea typeface="Calibri" panose="020F0502020204030204" pitchFamily="34" charset="0"/>
                <a:cs typeface="Times New Roman" pitchFamily="18" charset="0"/>
              </a:rPr>
              <a:t>участия системы профессионального образования Челябинской области в процедурах профессионально-общественной аккредитации образовательных программ, независимой оценки квалификаций.</a:t>
            </a:r>
          </a:p>
        </p:txBody>
      </p:sp>
    </p:spTree>
    <p:extLst>
      <p:ext uri="{BB962C8B-B14F-4D97-AF65-F5344CB8AC3E}">
        <p14:creationId xmlns:p14="http://schemas.microsoft.com/office/powerpoint/2010/main" val="347600226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b="1" dirty="0" smtClean="0">
                <a:solidFill>
                  <a:schemeClr val="bg1"/>
                </a:solidFill>
                <a:latin typeface="Times New Roman" pitchFamily="18" charset="0"/>
                <a:cs typeface="Times New Roman" pitchFamily="18" charset="0"/>
              </a:rPr>
              <a:t>Советы </a:t>
            </a:r>
            <a:r>
              <a:rPr lang="ru-RU" b="1" dirty="0">
                <a:solidFill>
                  <a:schemeClr val="bg1"/>
                </a:solidFill>
                <a:latin typeface="Times New Roman" pitchFamily="18" charset="0"/>
                <a:cs typeface="Times New Roman" pitchFamily="18" charset="0"/>
              </a:rPr>
              <a:t>по профессиональным квалификациям</a:t>
            </a:r>
            <a:r>
              <a:rPr lang="ru-RU" dirty="0">
                <a:solidFill>
                  <a:schemeClr val="bg1"/>
                </a:solidFill>
                <a:latin typeface="Times New Roman" pitchFamily="18" charset="0"/>
                <a:cs typeface="Times New Roman" pitchFamily="18" charset="0"/>
              </a:rPr>
              <a:t/>
            </a:r>
            <a:br>
              <a:rPr lang="ru-RU" dirty="0">
                <a:solidFill>
                  <a:schemeClr val="bg1"/>
                </a:solidFill>
                <a:latin typeface="Times New Roman" pitchFamily="18" charset="0"/>
                <a:cs typeface="Times New Roman" pitchFamily="18" charset="0"/>
              </a:rPr>
            </a:br>
            <a:endParaRPr lang="ru-RU" b="1" dirty="0">
              <a:solidFill>
                <a:schemeClr val="bg1"/>
              </a:solidFill>
              <a:latin typeface="Times New Roman" pitchFamily="18" charset="0"/>
              <a:cs typeface="Times New Roman" pitchFamily="18"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7317" y="3177406"/>
            <a:ext cx="14859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descr="Картинки по запросу картинка управление персоналом"/>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40747" y="841369"/>
            <a:ext cx="2486025" cy="1838325"/>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7" descr="Картинки по запросу картинка наноиндустрии"/>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00275" y="3936837"/>
            <a:ext cx="1809750" cy="1733551"/>
          </a:xfrm>
          <a:prstGeom prst="rect">
            <a:avLst/>
          </a:prstGeom>
          <a:noFill/>
          <a:extLst>
            <a:ext uri="{909E8E84-426E-40DD-AFC4-6F175D3DCCD1}">
              <a14:hiddenFill xmlns:a14="http://schemas.microsoft.com/office/drawing/2010/main">
                <a:solidFill>
                  <a:srgbClr val="FFFFFF"/>
                </a:solidFill>
              </a14:hiddenFill>
            </a:ext>
          </a:extLst>
        </p:spPr>
      </p:pic>
      <p:pic>
        <p:nvPicPr>
          <p:cNvPr id="2061" name="Picture 13" descr="Картинки по запросу картинка индустрия гостеприимства"/>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88384" y="4582814"/>
            <a:ext cx="2190750" cy="2085976"/>
          </a:xfrm>
          <a:prstGeom prst="rect">
            <a:avLst/>
          </a:prstGeom>
          <a:noFill/>
          <a:extLst>
            <a:ext uri="{909E8E84-426E-40DD-AFC4-6F175D3DCCD1}">
              <a14:hiddenFill xmlns:a14="http://schemas.microsoft.com/office/drawing/2010/main">
                <a:solidFill>
                  <a:srgbClr val="FFFFFF"/>
                </a:solidFill>
              </a14:hiddenFill>
            </a:ext>
          </a:extLst>
        </p:spPr>
      </p:pic>
      <p:pic>
        <p:nvPicPr>
          <p:cNvPr id="23" name="Объект 22" descr="http://im3-tub-ru.yandex.net/i?id=ce2ef34d5ecea0a390873b5b0a2a82dd-30-144&amp;n=21">
            <a:hlinkClick r:id="rId6" tgtFrame="_blank"/>
          </p:cNvPr>
          <p:cNvPicPr>
            <a:picLocks noGrp="1"/>
          </p:cNvPicPr>
          <p:nvPr>
            <p:ph idx="1"/>
          </p:nvPr>
        </p:nvPicPr>
        <p:blipFill>
          <a:blip r:embed="rId7">
            <a:extLst>
              <a:ext uri="{28A0092B-C50C-407E-A947-70E740481C1C}">
                <a14:useLocalDpi xmlns:a14="http://schemas.microsoft.com/office/drawing/2010/main" val="0"/>
              </a:ext>
            </a:extLst>
          </a:blip>
          <a:srcRect/>
          <a:stretch>
            <a:fillRect/>
          </a:stretch>
        </p:blipFill>
        <p:spPr bwMode="auto">
          <a:xfrm>
            <a:off x="899592" y="4727427"/>
            <a:ext cx="1790700" cy="1428750"/>
          </a:xfrm>
          <a:prstGeom prst="rect">
            <a:avLst/>
          </a:prstGeom>
          <a:noFill/>
          <a:ln>
            <a:noFill/>
          </a:ln>
        </p:spPr>
      </p:pic>
      <p:pic>
        <p:nvPicPr>
          <p:cNvPr id="2063" name="Picture 15" descr="Картинки по запросу картинки офисные сотрудники"/>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711947" y="4345939"/>
            <a:ext cx="1828800" cy="1351038"/>
          </a:xfrm>
          <a:prstGeom prst="rect">
            <a:avLst/>
          </a:prstGeom>
          <a:noFill/>
          <a:extLst>
            <a:ext uri="{909E8E84-426E-40DD-AFC4-6F175D3DCCD1}">
              <a14:hiddenFill xmlns:a14="http://schemas.microsoft.com/office/drawing/2010/main">
                <a:solidFill>
                  <a:srgbClr val="FFFFFF"/>
                </a:solidFill>
              </a14:hiddenFill>
            </a:ext>
          </a:extLst>
        </p:spPr>
      </p:pic>
      <p:pic>
        <p:nvPicPr>
          <p:cNvPr id="2065" name="Picture 17" descr="Картинки по запросу картинки машиностроение"/>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03671" y="1572465"/>
            <a:ext cx="1905000" cy="1428750"/>
          </a:xfrm>
          <a:prstGeom prst="rect">
            <a:avLst/>
          </a:prstGeom>
          <a:noFill/>
          <a:extLst>
            <a:ext uri="{909E8E84-426E-40DD-AFC4-6F175D3DCCD1}">
              <a14:hiddenFill xmlns:a14="http://schemas.microsoft.com/office/drawing/2010/main">
                <a:solidFill>
                  <a:srgbClr val="FFFFFF"/>
                </a:solidFill>
              </a14:hiddenFill>
            </a:ext>
          </a:extLst>
        </p:spPr>
      </p:pic>
      <p:sp>
        <p:nvSpPr>
          <p:cNvPr id="15" name="AutoShape 19" descr="Картинки по запросу картинка бухгалтера"/>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7" name="AutoShape 21" descr="Картинки по запросу картинка бухгалтера"/>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8" name="AutoShape 23" descr="Картинки по запросу картинка бухгалтера"/>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2072" name="Picture 2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128143" y="2929736"/>
            <a:ext cx="1898629" cy="12634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4" name="Прямая со стрелкой 3"/>
          <p:cNvCxnSpPr/>
          <p:nvPr/>
        </p:nvCxnSpPr>
        <p:spPr>
          <a:xfrm>
            <a:off x="5501815" y="2255243"/>
            <a:ext cx="1411126" cy="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pic>
        <p:nvPicPr>
          <p:cNvPr id="16" name="Рисунок 15" descr="Описание: Описание: чрарк"/>
          <p:cNvPicPr/>
          <p:nvPr/>
        </p:nvPicPr>
        <p:blipFill>
          <a:blip r:embed="rId11" cstate="print"/>
          <a:srcRect/>
          <a:stretch>
            <a:fillRect/>
          </a:stretch>
        </p:blipFill>
        <p:spPr bwMode="auto">
          <a:xfrm>
            <a:off x="3633787" y="1638923"/>
            <a:ext cx="1868028" cy="758830"/>
          </a:xfrm>
          <a:prstGeom prst="rect">
            <a:avLst/>
          </a:prstGeom>
          <a:noFill/>
          <a:ln w="9525">
            <a:noFill/>
            <a:miter lim="800000"/>
            <a:headEnd/>
            <a:tailEnd/>
          </a:ln>
        </p:spPr>
      </p:pic>
      <p:cxnSp>
        <p:nvCxnSpPr>
          <p:cNvPr id="6" name="Прямая со стрелкой 5"/>
          <p:cNvCxnSpPr>
            <a:endCxn id="2065" idx="3"/>
          </p:cNvCxnSpPr>
          <p:nvPr/>
        </p:nvCxnSpPr>
        <p:spPr>
          <a:xfrm flipH="1">
            <a:off x="2108671" y="2286840"/>
            <a:ext cx="1525116" cy="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8" name="Прямая со стрелкой 7"/>
          <p:cNvCxnSpPr/>
          <p:nvPr/>
        </p:nvCxnSpPr>
        <p:spPr>
          <a:xfrm flipH="1">
            <a:off x="2563217" y="2397753"/>
            <a:ext cx="1216695" cy="1063966"/>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10" name="Прямая со стрелкой 9"/>
          <p:cNvCxnSpPr>
            <a:endCxn id="2072" idx="1"/>
          </p:cNvCxnSpPr>
          <p:nvPr/>
        </p:nvCxnSpPr>
        <p:spPr>
          <a:xfrm>
            <a:off x="5501815" y="2397753"/>
            <a:ext cx="1626328" cy="1163709"/>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12" name="Прямая со стрелкой 11"/>
          <p:cNvCxnSpPr/>
          <p:nvPr/>
        </p:nvCxnSpPr>
        <p:spPr>
          <a:xfrm flipH="1">
            <a:off x="2339752" y="2397753"/>
            <a:ext cx="1512168" cy="2615423"/>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14" name="Прямая со стрелкой 13"/>
          <p:cNvCxnSpPr/>
          <p:nvPr/>
        </p:nvCxnSpPr>
        <p:spPr>
          <a:xfrm>
            <a:off x="5220072" y="2397753"/>
            <a:ext cx="1468312" cy="3047471"/>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20" name="Прямая со стрелкой 19"/>
          <p:cNvCxnSpPr/>
          <p:nvPr/>
        </p:nvCxnSpPr>
        <p:spPr>
          <a:xfrm flipH="1">
            <a:off x="3851920" y="2397753"/>
            <a:ext cx="576064" cy="1523735"/>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22" name="Прямая со стрелкой 21"/>
          <p:cNvCxnSpPr/>
          <p:nvPr/>
        </p:nvCxnSpPr>
        <p:spPr>
          <a:xfrm>
            <a:off x="4711947" y="2397753"/>
            <a:ext cx="652141" cy="1922653"/>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740505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81500" y="2386012"/>
            <a:ext cx="762000" cy="588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AutoShape 8"/>
          <p:cNvSpPr>
            <a:spLocks noChangeArrowheads="1"/>
          </p:cNvSpPr>
          <p:nvPr/>
        </p:nvSpPr>
        <p:spPr bwMode="auto">
          <a:xfrm>
            <a:off x="3352800" y="1600200"/>
            <a:ext cx="2743200" cy="762000"/>
          </a:xfrm>
          <a:prstGeom prst="roundRect">
            <a:avLst>
              <a:gd name="adj" fmla="val 16667"/>
            </a:avLst>
          </a:prstGeom>
          <a:noFill/>
          <a:ln w="28575">
            <a:solidFill>
              <a:srgbClr val="800000"/>
            </a:solidFill>
            <a:round/>
            <a:headEnd/>
            <a:tailEnd/>
          </a:ln>
          <a:extLst>
            <a:ext uri="{909E8E84-426E-40DD-AFC4-6F175D3DCCD1}">
              <a14:hiddenFill xmlns:a14="http://schemas.microsoft.com/office/drawing/2010/main">
                <a:solidFill>
                  <a:srgbClr val="FFFFFF"/>
                </a:solidFill>
              </a14:hiddenFill>
            </a:ext>
          </a:extLst>
        </p:spPr>
        <p:txBody>
          <a:bodyPr/>
          <a:lstStyle>
            <a:lvl1pPr marL="180975"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lnSpc>
                <a:spcPct val="110000"/>
              </a:lnSpc>
            </a:pPr>
            <a:r>
              <a:rPr lang="ru-RU" altLang="ru-RU" sz="1200" b="1" dirty="0" smtClean="0">
                <a:latin typeface="Georgia" pitchFamily="18" charset="0"/>
              </a:rPr>
              <a:t> ЧРОО «Союз </a:t>
            </a:r>
            <a:r>
              <a:rPr lang="ru-RU" altLang="ru-RU" sz="1200" b="1" dirty="0">
                <a:latin typeface="Georgia" pitchFamily="18" charset="0"/>
              </a:rPr>
              <a:t>промышленников и </a:t>
            </a:r>
          </a:p>
          <a:p>
            <a:pPr algn="ctr" eaLnBrk="1" hangingPunct="1">
              <a:lnSpc>
                <a:spcPct val="110000"/>
              </a:lnSpc>
            </a:pPr>
            <a:r>
              <a:rPr lang="ru-RU" altLang="ru-RU" sz="1200" b="1" dirty="0">
                <a:latin typeface="Georgia" pitchFamily="18" charset="0"/>
              </a:rPr>
              <a:t>предпринимателей»</a:t>
            </a:r>
          </a:p>
        </p:txBody>
      </p:sp>
      <p:sp>
        <p:nvSpPr>
          <p:cNvPr id="13316" name="AutoShape 9"/>
          <p:cNvSpPr>
            <a:spLocks noChangeArrowheads="1"/>
          </p:cNvSpPr>
          <p:nvPr/>
        </p:nvSpPr>
        <p:spPr bwMode="auto">
          <a:xfrm>
            <a:off x="3276600" y="4210050"/>
            <a:ext cx="2819400" cy="875134"/>
          </a:xfrm>
          <a:prstGeom prst="roundRect">
            <a:avLst>
              <a:gd name="adj" fmla="val 16667"/>
            </a:avLst>
          </a:prstGeom>
          <a:noFill/>
          <a:ln w="28575">
            <a:solidFill>
              <a:srgbClr val="800000"/>
            </a:solidFill>
            <a:round/>
            <a:headEnd/>
            <a:tailEnd/>
          </a:ln>
          <a:extLst>
            <a:ext uri="{909E8E84-426E-40DD-AFC4-6F175D3DCCD1}">
              <a14:hiddenFill xmlns:a14="http://schemas.microsoft.com/office/drawing/2010/main">
                <a:solidFill>
                  <a:srgbClr val="FFFFFF"/>
                </a:solidFill>
              </a14:hiddenFill>
            </a:ext>
          </a:extLst>
        </p:spPr>
        <p:txBody>
          <a:bodyPr/>
          <a:lstStyle>
            <a:lvl1pPr marL="180975"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lnSpc>
                <a:spcPct val="110000"/>
              </a:lnSpc>
            </a:pPr>
            <a:endParaRPr lang="ru-RU" altLang="ru-RU" sz="1200" b="1" dirty="0"/>
          </a:p>
        </p:txBody>
      </p:sp>
      <p:sp>
        <p:nvSpPr>
          <p:cNvPr id="13317" name="AutoShape 10"/>
          <p:cNvSpPr>
            <a:spLocks noChangeArrowheads="1"/>
          </p:cNvSpPr>
          <p:nvPr/>
        </p:nvSpPr>
        <p:spPr bwMode="auto">
          <a:xfrm>
            <a:off x="304800" y="1600200"/>
            <a:ext cx="2819400" cy="762000"/>
          </a:xfrm>
          <a:prstGeom prst="roundRect">
            <a:avLst>
              <a:gd name="adj" fmla="val 16667"/>
            </a:avLst>
          </a:prstGeom>
          <a:noFill/>
          <a:ln w="28575">
            <a:solidFill>
              <a:srgbClr val="800000"/>
            </a:solidFill>
            <a:round/>
            <a:headEnd/>
            <a:tailEnd/>
          </a:ln>
          <a:extLst>
            <a:ext uri="{909E8E84-426E-40DD-AFC4-6F175D3DCCD1}">
              <a14:hiddenFill xmlns:a14="http://schemas.microsoft.com/office/drawing/2010/main">
                <a:solidFill>
                  <a:srgbClr val="FFFFFF"/>
                </a:solidFill>
              </a14:hiddenFill>
            </a:ext>
          </a:extLst>
        </p:spPr>
        <p:txBody>
          <a:bodyPr/>
          <a:lstStyle>
            <a:lvl1pPr marL="180975"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lnSpc>
                <a:spcPct val="110000"/>
              </a:lnSpc>
            </a:pPr>
            <a:r>
              <a:rPr lang="ru-RU" altLang="ru-RU" sz="1200" b="1" dirty="0">
                <a:latin typeface="Georgia" pitchFamily="18" charset="0"/>
              </a:rPr>
              <a:t>Правительство и </a:t>
            </a:r>
          </a:p>
          <a:p>
            <a:pPr algn="ctr" eaLnBrk="1" hangingPunct="1">
              <a:lnSpc>
                <a:spcPct val="110000"/>
              </a:lnSpc>
            </a:pPr>
            <a:r>
              <a:rPr lang="ru-RU" altLang="ru-RU" sz="1200" b="1" dirty="0">
                <a:latin typeface="Georgia" pitchFamily="18" charset="0"/>
              </a:rPr>
              <a:t>Законодательное Собрание  </a:t>
            </a:r>
          </a:p>
          <a:p>
            <a:pPr algn="ctr" eaLnBrk="1" hangingPunct="1">
              <a:lnSpc>
                <a:spcPct val="110000"/>
              </a:lnSpc>
            </a:pPr>
            <a:r>
              <a:rPr lang="ru-RU" altLang="ru-RU" sz="1200" b="1" dirty="0">
                <a:latin typeface="Georgia" pitchFamily="18" charset="0"/>
              </a:rPr>
              <a:t>Челябинской области</a:t>
            </a:r>
          </a:p>
        </p:txBody>
      </p:sp>
      <p:pic>
        <p:nvPicPr>
          <p:cNvPr id="13319" name="Picture 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0271" y="2525712"/>
            <a:ext cx="1600200" cy="43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0" name="Picture 1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1600" y="2438400"/>
            <a:ext cx="631825"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21" name="AutoShape 9"/>
          <p:cNvSpPr>
            <a:spLocks noChangeArrowheads="1"/>
          </p:cNvSpPr>
          <p:nvPr/>
        </p:nvSpPr>
        <p:spPr bwMode="auto">
          <a:xfrm>
            <a:off x="6553200" y="5276850"/>
            <a:ext cx="2286000" cy="1033462"/>
          </a:xfrm>
          <a:prstGeom prst="roundRect">
            <a:avLst>
              <a:gd name="adj" fmla="val 16667"/>
            </a:avLst>
          </a:prstGeom>
          <a:noFill/>
          <a:ln w="28575">
            <a:solidFill>
              <a:srgbClr val="800000"/>
            </a:solidFill>
            <a:round/>
            <a:headEnd/>
            <a:tailEnd/>
          </a:ln>
          <a:extLst>
            <a:ext uri="{909E8E84-426E-40DD-AFC4-6F175D3DCCD1}">
              <a14:hiddenFill xmlns:a14="http://schemas.microsoft.com/office/drawing/2010/main">
                <a:solidFill>
                  <a:srgbClr val="FFFFFF"/>
                </a:solidFill>
              </a14:hiddenFill>
            </a:ext>
          </a:extLst>
        </p:spPr>
        <p:txBody>
          <a:bodyPr/>
          <a:lstStyle>
            <a:lvl1pPr marL="180975"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lnSpc>
                <a:spcPct val="110000"/>
              </a:lnSpc>
            </a:pPr>
            <a:endParaRPr lang="ru-RU" altLang="ru-RU" sz="1200" b="1" dirty="0" smtClean="0">
              <a:latin typeface="Georgia" pitchFamily="18" charset="0"/>
            </a:endParaRPr>
          </a:p>
          <a:p>
            <a:pPr algn="ctr" eaLnBrk="1" hangingPunct="1">
              <a:lnSpc>
                <a:spcPct val="110000"/>
              </a:lnSpc>
            </a:pPr>
            <a:r>
              <a:rPr lang="ru-RU" altLang="ru-RU" sz="1200" b="1" dirty="0" smtClean="0">
                <a:latin typeface="Georgia" pitchFamily="18" charset="0"/>
              </a:rPr>
              <a:t>            Совет ректоров</a:t>
            </a:r>
            <a:endParaRPr lang="ru-RU" altLang="ru-RU" sz="1200" b="1" dirty="0">
              <a:latin typeface="Georgia" pitchFamily="18" charset="0"/>
            </a:endParaRPr>
          </a:p>
        </p:txBody>
      </p:sp>
      <p:sp>
        <p:nvSpPr>
          <p:cNvPr id="13322" name="AutoShape 9"/>
          <p:cNvSpPr>
            <a:spLocks noChangeArrowheads="1"/>
          </p:cNvSpPr>
          <p:nvPr/>
        </p:nvSpPr>
        <p:spPr bwMode="auto">
          <a:xfrm>
            <a:off x="304800" y="3048000"/>
            <a:ext cx="2819400" cy="533400"/>
          </a:xfrm>
          <a:prstGeom prst="roundRect">
            <a:avLst>
              <a:gd name="adj" fmla="val 16667"/>
            </a:avLst>
          </a:prstGeom>
          <a:noFill/>
          <a:ln w="28575">
            <a:solidFill>
              <a:srgbClr val="800000"/>
            </a:solidFill>
            <a:round/>
            <a:headEnd/>
            <a:tailEnd/>
          </a:ln>
          <a:extLst>
            <a:ext uri="{909E8E84-426E-40DD-AFC4-6F175D3DCCD1}">
              <a14:hiddenFill xmlns:a14="http://schemas.microsoft.com/office/drawing/2010/main">
                <a:solidFill>
                  <a:srgbClr val="FFFFFF"/>
                </a:solidFill>
              </a14:hiddenFill>
            </a:ext>
          </a:extLst>
        </p:spPr>
        <p:txBody>
          <a:bodyPr/>
          <a:lstStyle>
            <a:lvl1pPr marL="180975"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lnSpc>
                <a:spcPct val="110000"/>
              </a:lnSpc>
            </a:pPr>
            <a:r>
              <a:rPr lang="ru-RU" altLang="ru-RU" sz="1200" b="1" dirty="0" smtClean="0">
                <a:latin typeface="Georgia" pitchFamily="18" charset="0"/>
              </a:rPr>
              <a:t>Деловая  Россия</a:t>
            </a:r>
            <a:endParaRPr lang="ru-RU" altLang="ru-RU" sz="1200" b="1" dirty="0">
              <a:latin typeface="Georgia" pitchFamily="18" charset="0"/>
            </a:endParaRPr>
          </a:p>
        </p:txBody>
      </p:sp>
      <p:sp>
        <p:nvSpPr>
          <p:cNvPr id="13323" name="AutoShape 9"/>
          <p:cNvSpPr>
            <a:spLocks noChangeArrowheads="1"/>
          </p:cNvSpPr>
          <p:nvPr/>
        </p:nvSpPr>
        <p:spPr bwMode="auto">
          <a:xfrm>
            <a:off x="6400800" y="2971800"/>
            <a:ext cx="2514600" cy="533400"/>
          </a:xfrm>
          <a:prstGeom prst="roundRect">
            <a:avLst>
              <a:gd name="adj" fmla="val 16667"/>
            </a:avLst>
          </a:prstGeom>
          <a:noFill/>
          <a:ln w="28575">
            <a:solidFill>
              <a:srgbClr val="800000"/>
            </a:solidFill>
            <a:round/>
            <a:headEnd/>
            <a:tailEnd/>
          </a:ln>
          <a:extLst>
            <a:ext uri="{909E8E84-426E-40DD-AFC4-6F175D3DCCD1}">
              <a14:hiddenFill xmlns:a14="http://schemas.microsoft.com/office/drawing/2010/main">
                <a:solidFill>
                  <a:srgbClr val="FFFFFF"/>
                </a:solidFill>
              </a14:hiddenFill>
            </a:ext>
          </a:extLst>
        </p:spPr>
        <p:txBody>
          <a:bodyPr/>
          <a:lstStyle>
            <a:lvl1pPr marL="180975"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lnSpc>
                <a:spcPct val="110000"/>
              </a:lnSpc>
            </a:pPr>
            <a:endParaRPr lang="ru-RU" altLang="ru-RU" sz="1200" b="1" dirty="0">
              <a:latin typeface="Georgia" pitchFamily="18" charset="0"/>
            </a:endParaRPr>
          </a:p>
        </p:txBody>
      </p:sp>
      <p:sp>
        <p:nvSpPr>
          <p:cNvPr id="13324" name="AutoShape 9"/>
          <p:cNvSpPr>
            <a:spLocks noChangeArrowheads="1"/>
          </p:cNvSpPr>
          <p:nvPr/>
        </p:nvSpPr>
        <p:spPr bwMode="auto">
          <a:xfrm>
            <a:off x="3345358" y="2974975"/>
            <a:ext cx="2743200" cy="533400"/>
          </a:xfrm>
          <a:prstGeom prst="roundRect">
            <a:avLst>
              <a:gd name="adj" fmla="val 16667"/>
            </a:avLst>
          </a:prstGeom>
          <a:noFill/>
          <a:ln w="28575">
            <a:solidFill>
              <a:srgbClr val="800000"/>
            </a:solidFill>
            <a:round/>
            <a:headEnd/>
            <a:tailEnd/>
          </a:ln>
          <a:extLst>
            <a:ext uri="{909E8E84-426E-40DD-AFC4-6F175D3DCCD1}">
              <a14:hiddenFill xmlns:a14="http://schemas.microsoft.com/office/drawing/2010/main">
                <a:solidFill>
                  <a:srgbClr val="FFFFFF"/>
                </a:solidFill>
              </a14:hiddenFill>
            </a:ext>
          </a:extLst>
        </p:spPr>
        <p:txBody>
          <a:bodyPr/>
          <a:lstStyle>
            <a:lvl1pPr marL="180975"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lnSpc>
                <a:spcPct val="110000"/>
              </a:lnSpc>
            </a:pPr>
            <a:endParaRPr lang="ru-RU" altLang="ru-RU" sz="1200" b="1" dirty="0">
              <a:latin typeface="Georgia" pitchFamily="18" charset="0"/>
            </a:endParaRPr>
          </a:p>
        </p:txBody>
      </p:sp>
      <p:sp>
        <p:nvSpPr>
          <p:cNvPr id="13325" name="AutoShape 9"/>
          <p:cNvSpPr>
            <a:spLocks noChangeArrowheads="1"/>
          </p:cNvSpPr>
          <p:nvPr/>
        </p:nvSpPr>
        <p:spPr bwMode="auto">
          <a:xfrm>
            <a:off x="6477000" y="1600200"/>
            <a:ext cx="2438400" cy="762000"/>
          </a:xfrm>
          <a:prstGeom prst="roundRect">
            <a:avLst>
              <a:gd name="adj" fmla="val 16667"/>
            </a:avLst>
          </a:prstGeom>
          <a:noFill/>
          <a:ln w="28575">
            <a:solidFill>
              <a:srgbClr val="800000"/>
            </a:solidFill>
            <a:round/>
            <a:headEnd/>
            <a:tailEnd/>
          </a:ln>
          <a:extLst>
            <a:ext uri="{909E8E84-426E-40DD-AFC4-6F175D3DCCD1}">
              <a14:hiddenFill xmlns:a14="http://schemas.microsoft.com/office/drawing/2010/main">
                <a:solidFill>
                  <a:srgbClr val="FFFFFF"/>
                </a:solidFill>
              </a14:hiddenFill>
            </a:ext>
          </a:extLst>
        </p:spPr>
        <p:txBody>
          <a:bodyPr/>
          <a:lstStyle>
            <a:lvl1pPr marL="180975"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lnSpc>
                <a:spcPct val="110000"/>
              </a:lnSpc>
            </a:pPr>
            <a:r>
              <a:rPr lang="ru-RU" altLang="ru-RU" sz="1200" b="1">
                <a:latin typeface="Georgia" pitchFamily="18" charset="0"/>
              </a:rPr>
              <a:t>«Федерация профсоюзов Челябинской области»</a:t>
            </a:r>
          </a:p>
        </p:txBody>
      </p:sp>
      <p:pic>
        <p:nvPicPr>
          <p:cNvPr id="13327" name="Picture 2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91400" y="3505200"/>
            <a:ext cx="6096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8" name="Picture 2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8600" y="5524500"/>
            <a:ext cx="5334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9" name="Picture 10" descr="imag-1s-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57700" y="3619500"/>
            <a:ext cx="685800" cy="4953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3330" name="AutoShape 9"/>
          <p:cNvSpPr>
            <a:spLocks noChangeArrowheads="1"/>
          </p:cNvSpPr>
          <p:nvPr/>
        </p:nvSpPr>
        <p:spPr bwMode="auto">
          <a:xfrm>
            <a:off x="3276600" y="5562600"/>
            <a:ext cx="2895600" cy="990600"/>
          </a:xfrm>
          <a:prstGeom prst="roundRect">
            <a:avLst>
              <a:gd name="adj" fmla="val 16667"/>
            </a:avLst>
          </a:prstGeom>
          <a:noFill/>
          <a:ln w="28575">
            <a:solidFill>
              <a:srgbClr val="800000"/>
            </a:solidFill>
            <a:round/>
            <a:headEnd/>
            <a:tailEnd/>
          </a:ln>
          <a:extLst>
            <a:ext uri="{909E8E84-426E-40DD-AFC4-6F175D3DCCD1}">
              <a14:hiddenFill xmlns:a14="http://schemas.microsoft.com/office/drawing/2010/main">
                <a:solidFill>
                  <a:srgbClr val="FFFFFF"/>
                </a:solidFill>
              </a14:hiddenFill>
            </a:ext>
          </a:extLst>
        </p:spPr>
        <p:txBody>
          <a:bodyPr/>
          <a:lstStyle>
            <a:lvl1pPr marL="180975"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lnSpc>
                <a:spcPct val="110000"/>
              </a:lnSpc>
            </a:pPr>
            <a:endParaRPr lang="ru-RU" altLang="ru-RU" sz="1200" b="1" dirty="0">
              <a:latin typeface="Georgia" pitchFamily="18" charset="0"/>
            </a:endParaRPr>
          </a:p>
        </p:txBody>
      </p:sp>
      <p:sp>
        <p:nvSpPr>
          <p:cNvPr id="13331" name="AutoShape 9"/>
          <p:cNvSpPr>
            <a:spLocks noChangeArrowheads="1"/>
          </p:cNvSpPr>
          <p:nvPr/>
        </p:nvSpPr>
        <p:spPr bwMode="auto">
          <a:xfrm>
            <a:off x="228600" y="4267200"/>
            <a:ext cx="2819400" cy="609600"/>
          </a:xfrm>
          <a:prstGeom prst="roundRect">
            <a:avLst>
              <a:gd name="adj" fmla="val 16667"/>
            </a:avLst>
          </a:prstGeom>
          <a:noFill/>
          <a:ln w="28575">
            <a:solidFill>
              <a:srgbClr val="800000"/>
            </a:solidFill>
            <a:round/>
            <a:headEnd/>
            <a:tailEnd/>
          </a:ln>
          <a:extLst>
            <a:ext uri="{909E8E84-426E-40DD-AFC4-6F175D3DCCD1}">
              <a14:hiddenFill xmlns:a14="http://schemas.microsoft.com/office/drawing/2010/main">
                <a:solidFill>
                  <a:srgbClr val="FFFFFF"/>
                </a:solidFill>
              </a14:hiddenFill>
            </a:ext>
          </a:extLst>
        </p:spPr>
        <p:txBody>
          <a:bodyPr/>
          <a:lstStyle>
            <a:lvl1pPr marL="180975"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lnSpc>
                <a:spcPct val="110000"/>
              </a:lnSpc>
            </a:pPr>
            <a:endParaRPr lang="ru-RU" altLang="ru-RU" sz="1200" b="1" dirty="0">
              <a:latin typeface="Georgia" pitchFamily="18" charset="0"/>
            </a:endParaRPr>
          </a:p>
        </p:txBody>
      </p:sp>
      <p:sp>
        <p:nvSpPr>
          <p:cNvPr id="13332" name="AutoShape 9"/>
          <p:cNvSpPr>
            <a:spLocks noChangeArrowheads="1"/>
          </p:cNvSpPr>
          <p:nvPr/>
        </p:nvSpPr>
        <p:spPr bwMode="auto">
          <a:xfrm>
            <a:off x="6400800" y="4114800"/>
            <a:ext cx="2514600" cy="762000"/>
          </a:xfrm>
          <a:prstGeom prst="roundRect">
            <a:avLst>
              <a:gd name="adj" fmla="val 16667"/>
            </a:avLst>
          </a:prstGeom>
          <a:noFill/>
          <a:ln w="28575">
            <a:solidFill>
              <a:srgbClr val="800000"/>
            </a:solidFill>
            <a:round/>
            <a:headEnd/>
            <a:tailEnd/>
          </a:ln>
          <a:extLst>
            <a:ext uri="{909E8E84-426E-40DD-AFC4-6F175D3DCCD1}">
              <a14:hiddenFill xmlns:a14="http://schemas.microsoft.com/office/drawing/2010/main">
                <a:solidFill>
                  <a:srgbClr val="FFFFFF"/>
                </a:solidFill>
              </a14:hiddenFill>
            </a:ext>
          </a:extLst>
        </p:spPr>
        <p:txBody>
          <a:bodyPr/>
          <a:lstStyle>
            <a:lvl1pPr marL="180975"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lnSpc>
                <a:spcPct val="110000"/>
              </a:lnSpc>
            </a:pPr>
            <a:r>
              <a:rPr lang="ru-RU" altLang="ru-RU" sz="1200" b="1" dirty="0">
                <a:latin typeface="Georgia" pitchFamily="18" charset="0"/>
              </a:rPr>
              <a:t>Общественная Палата Челябинской области</a:t>
            </a:r>
          </a:p>
        </p:txBody>
      </p:sp>
      <p:sp>
        <p:nvSpPr>
          <p:cNvPr id="13333" name="AutoShape 9"/>
          <p:cNvSpPr>
            <a:spLocks noChangeArrowheads="1"/>
          </p:cNvSpPr>
          <p:nvPr/>
        </p:nvSpPr>
        <p:spPr bwMode="auto">
          <a:xfrm>
            <a:off x="228600" y="5276850"/>
            <a:ext cx="2819400" cy="1152525"/>
          </a:xfrm>
          <a:prstGeom prst="roundRect">
            <a:avLst>
              <a:gd name="adj" fmla="val 16667"/>
            </a:avLst>
          </a:prstGeom>
          <a:noFill/>
          <a:ln w="28575">
            <a:solidFill>
              <a:srgbClr val="800000"/>
            </a:solidFill>
            <a:round/>
            <a:headEnd/>
            <a:tailEnd/>
          </a:ln>
          <a:extLst>
            <a:ext uri="{909E8E84-426E-40DD-AFC4-6F175D3DCCD1}">
              <a14:hiddenFill xmlns:a14="http://schemas.microsoft.com/office/drawing/2010/main">
                <a:solidFill>
                  <a:srgbClr val="FFFFFF"/>
                </a:solidFill>
              </a14:hiddenFill>
            </a:ext>
          </a:extLst>
        </p:spPr>
        <p:txBody>
          <a:bodyPr/>
          <a:lstStyle>
            <a:lvl1pPr marL="180975"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lnSpc>
                <a:spcPct val="110000"/>
              </a:lnSpc>
            </a:pPr>
            <a:endParaRPr lang="ru-RU" altLang="ru-RU" sz="1200" b="1" dirty="0" smtClean="0">
              <a:latin typeface="Georgia" pitchFamily="18" charset="0"/>
            </a:endParaRPr>
          </a:p>
          <a:p>
            <a:pPr algn="ctr" eaLnBrk="1" hangingPunct="1">
              <a:lnSpc>
                <a:spcPct val="110000"/>
              </a:lnSpc>
            </a:pPr>
            <a:r>
              <a:rPr lang="ru-RU" altLang="ru-RU" sz="1200" b="1" dirty="0" smtClean="0">
                <a:latin typeface="Georgia" pitchFamily="18" charset="0"/>
              </a:rPr>
              <a:t>Управление  </a:t>
            </a:r>
            <a:r>
              <a:rPr lang="ru-RU" altLang="ru-RU" sz="1200" b="1" dirty="0" err="1" smtClean="0">
                <a:latin typeface="Georgia" pitchFamily="18" charset="0"/>
              </a:rPr>
              <a:t>госзакупок</a:t>
            </a:r>
            <a:r>
              <a:rPr lang="ru-RU" altLang="ru-RU" sz="1200" b="1" dirty="0" smtClean="0">
                <a:latin typeface="Georgia" pitchFamily="18" charset="0"/>
              </a:rPr>
              <a:t>  </a:t>
            </a:r>
            <a:r>
              <a:rPr lang="ru-RU" altLang="ru-RU" sz="1200" b="1" dirty="0" err="1" smtClean="0">
                <a:latin typeface="Georgia" pitchFamily="18" charset="0"/>
              </a:rPr>
              <a:t>г.Челябинск</a:t>
            </a:r>
            <a:endParaRPr lang="ru-RU" altLang="ru-RU" sz="1200" b="1" dirty="0">
              <a:latin typeface="Georgia" pitchFamily="18" charset="0"/>
            </a:endParaRPr>
          </a:p>
        </p:txBody>
      </p:sp>
      <p:pic>
        <p:nvPicPr>
          <p:cNvPr id="13334" name="Picture 3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391400" y="963613"/>
            <a:ext cx="6096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35" name="Picture 6"/>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308100" y="877888"/>
            <a:ext cx="592138"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36" name="Picture 4"/>
          <p:cNvPicPr>
            <a:picLocks noGrp="1" noChangeAspect="1" noChangeArrowheads="1"/>
          </p:cNvPicPr>
          <p:nvPr>
            <p:ph type="body" idx="4294967295"/>
          </p:nvPr>
        </p:nvPicPr>
        <p:blipFill>
          <a:blip r:embed="rId10">
            <a:extLst>
              <a:ext uri="{28A0092B-C50C-407E-A947-70E740481C1C}">
                <a14:useLocalDpi xmlns:a14="http://schemas.microsoft.com/office/drawing/2010/main" val="0"/>
              </a:ext>
            </a:extLst>
          </a:blip>
          <a:srcRect/>
          <a:stretch>
            <a:fillRect/>
          </a:stretch>
        </p:blipFill>
        <p:spPr>
          <a:xfrm>
            <a:off x="4281488" y="944563"/>
            <a:ext cx="609600" cy="552450"/>
          </a:xfrm>
          <a:noFill/>
        </p:spPr>
      </p:pic>
      <p:pic>
        <p:nvPicPr>
          <p:cNvPr id="13337" name="Picture 1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371600" y="3665538"/>
            <a:ext cx="762000" cy="60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Заголовок 1"/>
          <p:cNvSpPr txBox="1">
            <a:spLocks/>
          </p:cNvSpPr>
          <p:nvPr/>
        </p:nvSpPr>
        <p:spPr>
          <a:xfrm>
            <a:off x="436454" y="218980"/>
            <a:ext cx="8358214" cy="647826"/>
          </a:xfrm>
          <a:prstGeom prst="rect">
            <a:avLst/>
          </a:prstGeom>
        </p:spPr>
        <p:txBody>
          <a:bodyPr>
            <a:normAutofit fontScale="97500"/>
          </a:bodyPr>
          <a:lst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a:lstStyle>
          <a:p>
            <a:pPr algn="ctr">
              <a:defRPr/>
            </a:pPr>
            <a:r>
              <a:rPr lang="ru-RU" b="1" dirty="0" smtClean="0">
                <a:solidFill>
                  <a:srgbClr val="C00000"/>
                </a:solidFill>
                <a:latin typeface="Times New Roman" panose="02020603050405020304" pitchFamily="18" charset="0"/>
                <a:cs typeface="Times New Roman" panose="02020603050405020304" pitchFamily="18" charset="0"/>
              </a:rPr>
              <a:t> </a:t>
            </a:r>
            <a:r>
              <a:rPr lang="ru-RU" dirty="0" smtClean="0">
                <a:solidFill>
                  <a:schemeClr val="bg1"/>
                </a:solidFill>
                <a:effectLst>
                  <a:outerShdw blurRad="38100" dist="38100" dir="2700000" algn="tl">
                    <a:srgbClr val="000000">
                      <a:alpha val="43137"/>
                    </a:srgbClr>
                  </a:outerShdw>
                  <a:reflection blurRad="12700" stA="48000" endA="300" endPos="55000" dir="5400000" sy="-90000" algn="bl" rotWithShape="0"/>
                </a:effectLst>
                <a:latin typeface="Times New Roman" panose="02020603050405020304" pitchFamily="18" charset="0"/>
                <a:cs typeface="Times New Roman" panose="02020603050405020304" pitchFamily="18" charset="0"/>
              </a:rPr>
              <a:t>Наши партнеры</a:t>
            </a:r>
            <a:endParaRPr lang="ru-RU" dirty="0">
              <a:solidFill>
                <a:schemeClr val="bg1"/>
              </a:solidFill>
              <a:effectLst>
                <a:outerShdw blurRad="38100" dist="38100" dir="2700000" algn="tl">
                  <a:srgbClr val="000000">
                    <a:alpha val="43137"/>
                  </a:srgbClr>
                </a:outerShdw>
                <a:reflection blurRad="12700" stA="48000" endA="300" endPos="55000" dir="5400000" sy="-90000" algn="bl" rotWithShape="0"/>
              </a:effectLst>
              <a:latin typeface="Times New Roman" panose="02020603050405020304" pitchFamily="18" charset="0"/>
              <a:cs typeface="Times New Roman" panose="02020603050405020304" pitchFamily="18" charset="0"/>
            </a:endParaRPr>
          </a:p>
        </p:txBody>
      </p:sp>
      <p:pic>
        <p:nvPicPr>
          <p:cNvPr id="28" name="Рисунок 27" descr="http://im0-tub-ru.yandex.net/i?id=5b6e212f78c7ee6481704d7d6471746c-01-144">
            <a:hlinkClick r:id="rId12"/>
          </p:cNvPr>
          <p:cNvPicPr/>
          <p:nvPr/>
        </p:nvPicPr>
        <p:blipFill>
          <a:blip r:embed="rId13">
            <a:extLst>
              <a:ext uri="{28A0092B-C50C-407E-A947-70E740481C1C}">
                <a14:useLocalDpi xmlns:a14="http://schemas.microsoft.com/office/drawing/2010/main" val="0"/>
              </a:ext>
            </a:extLst>
          </a:blip>
          <a:srcRect/>
          <a:stretch>
            <a:fillRect/>
          </a:stretch>
        </p:blipFill>
        <p:spPr bwMode="auto">
          <a:xfrm>
            <a:off x="6732240" y="5562600"/>
            <a:ext cx="576063" cy="571500"/>
          </a:xfrm>
          <a:prstGeom prst="rect">
            <a:avLst/>
          </a:prstGeom>
          <a:noFill/>
          <a:ln>
            <a:noFill/>
          </a:ln>
        </p:spPr>
      </p:pic>
      <p:sp>
        <p:nvSpPr>
          <p:cNvPr id="2" name="Прямоугольник 1"/>
          <p:cNvSpPr/>
          <p:nvPr/>
        </p:nvSpPr>
        <p:spPr>
          <a:xfrm>
            <a:off x="3774231" y="5742585"/>
            <a:ext cx="1885453" cy="686598"/>
          </a:xfrm>
          <a:prstGeom prst="rect">
            <a:avLst/>
          </a:prstGeom>
        </p:spPr>
        <p:txBody>
          <a:bodyPr wrap="none">
            <a:spAutoFit/>
          </a:bodyPr>
          <a:lstStyle/>
          <a:p>
            <a:pPr lvl="0" algn="ctr">
              <a:lnSpc>
                <a:spcPct val="110000"/>
              </a:lnSpc>
            </a:pPr>
            <a:r>
              <a:rPr lang="ru-RU" altLang="ru-RU" sz="1200" b="1" dirty="0" smtClean="0">
                <a:solidFill>
                  <a:prstClr val="black"/>
                </a:solidFill>
                <a:latin typeface="Georgia" pitchFamily="18" charset="0"/>
              </a:rPr>
              <a:t>Профессиональные </a:t>
            </a:r>
          </a:p>
          <a:p>
            <a:pPr lvl="0" algn="ctr">
              <a:lnSpc>
                <a:spcPct val="110000"/>
              </a:lnSpc>
            </a:pPr>
            <a:r>
              <a:rPr lang="ru-RU" altLang="ru-RU" sz="1200" b="1" dirty="0" smtClean="0">
                <a:solidFill>
                  <a:prstClr val="black"/>
                </a:solidFill>
                <a:latin typeface="Georgia" pitchFamily="18" charset="0"/>
              </a:rPr>
              <a:t>образовательные</a:t>
            </a:r>
          </a:p>
          <a:p>
            <a:pPr lvl="0" algn="ctr">
              <a:lnSpc>
                <a:spcPct val="110000"/>
              </a:lnSpc>
            </a:pPr>
            <a:r>
              <a:rPr lang="ru-RU" altLang="ru-RU" sz="1200" b="1" dirty="0" smtClean="0">
                <a:solidFill>
                  <a:prstClr val="black"/>
                </a:solidFill>
                <a:latin typeface="Georgia" pitchFamily="18" charset="0"/>
              </a:rPr>
              <a:t>организации</a:t>
            </a:r>
            <a:endParaRPr lang="ru-RU" altLang="ru-RU" sz="1200" b="1" dirty="0">
              <a:solidFill>
                <a:prstClr val="black"/>
              </a:solidFill>
              <a:latin typeface="Georgia" pitchFamily="18" charset="0"/>
            </a:endParaRPr>
          </a:p>
        </p:txBody>
      </p:sp>
      <p:sp>
        <p:nvSpPr>
          <p:cNvPr id="3" name="Прямоугольник 2"/>
          <p:cNvSpPr/>
          <p:nvPr/>
        </p:nvSpPr>
        <p:spPr>
          <a:xfrm>
            <a:off x="7094092" y="3090767"/>
            <a:ext cx="1526379" cy="295466"/>
          </a:xfrm>
          <a:prstGeom prst="rect">
            <a:avLst/>
          </a:prstGeom>
        </p:spPr>
        <p:txBody>
          <a:bodyPr wrap="none">
            <a:spAutoFit/>
          </a:bodyPr>
          <a:lstStyle/>
          <a:p>
            <a:pPr lvl="0" algn="ctr">
              <a:lnSpc>
                <a:spcPct val="110000"/>
              </a:lnSpc>
            </a:pPr>
            <a:r>
              <a:rPr lang="ru-RU" altLang="ru-RU" sz="1200" b="1" dirty="0">
                <a:solidFill>
                  <a:prstClr val="black"/>
                </a:solidFill>
                <a:latin typeface="Georgia" pitchFamily="18" charset="0"/>
              </a:rPr>
              <a:t>«Опора России»</a:t>
            </a:r>
          </a:p>
        </p:txBody>
      </p:sp>
      <p:sp>
        <p:nvSpPr>
          <p:cNvPr id="4" name="Прямоугольник 3"/>
          <p:cNvSpPr/>
          <p:nvPr/>
        </p:nvSpPr>
        <p:spPr>
          <a:xfrm>
            <a:off x="3810000" y="2974975"/>
            <a:ext cx="2286000" cy="701731"/>
          </a:xfrm>
          <a:prstGeom prst="rect">
            <a:avLst/>
          </a:prstGeom>
        </p:spPr>
        <p:txBody>
          <a:bodyPr>
            <a:spAutoFit/>
          </a:bodyPr>
          <a:lstStyle/>
          <a:p>
            <a:pPr lvl="0" algn="ctr">
              <a:lnSpc>
                <a:spcPct val="110000"/>
              </a:lnSpc>
            </a:pPr>
            <a:r>
              <a:rPr lang="ru-RU" altLang="ru-RU" sz="1200" b="1" dirty="0">
                <a:solidFill>
                  <a:prstClr val="black"/>
                </a:solidFill>
                <a:latin typeface="Georgia" pitchFamily="18" charset="0"/>
              </a:rPr>
              <a:t>«Южно-Уральская </a:t>
            </a:r>
          </a:p>
          <a:p>
            <a:pPr lvl="0" algn="ctr">
              <a:lnSpc>
                <a:spcPct val="110000"/>
              </a:lnSpc>
            </a:pPr>
            <a:r>
              <a:rPr lang="ru-RU" altLang="ru-RU" sz="1200" b="1" dirty="0">
                <a:solidFill>
                  <a:prstClr val="black"/>
                </a:solidFill>
                <a:latin typeface="Georgia" pitchFamily="18" charset="0"/>
              </a:rPr>
              <a:t>торгово-промышленная палата»</a:t>
            </a:r>
            <a:r>
              <a:rPr lang="ru-RU" altLang="ru-RU" sz="1200" b="1" dirty="0">
                <a:solidFill>
                  <a:prstClr val="black"/>
                </a:solidFill>
              </a:rPr>
              <a:t> </a:t>
            </a:r>
          </a:p>
        </p:txBody>
      </p:sp>
      <p:sp>
        <p:nvSpPr>
          <p:cNvPr id="5" name="Прямоугольник 4"/>
          <p:cNvSpPr/>
          <p:nvPr/>
        </p:nvSpPr>
        <p:spPr>
          <a:xfrm>
            <a:off x="3352800" y="4267200"/>
            <a:ext cx="2735758" cy="904863"/>
          </a:xfrm>
          <a:prstGeom prst="rect">
            <a:avLst/>
          </a:prstGeom>
        </p:spPr>
        <p:txBody>
          <a:bodyPr wrap="square">
            <a:spAutoFit/>
          </a:bodyPr>
          <a:lstStyle/>
          <a:p>
            <a:pPr lvl="0" algn="ctr">
              <a:lnSpc>
                <a:spcPct val="110000"/>
              </a:lnSpc>
            </a:pPr>
            <a:r>
              <a:rPr lang="ru-RU" altLang="ru-RU" sz="1200" b="1" dirty="0" smtClean="0">
                <a:solidFill>
                  <a:prstClr val="black"/>
                </a:solidFill>
                <a:latin typeface="Georgia" pitchFamily="18" charset="0"/>
              </a:rPr>
              <a:t>Промышленные </a:t>
            </a:r>
            <a:r>
              <a:rPr lang="ru-RU" altLang="ru-RU" sz="1200" b="1" dirty="0">
                <a:solidFill>
                  <a:prstClr val="black"/>
                </a:solidFill>
                <a:latin typeface="Georgia" pitchFamily="18" charset="0"/>
              </a:rPr>
              <a:t>и профессиональные ассоциации Челябинской области</a:t>
            </a:r>
          </a:p>
        </p:txBody>
      </p:sp>
      <p:sp>
        <p:nvSpPr>
          <p:cNvPr id="30" name="Прямоугольник 29"/>
          <p:cNvSpPr/>
          <p:nvPr/>
        </p:nvSpPr>
        <p:spPr>
          <a:xfrm>
            <a:off x="1043111" y="4371885"/>
            <a:ext cx="1418978" cy="295466"/>
          </a:xfrm>
          <a:prstGeom prst="rect">
            <a:avLst/>
          </a:prstGeom>
        </p:spPr>
        <p:txBody>
          <a:bodyPr wrap="none">
            <a:spAutoFit/>
          </a:bodyPr>
          <a:lstStyle/>
          <a:p>
            <a:pPr lvl="0" algn="ctr">
              <a:lnSpc>
                <a:spcPct val="110000"/>
              </a:lnSpc>
            </a:pPr>
            <a:r>
              <a:rPr lang="ru-RU" altLang="ru-RU" sz="1200" b="1" dirty="0">
                <a:solidFill>
                  <a:prstClr val="black"/>
                </a:solidFill>
                <a:latin typeface="Georgia" pitchFamily="18" charset="0"/>
              </a:rPr>
              <a:t>«Союз Успеха»</a:t>
            </a:r>
          </a:p>
        </p:txBody>
      </p:sp>
    </p:spTree>
    <p:extLst>
      <p:ext uri="{BB962C8B-B14F-4D97-AF65-F5344CB8AC3E}">
        <p14:creationId xmlns:p14="http://schemas.microsoft.com/office/powerpoint/2010/main" val="4006406990"/>
      </p:ext>
    </p:extLst>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33752" y="365126"/>
            <a:ext cx="6481598" cy="1325563"/>
          </a:xfrm>
        </p:spPr>
        <p:txBody>
          <a:bodyPr>
            <a:normAutofit/>
          </a:bodyPr>
          <a:lstStyle/>
          <a:p>
            <a:r>
              <a:rPr lang="ru-RU" sz="3200" b="1" dirty="0">
                <a:solidFill>
                  <a:schemeClr val="bg1"/>
                </a:solidFill>
                <a:latin typeface="Times New Roman" pitchFamily="18" charset="0"/>
                <a:cs typeface="Times New Roman" pitchFamily="18" charset="0"/>
              </a:rPr>
              <a:t>Направления развития НСК</a:t>
            </a:r>
            <a:br>
              <a:rPr lang="ru-RU" sz="3200" b="1" dirty="0">
                <a:solidFill>
                  <a:schemeClr val="bg1"/>
                </a:solidFill>
                <a:latin typeface="Times New Roman" pitchFamily="18" charset="0"/>
                <a:cs typeface="Times New Roman" pitchFamily="18" charset="0"/>
              </a:rPr>
            </a:br>
            <a:endParaRPr lang="ru-RU" sz="3200" dirty="0">
              <a:solidFill>
                <a:schemeClr val="bg1"/>
              </a:solidFill>
              <a:latin typeface="Times New Roman" pitchFamily="18" charset="0"/>
              <a:cs typeface="Times New Roman" pitchFamily="18" charset="0"/>
            </a:endParaRPr>
          </a:p>
        </p:txBody>
      </p:sp>
      <p:sp>
        <p:nvSpPr>
          <p:cNvPr id="3" name="Объект 2"/>
          <p:cNvSpPr>
            <a:spLocks noGrp="1"/>
          </p:cNvSpPr>
          <p:nvPr>
            <p:ph idx="1"/>
          </p:nvPr>
        </p:nvSpPr>
        <p:spPr>
          <a:xfrm>
            <a:off x="1781502" y="1072055"/>
            <a:ext cx="6733847" cy="5628290"/>
          </a:xfrm>
        </p:spPr>
        <p:txBody>
          <a:bodyPr>
            <a:normAutofit fontScale="92500" lnSpcReduction="20000"/>
          </a:bodyPr>
          <a:lstStyle/>
          <a:p>
            <a:pPr algn="just"/>
            <a:r>
              <a:rPr lang="ru-RU" dirty="0">
                <a:latin typeface="Times New Roman" pitchFamily="18" charset="0"/>
                <a:cs typeface="Times New Roman" pitchFamily="18" charset="0"/>
              </a:rPr>
              <a:t>1.Дальнейшая работа над национальной и отраслевыми рамками квалификаций</a:t>
            </a:r>
          </a:p>
          <a:p>
            <a:pPr algn="just"/>
            <a:r>
              <a:rPr lang="ru-RU" dirty="0">
                <a:latin typeface="Times New Roman" pitchFamily="18" charset="0"/>
                <a:cs typeface="Times New Roman" pitchFamily="18" charset="0"/>
              </a:rPr>
              <a:t>2.Повышение качества и систематизация </a:t>
            </a:r>
            <a:r>
              <a:rPr lang="ru-RU" dirty="0" err="1">
                <a:latin typeface="Times New Roman" pitchFamily="18" charset="0"/>
                <a:cs typeface="Times New Roman" pitchFamily="18" charset="0"/>
              </a:rPr>
              <a:t>профстандартов</a:t>
            </a:r>
            <a:r>
              <a:rPr lang="ru-RU" dirty="0">
                <a:latin typeface="Times New Roman" pitchFamily="18" charset="0"/>
                <a:cs typeface="Times New Roman" pitchFamily="18" charset="0"/>
              </a:rPr>
              <a:t>, </a:t>
            </a:r>
            <a:r>
              <a:rPr lang="ru-RU" dirty="0">
                <a:latin typeface="Times New Roman" pitchFamily="18" charset="0"/>
                <a:cs typeface="Times New Roman" pitchFamily="18" charset="0"/>
              </a:rPr>
              <a:t>и</a:t>
            </a:r>
            <a:r>
              <a:rPr lang="ru-RU" dirty="0" smtClean="0">
                <a:latin typeface="Times New Roman" pitchFamily="18" charset="0"/>
                <a:cs typeface="Times New Roman" pitchFamily="18" charset="0"/>
              </a:rPr>
              <a:t>нкорпорирование в ПС </a:t>
            </a:r>
            <a:r>
              <a:rPr lang="ru-RU" dirty="0">
                <a:latin typeface="Times New Roman" pitchFamily="18" charset="0"/>
                <a:cs typeface="Times New Roman" pitchFamily="18" charset="0"/>
              </a:rPr>
              <a:t>лучших зарубежных практик</a:t>
            </a:r>
          </a:p>
          <a:p>
            <a:pPr algn="just"/>
            <a:r>
              <a:rPr lang="ru-RU" dirty="0">
                <a:latin typeface="Times New Roman" pitchFamily="18" charset="0"/>
                <a:cs typeface="Times New Roman" pitchFamily="18" charset="0"/>
              </a:rPr>
              <a:t>3.Создание реестров профессиональных квалификаций</a:t>
            </a:r>
          </a:p>
          <a:p>
            <a:pPr algn="just"/>
            <a:r>
              <a:rPr lang="ru-RU" dirty="0">
                <a:latin typeface="Times New Roman" pitchFamily="18" charset="0"/>
                <a:cs typeface="Times New Roman" pitchFamily="18" charset="0"/>
              </a:rPr>
              <a:t>4.Усиление взаимосвязи ПС, ФГОС, образовательных программ, в том числе </a:t>
            </a:r>
            <a:r>
              <a:rPr lang="ru-RU" dirty="0" smtClean="0">
                <a:latin typeface="Times New Roman" pitchFamily="18" charset="0"/>
                <a:cs typeface="Times New Roman" pitchFamily="18" charset="0"/>
              </a:rPr>
              <a:t>на методологическом </a:t>
            </a:r>
            <a:r>
              <a:rPr lang="ru-RU" dirty="0">
                <a:latin typeface="Times New Roman" pitchFamily="18" charset="0"/>
                <a:cs typeface="Times New Roman" pitchFamily="18" charset="0"/>
              </a:rPr>
              <a:t>уровне, создание удобных форматов, поиск </a:t>
            </a:r>
            <a:r>
              <a:rPr lang="ru-RU" dirty="0" smtClean="0">
                <a:latin typeface="Times New Roman" pitchFamily="18" charset="0"/>
                <a:cs typeface="Times New Roman" pitchFamily="18" charset="0"/>
              </a:rPr>
              <a:t>возможностей интеграции </a:t>
            </a:r>
            <a:r>
              <a:rPr lang="ru-RU" dirty="0">
                <a:latin typeface="Times New Roman" pitchFamily="18" charset="0"/>
                <a:cs typeface="Times New Roman" pitchFamily="18" charset="0"/>
              </a:rPr>
              <a:t>отдельных компонентов</a:t>
            </a:r>
          </a:p>
          <a:p>
            <a:pPr algn="just"/>
            <a:r>
              <a:rPr lang="ru-RU" dirty="0">
                <a:latin typeface="Times New Roman" pitchFamily="18" charset="0"/>
                <a:cs typeface="Times New Roman" pitchFamily="18" charset="0"/>
              </a:rPr>
              <a:t>5.Развитие систем независимой оценки (НОК, ПОА), гармонизация </a:t>
            </a:r>
            <a:r>
              <a:rPr lang="ru-RU" dirty="0" err="1" smtClean="0">
                <a:latin typeface="Times New Roman" pitchFamily="18" charset="0"/>
                <a:cs typeface="Times New Roman" pitchFamily="18" charset="0"/>
              </a:rPr>
              <a:t>независимойоценки</a:t>
            </a:r>
            <a:r>
              <a:rPr lang="ru-RU" dirty="0" smtClean="0">
                <a:latin typeface="Times New Roman" pitchFamily="18" charset="0"/>
                <a:cs typeface="Times New Roman" pitchFamily="18" charset="0"/>
              </a:rPr>
              <a:t> </a:t>
            </a:r>
            <a:r>
              <a:rPr lang="ru-RU" dirty="0">
                <a:latin typeface="Times New Roman" pitchFamily="18" charset="0"/>
                <a:cs typeface="Times New Roman" pitchFamily="18" charset="0"/>
              </a:rPr>
              <a:t>и государственной оценки качества подготовки кадров</a:t>
            </a:r>
          </a:p>
          <a:p>
            <a:pPr algn="just"/>
            <a:r>
              <a:rPr lang="ru-RU" dirty="0">
                <a:latin typeface="Times New Roman" pitchFamily="18" charset="0"/>
                <a:cs typeface="Times New Roman" pitchFamily="18" charset="0"/>
              </a:rPr>
              <a:t>6.Усиление работы в области НСК на региональном уровне</a:t>
            </a:r>
          </a:p>
          <a:p>
            <a:pPr algn="just"/>
            <a:r>
              <a:rPr lang="ru-RU" dirty="0">
                <a:latin typeface="Times New Roman" pitchFamily="18" charset="0"/>
                <a:cs typeface="Times New Roman" pitchFamily="18" charset="0"/>
              </a:rPr>
              <a:t>7.Развитие экспертного потенциала на всех уровнях</a:t>
            </a:r>
          </a:p>
          <a:p>
            <a:pPr algn="just"/>
            <a:r>
              <a:rPr lang="ru-RU" dirty="0">
                <a:latin typeface="Times New Roman" pitchFamily="18" charset="0"/>
                <a:cs typeface="Times New Roman" pitchFamily="18" charset="0"/>
              </a:rPr>
              <a:t>8.Подготовка интегрированных нормативно – правовых актов нового </a:t>
            </a:r>
            <a:r>
              <a:rPr lang="ru-RU" dirty="0" smtClean="0">
                <a:latin typeface="Times New Roman" pitchFamily="18" charset="0"/>
                <a:cs typeface="Times New Roman" pitchFamily="18" charset="0"/>
              </a:rPr>
              <a:t>поколения по </a:t>
            </a:r>
            <a:r>
              <a:rPr lang="ru-RU" dirty="0">
                <a:latin typeface="Times New Roman" pitchFamily="18" charset="0"/>
                <a:cs typeface="Times New Roman" pitchFamily="18" charset="0"/>
              </a:rPr>
              <a:t>вопросам НСК</a:t>
            </a:r>
          </a:p>
          <a:p>
            <a:pPr algn="just"/>
            <a:r>
              <a:rPr lang="ru-RU" dirty="0">
                <a:latin typeface="Times New Roman" pitchFamily="18" charset="0"/>
                <a:cs typeface="Times New Roman" pitchFamily="18" charset="0"/>
              </a:rPr>
              <a:t>9.Новые классификаторы сферы труда и сферы образования</a:t>
            </a:r>
          </a:p>
          <a:p>
            <a:pPr algn="just"/>
            <a:r>
              <a:rPr lang="ru-RU" dirty="0" smtClean="0">
                <a:latin typeface="Times New Roman" pitchFamily="18" charset="0"/>
                <a:cs typeface="Times New Roman" pitchFamily="18" charset="0"/>
              </a:rPr>
              <a:t>10.Современные </a:t>
            </a:r>
            <a:r>
              <a:rPr lang="ru-RU" dirty="0">
                <a:latin typeface="Times New Roman" pitchFamily="18" charset="0"/>
                <a:cs typeface="Times New Roman" pitchFamily="18" charset="0"/>
              </a:rPr>
              <a:t>и надежные информационные ресурсы НСК</a:t>
            </a:r>
          </a:p>
          <a:p>
            <a:pPr algn="just"/>
            <a:r>
              <a:rPr lang="ru-RU" dirty="0" smtClean="0">
                <a:latin typeface="Times New Roman" pitchFamily="18" charset="0"/>
                <a:cs typeface="Times New Roman" pitchFamily="18" charset="0"/>
              </a:rPr>
              <a:t>11.Международная </a:t>
            </a:r>
            <a:r>
              <a:rPr lang="ru-RU" dirty="0">
                <a:latin typeface="Times New Roman" pitchFamily="18" charset="0"/>
                <a:cs typeface="Times New Roman" pitchFamily="18" charset="0"/>
              </a:rPr>
              <a:t>кооперация в области развития систем </a:t>
            </a:r>
            <a:r>
              <a:rPr lang="ru-RU" dirty="0" err="1" smtClean="0">
                <a:latin typeface="Times New Roman" pitchFamily="18" charset="0"/>
                <a:cs typeface="Times New Roman" pitchFamily="18" charset="0"/>
              </a:rPr>
              <a:t>профессиональныхквалификаций</a:t>
            </a:r>
            <a:endParaRPr lang="ru-RU" dirty="0">
              <a:latin typeface="Times New Roman" pitchFamily="18" charset="0"/>
              <a:cs typeface="Times New Roman" pitchFamily="18" charset="0"/>
            </a:endParaRPr>
          </a:p>
          <a:p>
            <a:endParaRPr lang="ru-RU" sz="1800" dirty="0"/>
          </a:p>
        </p:txBody>
      </p:sp>
    </p:spTree>
    <p:extLst>
      <p:ext uri="{BB962C8B-B14F-4D97-AF65-F5344CB8AC3E}">
        <p14:creationId xmlns:p14="http://schemas.microsoft.com/office/powerpoint/2010/main" val="395781339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75104" y="365127"/>
            <a:ext cx="7071360" cy="988186"/>
          </a:xfrm>
        </p:spPr>
        <p:txBody>
          <a:bodyPr>
            <a:normAutofit fontScale="90000"/>
          </a:bodyPr>
          <a:lstStyle/>
          <a:p>
            <a:pPr algn="ctr"/>
            <a:r>
              <a:rPr lang="ru-RU" b="1" dirty="0" smtClean="0">
                <a:solidFill>
                  <a:schemeClr val="bg1"/>
                </a:solidFill>
                <a:latin typeface="Times New Roman" pitchFamily="18" charset="0"/>
                <a:cs typeface="Times New Roman" pitchFamily="18" charset="0"/>
              </a:rPr>
              <a:t>Участники создания НСК </a:t>
            </a:r>
            <a:r>
              <a:rPr lang="ru-RU" dirty="0">
                <a:solidFill>
                  <a:schemeClr val="bg1"/>
                </a:solidFill>
                <a:latin typeface="Times New Roman" pitchFamily="18" charset="0"/>
                <a:cs typeface="Times New Roman" pitchFamily="18" charset="0"/>
              </a:rPr>
              <a:t>- и «зоны их ответственности».</a:t>
            </a:r>
            <a:br>
              <a:rPr lang="ru-RU" dirty="0">
                <a:solidFill>
                  <a:schemeClr val="bg1"/>
                </a:solidFill>
                <a:latin typeface="Times New Roman" pitchFamily="18" charset="0"/>
                <a:cs typeface="Times New Roman" pitchFamily="18" charset="0"/>
              </a:rPr>
            </a:br>
            <a:endParaRPr lang="ru-RU" b="1" dirty="0">
              <a:solidFill>
                <a:schemeClr val="bg1"/>
              </a:solidFill>
              <a:latin typeface="Times New Roman" pitchFamily="18" charset="0"/>
              <a:cs typeface="Times New Roman" pitchFamily="18" charset="0"/>
            </a:endParaRPr>
          </a:p>
        </p:txBody>
      </p:sp>
      <p:sp>
        <p:nvSpPr>
          <p:cNvPr id="3" name="Объект 2"/>
          <p:cNvSpPr>
            <a:spLocks noGrp="1"/>
          </p:cNvSpPr>
          <p:nvPr>
            <p:ph idx="1"/>
          </p:nvPr>
        </p:nvSpPr>
        <p:spPr>
          <a:xfrm>
            <a:off x="1804416" y="1825625"/>
            <a:ext cx="7339584" cy="4351338"/>
          </a:xfrm>
        </p:spPr>
        <p:txBody>
          <a:bodyPr>
            <a:normAutofit lnSpcReduction="10000"/>
          </a:bodyPr>
          <a:lstStyle/>
          <a:p>
            <a:r>
              <a:rPr lang="ru-RU" sz="2800" dirty="0" smtClean="0">
                <a:latin typeface="Times New Roman" pitchFamily="18" charset="0"/>
                <a:cs typeface="Times New Roman" pitchFamily="18" charset="0"/>
              </a:rPr>
              <a:t> </a:t>
            </a:r>
            <a:r>
              <a:rPr lang="ru-RU" sz="2800" dirty="0" smtClean="0">
                <a:solidFill>
                  <a:srgbClr val="002060"/>
                </a:solidFill>
                <a:latin typeface="Times New Roman" pitchFamily="18" charset="0"/>
                <a:cs typeface="Times New Roman" pitchFamily="18" charset="0"/>
              </a:rPr>
              <a:t>Работодатели ( объединения, ассоциации, корпорации и </a:t>
            </a:r>
            <a:r>
              <a:rPr lang="ru-RU" sz="2800" dirty="0" err="1" smtClean="0">
                <a:solidFill>
                  <a:srgbClr val="002060"/>
                </a:solidFill>
                <a:latin typeface="Times New Roman" pitchFamily="18" charset="0"/>
                <a:cs typeface="Times New Roman" pitchFamily="18" charset="0"/>
              </a:rPr>
              <a:t>т.д</a:t>
            </a:r>
            <a:r>
              <a:rPr lang="ru-RU" sz="2800" dirty="0" smtClean="0">
                <a:solidFill>
                  <a:srgbClr val="002060"/>
                </a:solidFill>
                <a:latin typeface="Times New Roman" pitchFamily="18" charset="0"/>
                <a:cs typeface="Times New Roman" pitchFamily="18" charset="0"/>
              </a:rPr>
              <a:t>)</a:t>
            </a:r>
          </a:p>
          <a:p>
            <a:r>
              <a:rPr lang="ru-RU" sz="2800" dirty="0">
                <a:solidFill>
                  <a:srgbClr val="002060"/>
                </a:solidFill>
                <a:latin typeface="Times New Roman" pitchFamily="18" charset="0"/>
                <a:cs typeface="Times New Roman" pitchFamily="18" charset="0"/>
              </a:rPr>
              <a:t> </a:t>
            </a:r>
            <a:r>
              <a:rPr lang="ru-RU" sz="2800" dirty="0" smtClean="0">
                <a:solidFill>
                  <a:srgbClr val="002060"/>
                </a:solidFill>
                <a:latin typeface="Times New Roman" pitchFamily="18" charset="0"/>
                <a:cs typeface="Times New Roman" pitchFamily="18" charset="0"/>
              </a:rPr>
              <a:t>Бизнес сообщества ( крупный, средний и малый бизнес)</a:t>
            </a:r>
          </a:p>
          <a:p>
            <a:r>
              <a:rPr lang="ru-RU" sz="2800" dirty="0">
                <a:solidFill>
                  <a:srgbClr val="002060"/>
                </a:solidFill>
                <a:latin typeface="Times New Roman" pitchFamily="18" charset="0"/>
                <a:cs typeface="Times New Roman" pitchFamily="18" charset="0"/>
              </a:rPr>
              <a:t> </a:t>
            </a:r>
            <a:r>
              <a:rPr lang="ru-RU" sz="2800" dirty="0" smtClean="0">
                <a:solidFill>
                  <a:srgbClr val="002060"/>
                </a:solidFill>
                <a:latin typeface="Times New Roman" pitchFamily="18" charset="0"/>
                <a:cs typeface="Times New Roman" pitchFamily="18" charset="0"/>
              </a:rPr>
              <a:t>Система  профессионального образования( университеты, организации ВО и СПО)</a:t>
            </a:r>
          </a:p>
          <a:p>
            <a:r>
              <a:rPr lang="ru-RU" sz="2800" dirty="0">
                <a:solidFill>
                  <a:srgbClr val="002060"/>
                </a:solidFill>
                <a:latin typeface="Times New Roman" pitchFamily="18" charset="0"/>
                <a:cs typeface="Times New Roman" pitchFamily="18" charset="0"/>
              </a:rPr>
              <a:t> </a:t>
            </a:r>
            <a:r>
              <a:rPr lang="ru-RU" sz="2800" dirty="0" smtClean="0">
                <a:solidFill>
                  <a:srgbClr val="002060"/>
                </a:solidFill>
                <a:latin typeface="Times New Roman" pitchFamily="18" charset="0"/>
                <a:cs typeface="Times New Roman" pitchFamily="18" charset="0"/>
              </a:rPr>
              <a:t>Органы исполнительной власти всех уровней</a:t>
            </a:r>
          </a:p>
          <a:p>
            <a:r>
              <a:rPr lang="ru-RU" sz="2800" dirty="0">
                <a:solidFill>
                  <a:srgbClr val="002060"/>
                </a:solidFill>
                <a:latin typeface="Times New Roman" pitchFamily="18" charset="0"/>
                <a:cs typeface="Times New Roman" pitchFamily="18" charset="0"/>
              </a:rPr>
              <a:t> </a:t>
            </a:r>
            <a:r>
              <a:rPr lang="ru-RU" sz="2800" dirty="0" smtClean="0">
                <a:solidFill>
                  <a:srgbClr val="002060"/>
                </a:solidFill>
                <a:latin typeface="Times New Roman" pitchFamily="18" charset="0"/>
                <a:cs typeface="Times New Roman" pitchFamily="18" charset="0"/>
              </a:rPr>
              <a:t>Профессиональные сообщества</a:t>
            </a:r>
          </a:p>
          <a:p>
            <a:r>
              <a:rPr lang="ru-RU" sz="2800" dirty="0" smtClean="0">
                <a:solidFill>
                  <a:srgbClr val="002060"/>
                </a:solidFill>
                <a:latin typeface="Times New Roman" pitchFamily="18" charset="0"/>
                <a:cs typeface="Times New Roman" pitchFamily="18" charset="0"/>
              </a:rPr>
              <a:t>Профессиональные союзы</a:t>
            </a:r>
            <a:endParaRPr lang="ru-RU" sz="28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19257144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53184" y="365127"/>
            <a:ext cx="6662166" cy="936798"/>
          </a:xfrm>
        </p:spPr>
        <p:txBody>
          <a:bodyPr/>
          <a:lstStyle/>
          <a:p>
            <a:pPr algn="ctr"/>
            <a:r>
              <a:rPr lang="ru-RU" dirty="0" smtClean="0">
                <a:solidFill>
                  <a:schemeClr val="bg1"/>
                </a:solidFill>
                <a:latin typeface="Times New Roman" panose="02020603050405020304" pitchFamily="18" charset="0"/>
                <a:cs typeface="Times New Roman" panose="02020603050405020304" pitchFamily="18" charset="0"/>
              </a:rPr>
              <a:t>Соглашения</a:t>
            </a:r>
            <a:endParaRPr lang="ru-RU" dirty="0">
              <a:solidFill>
                <a:schemeClr val="bg1"/>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57200" y="1124744"/>
            <a:ext cx="8229600" cy="5001419"/>
          </a:xfrm>
        </p:spPr>
        <p:txBody>
          <a:bodyPr>
            <a:normAutofit fontScale="40000" lnSpcReduction="20000"/>
          </a:bodyPr>
          <a:lstStyle/>
          <a:p>
            <a:pPr marL="0" indent="0" algn="r">
              <a:buNone/>
            </a:pPr>
            <a:r>
              <a:rPr lang="ru-RU" sz="11100" dirty="0" smtClean="0">
                <a:latin typeface="Times New Roman" panose="02020603050405020304" pitchFamily="18" charset="0"/>
                <a:cs typeface="Times New Roman" panose="02020603050405020304" pitchFamily="18" charset="0"/>
              </a:rPr>
              <a:t>                     </a:t>
            </a:r>
            <a:r>
              <a:rPr lang="ru-RU" sz="5100" dirty="0" smtClean="0">
                <a:latin typeface="Times New Roman" panose="02020603050405020304" pitchFamily="18" charset="0"/>
                <a:cs typeface="Times New Roman" panose="02020603050405020304" pitchFamily="18" charset="0"/>
              </a:rPr>
              <a:t>   </a:t>
            </a:r>
          </a:p>
          <a:p>
            <a:pPr marL="0" indent="0" algn="r">
              <a:buNone/>
            </a:pPr>
            <a:r>
              <a:rPr lang="ru-RU" sz="5100" dirty="0" smtClean="0">
                <a:latin typeface="Times New Roman" panose="02020603050405020304" pitchFamily="18" charset="0"/>
                <a:cs typeface="Times New Roman" panose="02020603050405020304" pitchFamily="18" charset="0"/>
              </a:rPr>
              <a:t>         </a:t>
            </a:r>
          </a:p>
          <a:p>
            <a:pPr marL="0" indent="0" algn="r">
              <a:buNone/>
            </a:pPr>
            <a:endParaRPr lang="ru-RU" sz="5100" dirty="0">
              <a:latin typeface="Times New Roman" panose="02020603050405020304" pitchFamily="18" charset="0"/>
              <a:cs typeface="Times New Roman" panose="02020603050405020304" pitchFamily="18" charset="0"/>
            </a:endParaRPr>
          </a:p>
          <a:p>
            <a:pPr marL="0" indent="0" algn="r">
              <a:buNone/>
            </a:pPr>
            <a:endParaRPr lang="ru-RU" sz="5100" dirty="0" smtClean="0">
              <a:latin typeface="Times New Roman" panose="02020603050405020304" pitchFamily="18" charset="0"/>
              <a:cs typeface="Times New Roman" panose="02020603050405020304" pitchFamily="18" charset="0"/>
            </a:endParaRPr>
          </a:p>
          <a:p>
            <a:pPr marL="0" indent="0" algn="r">
              <a:buNone/>
            </a:pPr>
            <a:endParaRPr lang="ru-RU" sz="5100" dirty="0">
              <a:latin typeface="Times New Roman" panose="02020603050405020304" pitchFamily="18" charset="0"/>
              <a:cs typeface="Times New Roman" panose="02020603050405020304" pitchFamily="18" charset="0"/>
            </a:endParaRPr>
          </a:p>
          <a:p>
            <a:pPr marL="0" indent="0" algn="r">
              <a:buNone/>
            </a:pPr>
            <a:endParaRPr lang="ru-RU" sz="14400" dirty="0" smtClean="0">
              <a:latin typeface="Times New Roman" panose="02020603050405020304" pitchFamily="18" charset="0"/>
              <a:cs typeface="Times New Roman" panose="02020603050405020304" pitchFamily="18" charset="0"/>
            </a:endParaRPr>
          </a:p>
          <a:p>
            <a:pPr marL="0" indent="0" algn="r">
              <a:buNone/>
            </a:pPr>
            <a:endParaRPr lang="ru-RU" sz="14400" dirty="0">
              <a:latin typeface="Times New Roman" panose="02020603050405020304" pitchFamily="18" charset="0"/>
              <a:cs typeface="Times New Roman" panose="02020603050405020304" pitchFamily="18" charset="0"/>
            </a:endParaRPr>
          </a:p>
          <a:p>
            <a:pPr marL="0" indent="0" algn="r">
              <a:buNone/>
            </a:pPr>
            <a:r>
              <a:rPr lang="ru-RU" sz="5100" dirty="0" smtClean="0">
                <a:latin typeface="Times New Roman" panose="02020603050405020304" pitchFamily="18" charset="0"/>
                <a:cs typeface="Times New Roman" panose="02020603050405020304" pitchFamily="18" charset="0"/>
              </a:rPr>
              <a:t>           </a:t>
            </a:r>
          </a:p>
          <a:p>
            <a:pPr marL="0" indent="0" algn="r">
              <a:buNone/>
            </a:pPr>
            <a:endParaRPr lang="ru-RU" sz="5100" dirty="0">
              <a:latin typeface="Times New Roman" panose="02020603050405020304" pitchFamily="18" charset="0"/>
              <a:cs typeface="Times New Roman" panose="02020603050405020304" pitchFamily="18" charset="0"/>
            </a:endParaRPr>
          </a:p>
          <a:p>
            <a:pPr marL="0" indent="0" algn="r">
              <a:buNone/>
            </a:pPr>
            <a:endParaRPr lang="ru-RU" sz="5100" dirty="0" smtClean="0">
              <a:latin typeface="Times New Roman" panose="02020603050405020304" pitchFamily="18" charset="0"/>
              <a:cs typeface="Times New Roman" panose="02020603050405020304" pitchFamily="18" charset="0"/>
            </a:endParaRPr>
          </a:p>
          <a:p>
            <a:pPr marL="0" indent="0" algn="r">
              <a:buNone/>
            </a:pPr>
            <a:r>
              <a:rPr lang="ru-RU" sz="2400" dirty="0" smtClean="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pic>
        <p:nvPicPr>
          <p:cNvPr id="4" name="Рисунок 3" descr="rspp_jpg"/>
          <p:cNvPicPr/>
          <p:nvPr/>
        </p:nvPicPr>
        <p:blipFill>
          <a:blip r:embed="rId2" cstate="print"/>
          <a:srcRect/>
          <a:stretch>
            <a:fillRect/>
          </a:stretch>
        </p:blipFill>
        <p:spPr bwMode="auto">
          <a:xfrm>
            <a:off x="1758129" y="1007824"/>
            <a:ext cx="1518252" cy="1080120"/>
          </a:xfrm>
          <a:prstGeom prst="rect">
            <a:avLst/>
          </a:prstGeom>
          <a:noFill/>
        </p:spPr>
      </p:pic>
      <p:pic>
        <p:nvPicPr>
          <p:cNvPr id="5" name="Picture 13"/>
          <p:cNvPicPr>
            <a:picLocks noChangeAspect="1" noChangeArrowheads="1"/>
          </p:cNvPicPr>
          <p:nvPr/>
        </p:nvPicPr>
        <p:blipFill>
          <a:blip r:embed="rId3" cstate="print"/>
          <a:srcRect/>
          <a:stretch>
            <a:fillRect/>
          </a:stretch>
        </p:blipFill>
        <p:spPr bwMode="auto">
          <a:xfrm>
            <a:off x="1908230" y="3693641"/>
            <a:ext cx="1408585" cy="936104"/>
          </a:xfrm>
          <a:prstGeom prst="rect">
            <a:avLst/>
          </a:prstGeom>
          <a:noFill/>
          <a:ln w="9525">
            <a:noFill/>
            <a:miter lim="800000"/>
            <a:headEnd/>
            <a:tailEnd/>
          </a:ln>
        </p:spPr>
      </p:pic>
      <p:pic>
        <p:nvPicPr>
          <p:cNvPr id="6" name="Picture 2" descr="C:\Users\dns\Desktop\чрарк.png"/>
          <p:cNvPicPr>
            <a:picLocks noChangeAspect="1" noChangeArrowheads="1"/>
          </p:cNvPicPr>
          <p:nvPr/>
        </p:nvPicPr>
        <p:blipFill>
          <a:blip r:embed="rId4"/>
          <a:srcRect/>
          <a:stretch>
            <a:fillRect/>
          </a:stretch>
        </p:blipFill>
        <p:spPr bwMode="auto">
          <a:xfrm>
            <a:off x="2072909" y="4962840"/>
            <a:ext cx="1243906" cy="648072"/>
          </a:xfrm>
          <a:prstGeom prst="rect">
            <a:avLst/>
          </a:prstGeom>
          <a:solidFill>
            <a:schemeClr val="accent1">
              <a:lumMod val="20000"/>
              <a:lumOff val="80000"/>
            </a:schemeClr>
          </a:solidFill>
        </p:spPr>
      </p:pic>
      <p:pic>
        <p:nvPicPr>
          <p:cNvPr id="7" name="Рисунок 6" descr="http://im0-tub-ru.yandex.net/i?id=5b6e212f78c7ee6481704d7d6471746c-01-144">
            <a:hlinkClick r:id="rId5"/>
          </p:cNvPr>
          <p:cNvPicPr/>
          <p:nvPr/>
        </p:nvPicPr>
        <p:blipFill>
          <a:blip r:embed="rId6">
            <a:extLst>
              <a:ext uri="{28A0092B-C50C-407E-A947-70E740481C1C}">
                <a14:useLocalDpi xmlns:a14="http://schemas.microsoft.com/office/drawing/2010/main" val="0"/>
              </a:ext>
            </a:extLst>
          </a:blip>
          <a:srcRect/>
          <a:stretch>
            <a:fillRect/>
          </a:stretch>
        </p:blipFill>
        <p:spPr bwMode="auto">
          <a:xfrm>
            <a:off x="1908230" y="2425673"/>
            <a:ext cx="1368151" cy="979312"/>
          </a:xfrm>
          <a:prstGeom prst="rect">
            <a:avLst/>
          </a:prstGeom>
          <a:noFill/>
          <a:ln>
            <a:noFill/>
          </a:ln>
        </p:spPr>
      </p:pic>
      <p:sp>
        <p:nvSpPr>
          <p:cNvPr id="10" name="Скругленный прямоугольник 9"/>
          <p:cNvSpPr/>
          <p:nvPr/>
        </p:nvSpPr>
        <p:spPr>
          <a:xfrm>
            <a:off x="3143275" y="1384784"/>
            <a:ext cx="5544616" cy="9144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r"/>
            <a:r>
              <a:rPr lang="ru-RU" sz="2400" dirty="0" smtClean="0">
                <a:solidFill>
                  <a:srgbClr val="002060"/>
                </a:solidFill>
                <a:latin typeface="Times New Roman" panose="02020603050405020304" pitchFamily="18" charset="0"/>
                <a:cs typeface="Times New Roman" panose="02020603050405020304" pitchFamily="18" charset="0"/>
              </a:rPr>
              <a:t>Челябинская областная Ассоциация</a:t>
            </a:r>
            <a:endParaRPr lang="ru-RU" sz="2400" dirty="0">
              <a:solidFill>
                <a:srgbClr val="002060"/>
              </a:solidFill>
              <a:latin typeface="Times New Roman" panose="02020603050405020304" pitchFamily="18" charset="0"/>
              <a:cs typeface="Times New Roman" panose="02020603050405020304" pitchFamily="18" charset="0"/>
            </a:endParaRPr>
          </a:p>
          <a:p>
            <a:pPr algn="r"/>
            <a:r>
              <a:rPr lang="ru-RU" sz="2400" dirty="0" smtClean="0">
                <a:solidFill>
                  <a:srgbClr val="002060"/>
                </a:solidFill>
                <a:latin typeface="Times New Roman" panose="02020603050405020304" pitchFamily="18" charset="0"/>
                <a:cs typeface="Times New Roman" panose="02020603050405020304" pitchFamily="18" charset="0"/>
              </a:rPr>
              <a:t>работодателей </a:t>
            </a:r>
            <a:r>
              <a:rPr lang="ru-RU" sz="2400" dirty="0">
                <a:solidFill>
                  <a:srgbClr val="002060"/>
                </a:solidFill>
                <a:latin typeface="Times New Roman" panose="02020603050405020304" pitchFamily="18" charset="0"/>
                <a:cs typeface="Times New Roman" panose="02020603050405020304" pitchFamily="18" charset="0"/>
              </a:rPr>
              <a:t>«СПП»</a:t>
            </a:r>
          </a:p>
          <a:p>
            <a:pPr algn="ctr"/>
            <a:endParaRPr lang="ru-RU" dirty="0"/>
          </a:p>
        </p:txBody>
      </p:sp>
      <p:sp>
        <p:nvSpPr>
          <p:cNvPr id="11" name="Скругленный прямоугольник 10"/>
          <p:cNvSpPr/>
          <p:nvPr/>
        </p:nvSpPr>
        <p:spPr>
          <a:xfrm>
            <a:off x="3143275" y="2779241"/>
            <a:ext cx="5544616" cy="9144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r"/>
            <a:r>
              <a:rPr lang="ru-RU" sz="2400" dirty="0">
                <a:latin typeface="Times New Roman" panose="02020603050405020304" pitchFamily="18" charset="0"/>
                <a:cs typeface="Times New Roman" panose="02020603050405020304" pitchFamily="18" charset="0"/>
              </a:rPr>
              <a:t> </a:t>
            </a:r>
            <a:r>
              <a:rPr lang="ru-RU" sz="2400" dirty="0">
                <a:solidFill>
                  <a:srgbClr val="002060"/>
                </a:solidFill>
                <a:latin typeface="Times New Roman" panose="02020603050405020304" pitchFamily="18" charset="0"/>
                <a:cs typeface="Times New Roman" panose="02020603050405020304" pitchFamily="18" charset="0"/>
              </a:rPr>
              <a:t>Министерство образования и науки</a:t>
            </a:r>
          </a:p>
          <a:p>
            <a:pPr algn="r"/>
            <a:r>
              <a:rPr lang="ru-RU" sz="2400" dirty="0">
                <a:solidFill>
                  <a:srgbClr val="002060"/>
                </a:solidFill>
                <a:latin typeface="Times New Roman" panose="02020603050405020304" pitchFamily="18" charset="0"/>
                <a:cs typeface="Times New Roman" panose="02020603050405020304" pitchFamily="18" charset="0"/>
              </a:rPr>
              <a:t>Челябинской    области</a:t>
            </a:r>
            <a:r>
              <a:rPr lang="ru-RU" sz="2400" dirty="0">
                <a:latin typeface="Times New Roman" panose="02020603050405020304" pitchFamily="18" charset="0"/>
                <a:cs typeface="Times New Roman" panose="02020603050405020304" pitchFamily="18" charset="0"/>
              </a:rPr>
              <a:t>, </a:t>
            </a:r>
            <a:endParaRPr lang="ru-RU" sz="2400" dirty="0"/>
          </a:p>
        </p:txBody>
      </p:sp>
      <p:sp>
        <p:nvSpPr>
          <p:cNvPr id="12" name="Скругленный прямоугольник 11"/>
          <p:cNvSpPr/>
          <p:nvPr/>
        </p:nvSpPr>
        <p:spPr>
          <a:xfrm>
            <a:off x="3143275" y="3882752"/>
            <a:ext cx="5544616" cy="9144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r"/>
            <a:endParaRPr lang="ru-RU" sz="2400" dirty="0">
              <a:latin typeface="Times New Roman" panose="02020603050405020304" pitchFamily="18" charset="0"/>
              <a:cs typeface="Times New Roman" panose="02020603050405020304" pitchFamily="18" charset="0"/>
            </a:endParaRPr>
          </a:p>
          <a:p>
            <a:pPr algn="r"/>
            <a:r>
              <a:rPr lang="ru-RU" sz="2400" dirty="0" smtClean="0">
                <a:solidFill>
                  <a:srgbClr val="002060"/>
                </a:solidFill>
                <a:latin typeface="Times New Roman" panose="02020603050405020304" pitchFamily="18" charset="0"/>
                <a:cs typeface="Times New Roman" panose="02020603050405020304" pitchFamily="18" charset="0"/>
              </a:rPr>
              <a:t>Совет </a:t>
            </a:r>
            <a:r>
              <a:rPr lang="ru-RU" sz="2400" dirty="0">
                <a:solidFill>
                  <a:srgbClr val="002060"/>
                </a:solidFill>
                <a:latin typeface="Times New Roman" panose="02020603050405020304" pitchFamily="18" charset="0"/>
                <a:cs typeface="Times New Roman" panose="02020603050405020304" pitchFamily="18" charset="0"/>
              </a:rPr>
              <a:t>ректоров вузов Челябинской области</a:t>
            </a:r>
            <a:r>
              <a:rPr lang="ru-RU" sz="2400" dirty="0">
                <a:latin typeface="Times New Roman" panose="02020603050405020304" pitchFamily="18" charset="0"/>
                <a:cs typeface="Times New Roman" panose="02020603050405020304" pitchFamily="18" charset="0"/>
              </a:rPr>
              <a:t>, </a:t>
            </a:r>
          </a:p>
          <a:p>
            <a:pPr algn="just"/>
            <a:r>
              <a:rPr lang="ru-RU" sz="2400" dirty="0">
                <a:latin typeface="Times New Roman" panose="02020603050405020304" pitchFamily="18" charset="0"/>
                <a:cs typeface="Times New Roman" panose="02020603050405020304" pitchFamily="18" charset="0"/>
              </a:rPr>
              <a:t>         </a:t>
            </a:r>
          </a:p>
          <a:p>
            <a:pPr algn="ctr"/>
            <a:endParaRPr lang="ru-RU" dirty="0"/>
          </a:p>
        </p:txBody>
      </p:sp>
      <p:sp>
        <p:nvSpPr>
          <p:cNvPr id="13" name="Скругленный прямоугольник 12"/>
          <p:cNvSpPr/>
          <p:nvPr/>
        </p:nvSpPr>
        <p:spPr>
          <a:xfrm>
            <a:off x="3143275" y="5121188"/>
            <a:ext cx="5544616" cy="1130424"/>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r"/>
            <a:r>
              <a:rPr lang="ru-RU" sz="2400" dirty="0">
                <a:solidFill>
                  <a:srgbClr val="002060"/>
                </a:solidFill>
                <a:latin typeface="Times New Roman" panose="02020603050405020304" pitchFamily="18" charset="0"/>
                <a:cs typeface="Times New Roman" panose="02020603050405020304" pitchFamily="18" charset="0"/>
              </a:rPr>
              <a:t>АНО « Челябинское региональное </a:t>
            </a:r>
            <a:r>
              <a:rPr lang="ru-RU" sz="2400" dirty="0" smtClean="0">
                <a:solidFill>
                  <a:srgbClr val="002060"/>
                </a:solidFill>
                <a:latin typeface="Times New Roman" panose="02020603050405020304" pitchFamily="18" charset="0"/>
                <a:cs typeface="Times New Roman" panose="02020603050405020304" pitchFamily="18" charset="0"/>
              </a:rPr>
              <a:t>агентство развития квалификаций»</a:t>
            </a:r>
            <a:endParaRPr lang="ru-RU" sz="2400" dirty="0">
              <a:solidFill>
                <a:srgbClr val="002060"/>
              </a:solidFill>
            </a:endParaRPr>
          </a:p>
        </p:txBody>
      </p:sp>
    </p:spTree>
    <p:extLst>
      <p:ext uri="{BB962C8B-B14F-4D97-AF65-F5344CB8AC3E}">
        <p14:creationId xmlns:p14="http://schemas.microsoft.com/office/powerpoint/2010/main" val="46874181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80031" y="365126"/>
            <a:ext cx="6736509" cy="1325563"/>
          </a:xfrm>
        </p:spPr>
        <p:txBody>
          <a:bodyPr>
            <a:normAutofit fontScale="90000"/>
          </a:bodyPr>
          <a:lstStyle/>
          <a:p>
            <a:pPr algn="ctr"/>
            <a:r>
              <a:rPr lang="ru-RU" sz="1800" b="1" dirty="0" smtClean="0"/>
              <a:t/>
            </a:r>
            <a:br>
              <a:rPr lang="ru-RU" sz="1800" b="1" dirty="0" smtClean="0"/>
            </a:br>
            <a:r>
              <a:rPr lang="ru-RU" sz="1800" b="1" dirty="0"/>
              <a:t/>
            </a:r>
            <a:br>
              <a:rPr lang="ru-RU" sz="1800" b="1" dirty="0"/>
            </a:br>
            <a:r>
              <a:rPr lang="ru-RU" sz="1800" b="1" dirty="0" smtClean="0"/>
              <a:t/>
            </a:r>
            <a:br>
              <a:rPr lang="ru-RU" sz="1800" b="1" dirty="0" smtClean="0"/>
            </a:br>
            <a:r>
              <a:rPr lang="ru-RU" sz="1800" b="1" dirty="0"/>
              <a:t/>
            </a:r>
            <a:br>
              <a:rPr lang="ru-RU" sz="1800" b="1" dirty="0"/>
            </a:br>
            <a:r>
              <a:rPr lang="ru-RU" sz="1800" b="1" dirty="0">
                <a:solidFill>
                  <a:schemeClr val="bg1"/>
                </a:solidFill>
                <a:latin typeface="Times New Roman" pitchFamily="18" charset="0"/>
                <a:cs typeface="Times New Roman" pitchFamily="18" charset="0"/>
              </a:rPr>
              <a:t>Пилотные регионы</a:t>
            </a:r>
            <a:br>
              <a:rPr lang="ru-RU" sz="1800" b="1" dirty="0">
                <a:solidFill>
                  <a:schemeClr val="bg1"/>
                </a:solidFill>
                <a:latin typeface="Times New Roman" pitchFamily="18" charset="0"/>
                <a:cs typeface="Times New Roman" pitchFamily="18" charset="0"/>
              </a:rPr>
            </a:br>
            <a:r>
              <a:rPr lang="ru-RU" sz="1800" b="1" dirty="0">
                <a:solidFill>
                  <a:schemeClr val="bg1"/>
                </a:solidFill>
                <a:latin typeface="Times New Roman" pitchFamily="18" charset="0"/>
                <a:cs typeface="Times New Roman" pitchFamily="18" charset="0"/>
              </a:rPr>
              <a:t>по апробации модели организации работ по формированию элементов</a:t>
            </a:r>
            <a:br>
              <a:rPr lang="ru-RU" sz="1800" b="1" dirty="0">
                <a:solidFill>
                  <a:schemeClr val="bg1"/>
                </a:solidFill>
                <a:latin typeface="Times New Roman" pitchFamily="18" charset="0"/>
                <a:cs typeface="Times New Roman" pitchFamily="18" charset="0"/>
              </a:rPr>
            </a:br>
            <a:r>
              <a:rPr lang="ru-RU" sz="1800" b="1" dirty="0">
                <a:solidFill>
                  <a:schemeClr val="bg1"/>
                </a:solidFill>
                <a:latin typeface="Times New Roman" pitchFamily="18" charset="0"/>
                <a:cs typeface="Times New Roman" pitchFamily="18" charset="0"/>
              </a:rPr>
              <a:t>национальной системы профессиональных квалификаций </a:t>
            </a:r>
            <a:r>
              <a:rPr lang="ru-RU" sz="1800" b="1" dirty="0" smtClean="0">
                <a:solidFill>
                  <a:schemeClr val="bg1"/>
                </a:solidFill>
                <a:latin typeface="Times New Roman" pitchFamily="18" charset="0"/>
                <a:cs typeface="Times New Roman" pitchFamily="18" charset="0"/>
              </a:rPr>
              <a:t>на региональном </a:t>
            </a:r>
            <a:r>
              <a:rPr lang="ru-RU" sz="1800" b="1" dirty="0">
                <a:solidFill>
                  <a:schemeClr val="bg1"/>
                </a:solidFill>
                <a:latin typeface="Times New Roman" pitchFamily="18" charset="0"/>
                <a:cs typeface="Times New Roman" pitchFamily="18" charset="0"/>
              </a:rPr>
              <a:t>уровне</a:t>
            </a:r>
            <a:r>
              <a:rPr lang="ru-RU" sz="1800" b="1" dirty="0">
                <a:solidFill>
                  <a:srgbClr val="C00000"/>
                </a:solidFill>
                <a:latin typeface="Times New Roman" pitchFamily="18" charset="0"/>
                <a:cs typeface="Times New Roman" pitchFamily="18" charset="0"/>
              </a:rPr>
              <a:t> </a:t>
            </a:r>
            <a:r>
              <a:rPr lang="ru-RU" sz="1800" b="1" i="1" dirty="0">
                <a:solidFill>
                  <a:srgbClr val="002060"/>
                </a:solidFill>
                <a:latin typeface="Times New Roman" pitchFamily="18" charset="0"/>
                <a:cs typeface="Times New Roman" pitchFamily="18" charset="0"/>
              </a:rPr>
              <a:t>(Принята Национальным советом при Президенте Российской Федерации</a:t>
            </a:r>
            <a:br>
              <a:rPr lang="ru-RU" sz="1800" b="1" i="1" dirty="0">
                <a:solidFill>
                  <a:srgbClr val="002060"/>
                </a:solidFill>
                <a:latin typeface="Times New Roman" pitchFamily="18" charset="0"/>
                <a:cs typeface="Times New Roman" pitchFamily="18" charset="0"/>
              </a:rPr>
            </a:br>
            <a:r>
              <a:rPr lang="ru-RU" sz="1800" b="1" i="1" dirty="0">
                <a:solidFill>
                  <a:srgbClr val="002060"/>
                </a:solidFill>
                <a:latin typeface="Times New Roman" pitchFamily="18" charset="0"/>
                <a:cs typeface="Times New Roman" pitchFamily="18" charset="0"/>
              </a:rPr>
              <a:t>по профессиональным </a:t>
            </a:r>
            <a:r>
              <a:rPr lang="ru-RU" sz="1800" b="1" i="1" dirty="0" smtClean="0">
                <a:solidFill>
                  <a:srgbClr val="002060"/>
                </a:solidFill>
                <a:latin typeface="Times New Roman" pitchFamily="18" charset="0"/>
                <a:cs typeface="Times New Roman" pitchFamily="18" charset="0"/>
              </a:rPr>
              <a:t>квалификациям(протокол </a:t>
            </a:r>
            <a:r>
              <a:rPr lang="ru-RU" sz="1800" b="1" i="1" dirty="0">
                <a:solidFill>
                  <a:srgbClr val="002060"/>
                </a:solidFill>
                <a:latin typeface="Times New Roman" pitchFamily="18" charset="0"/>
                <a:cs typeface="Times New Roman" pitchFamily="18" charset="0"/>
              </a:rPr>
              <a:t>от 23 ноября 2015 г. № 13, п.4)</a:t>
            </a:r>
            <a:r>
              <a:rPr lang="ru-RU" sz="1800" dirty="0">
                <a:solidFill>
                  <a:srgbClr val="002060"/>
                </a:solidFill>
                <a:latin typeface="Times New Roman" pitchFamily="18" charset="0"/>
                <a:cs typeface="Times New Roman" pitchFamily="18" charset="0"/>
              </a:rPr>
              <a:t/>
            </a:r>
            <a:br>
              <a:rPr lang="ru-RU" sz="1800" dirty="0">
                <a:solidFill>
                  <a:srgbClr val="002060"/>
                </a:solidFill>
                <a:latin typeface="Times New Roman" pitchFamily="18" charset="0"/>
                <a:cs typeface="Times New Roman" pitchFamily="18" charset="0"/>
              </a:rPr>
            </a:br>
            <a:r>
              <a:rPr lang="ru-RU" sz="1800" b="1" dirty="0" smtClean="0">
                <a:solidFill>
                  <a:srgbClr val="002060"/>
                </a:solidFill>
                <a:latin typeface="Times New Roman" pitchFamily="18" charset="0"/>
                <a:cs typeface="Times New Roman" pitchFamily="18" charset="0"/>
              </a:rPr>
              <a:t/>
            </a:r>
            <a:br>
              <a:rPr lang="ru-RU" sz="1800" b="1" dirty="0" smtClean="0">
                <a:solidFill>
                  <a:srgbClr val="002060"/>
                </a:solidFill>
                <a:latin typeface="Times New Roman" pitchFamily="18" charset="0"/>
                <a:cs typeface="Times New Roman" pitchFamily="18" charset="0"/>
              </a:rPr>
            </a:br>
            <a:r>
              <a:rPr lang="ru-RU" sz="1800" b="1" dirty="0"/>
              <a:t/>
            </a:r>
            <a:br>
              <a:rPr lang="ru-RU" sz="1800" b="1" dirty="0"/>
            </a:br>
            <a:endParaRPr lang="ru-RU" sz="1800" dirty="0"/>
          </a:p>
        </p:txBody>
      </p:sp>
      <p:sp>
        <p:nvSpPr>
          <p:cNvPr id="4" name="Текст 3"/>
          <p:cNvSpPr>
            <a:spLocks noGrp="1"/>
          </p:cNvSpPr>
          <p:nvPr>
            <p:ph type="body" idx="1"/>
          </p:nvPr>
        </p:nvSpPr>
        <p:spPr/>
        <p:txBody>
          <a:bodyPr/>
          <a:lstStyle/>
          <a:p>
            <a:r>
              <a:rPr lang="ru-RU" dirty="0" smtClean="0">
                <a:solidFill>
                  <a:schemeClr val="bg1"/>
                </a:solidFill>
                <a:latin typeface="Times New Roman" pitchFamily="18" charset="0"/>
                <a:cs typeface="Times New Roman" pitchFamily="18" charset="0"/>
              </a:rPr>
              <a:t>Федеральные округа</a:t>
            </a:r>
            <a:endParaRPr lang="ru-RU" dirty="0">
              <a:solidFill>
                <a:schemeClr val="bg1"/>
              </a:solidFill>
              <a:latin typeface="Times New Roman" pitchFamily="18" charset="0"/>
              <a:cs typeface="Times New Roman" pitchFamily="18" charset="0"/>
            </a:endParaRPr>
          </a:p>
        </p:txBody>
      </p:sp>
      <p:sp>
        <p:nvSpPr>
          <p:cNvPr id="5" name="Объект 4"/>
          <p:cNvSpPr>
            <a:spLocks noGrp="1"/>
          </p:cNvSpPr>
          <p:nvPr>
            <p:ph sz="half" idx="2"/>
          </p:nvPr>
        </p:nvSpPr>
        <p:spPr/>
        <p:style>
          <a:lnRef idx="1">
            <a:schemeClr val="accent3"/>
          </a:lnRef>
          <a:fillRef idx="2">
            <a:schemeClr val="accent3"/>
          </a:fillRef>
          <a:effectRef idx="1">
            <a:schemeClr val="accent3"/>
          </a:effectRef>
          <a:fontRef idx="minor">
            <a:schemeClr val="dk1"/>
          </a:fontRef>
        </p:style>
        <p:txBody>
          <a:bodyPr>
            <a:normAutofit/>
          </a:bodyPr>
          <a:lstStyle/>
          <a:p>
            <a:r>
              <a:rPr lang="ru-RU" sz="1800" dirty="0">
                <a:solidFill>
                  <a:srgbClr val="002060"/>
                </a:solidFill>
                <a:latin typeface="Times New Roman" pitchFamily="18" charset="0"/>
                <a:cs typeface="Times New Roman" pitchFamily="18" charset="0"/>
              </a:rPr>
              <a:t>Центральный федеральный </a:t>
            </a:r>
            <a:r>
              <a:rPr lang="ru-RU" sz="1800" dirty="0" smtClean="0">
                <a:solidFill>
                  <a:srgbClr val="002060"/>
                </a:solidFill>
                <a:latin typeface="Times New Roman" pitchFamily="18" charset="0"/>
                <a:cs typeface="Times New Roman" pitchFamily="18" charset="0"/>
              </a:rPr>
              <a:t>округ</a:t>
            </a:r>
          </a:p>
          <a:p>
            <a:r>
              <a:rPr lang="ru-RU" sz="1800" dirty="0">
                <a:solidFill>
                  <a:srgbClr val="002060"/>
                </a:solidFill>
                <a:latin typeface="Times New Roman" pitchFamily="18" charset="0"/>
                <a:cs typeface="Times New Roman" pitchFamily="18" charset="0"/>
              </a:rPr>
              <a:t>Северо-Западный федеральный </a:t>
            </a:r>
            <a:r>
              <a:rPr lang="ru-RU" sz="1800" dirty="0" smtClean="0">
                <a:solidFill>
                  <a:srgbClr val="002060"/>
                </a:solidFill>
                <a:latin typeface="Times New Roman" pitchFamily="18" charset="0"/>
                <a:cs typeface="Times New Roman" pitchFamily="18" charset="0"/>
              </a:rPr>
              <a:t>округ</a:t>
            </a:r>
          </a:p>
          <a:p>
            <a:r>
              <a:rPr lang="ru-RU" sz="1800" dirty="0">
                <a:solidFill>
                  <a:srgbClr val="002060"/>
                </a:solidFill>
                <a:latin typeface="Times New Roman" pitchFamily="18" charset="0"/>
                <a:cs typeface="Times New Roman" pitchFamily="18" charset="0"/>
              </a:rPr>
              <a:t>Приволжский федеральный </a:t>
            </a:r>
            <a:r>
              <a:rPr lang="ru-RU" sz="1800" dirty="0" smtClean="0">
                <a:solidFill>
                  <a:srgbClr val="002060"/>
                </a:solidFill>
                <a:latin typeface="Times New Roman" pitchFamily="18" charset="0"/>
                <a:cs typeface="Times New Roman" pitchFamily="18" charset="0"/>
              </a:rPr>
              <a:t>округ</a:t>
            </a:r>
          </a:p>
          <a:p>
            <a:r>
              <a:rPr lang="ru-RU" sz="1800" dirty="0">
                <a:solidFill>
                  <a:srgbClr val="002060"/>
                </a:solidFill>
                <a:latin typeface="Times New Roman" pitchFamily="18" charset="0"/>
                <a:cs typeface="Times New Roman" pitchFamily="18" charset="0"/>
              </a:rPr>
              <a:t>Уральский федеральный </a:t>
            </a:r>
            <a:r>
              <a:rPr lang="ru-RU" sz="1800" dirty="0" smtClean="0">
                <a:solidFill>
                  <a:srgbClr val="002060"/>
                </a:solidFill>
                <a:latin typeface="Times New Roman" pitchFamily="18" charset="0"/>
                <a:cs typeface="Times New Roman" pitchFamily="18" charset="0"/>
              </a:rPr>
              <a:t>округ</a:t>
            </a:r>
          </a:p>
          <a:p>
            <a:r>
              <a:rPr lang="ru-RU" sz="1800" dirty="0" smtClean="0">
                <a:solidFill>
                  <a:srgbClr val="002060"/>
                </a:solidFill>
                <a:latin typeface="Times New Roman" pitchFamily="18" charset="0"/>
                <a:cs typeface="Times New Roman" pitchFamily="18" charset="0"/>
              </a:rPr>
              <a:t>Дальневосточный </a:t>
            </a:r>
            <a:r>
              <a:rPr lang="ru-RU" sz="1800" dirty="0">
                <a:solidFill>
                  <a:srgbClr val="002060"/>
                </a:solidFill>
                <a:latin typeface="Times New Roman" pitchFamily="18" charset="0"/>
                <a:cs typeface="Times New Roman" pitchFamily="18" charset="0"/>
              </a:rPr>
              <a:t>федеральный </a:t>
            </a:r>
            <a:r>
              <a:rPr lang="ru-RU" sz="1800" dirty="0" smtClean="0">
                <a:solidFill>
                  <a:srgbClr val="002060"/>
                </a:solidFill>
                <a:latin typeface="Times New Roman" pitchFamily="18" charset="0"/>
                <a:cs typeface="Times New Roman" pitchFamily="18" charset="0"/>
              </a:rPr>
              <a:t>округ</a:t>
            </a:r>
          </a:p>
          <a:p>
            <a:r>
              <a:rPr lang="ru-RU" sz="1800" dirty="0">
                <a:solidFill>
                  <a:srgbClr val="002060"/>
                </a:solidFill>
                <a:latin typeface="Times New Roman" pitchFamily="18" charset="0"/>
                <a:cs typeface="Times New Roman" pitchFamily="18" charset="0"/>
              </a:rPr>
              <a:t>Сибирский федеральный </a:t>
            </a:r>
            <a:r>
              <a:rPr lang="ru-RU" sz="1800" dirty="0" smtClean="0">
                <a:solidFill>
                  <a:srgbClr val="002060"/>
                </a:solidFill>
                <a:latin typeface="Times New Roman" pitchFamily="18" charset="0"/>
                <a:cs typeface="Times New Roman" pitchFamily="18" charset="0"/>
              </a:rPr>
              <a:t>округ</a:t>
            </a:r>
          </a:p>
          <a:p>
            <a:r>
              <a:rPr lang="ru-RU" sz="1800" dirty="0">
                <a:solidFill>
                  <a:srgbClr val="002060"/>
                </a:solidFill>
                <a:latin typeface="Times New Roman" pitchFamily="18" charset="0"/>
                <a:cs typeface="Times New Roman" pitchFamily="18" charset="0"/>
              </a:rPr>
              <a:t>Южный федеральный </a:t>
            </a:r>
            <a:r>
              <a:rPr lang="ru-RU" sz="1800" dirty="0" smtClean="0">
                <a:solidFill>
                  <a:srgbClr val="002060"/>
                </a:solidFill>
                <a:latin typeface="Times New Roman" pitchFamily="18" charset="0"/>
                <a:cs typeface="Times New Roman" pitchFamily="18" charset="0"/>
              </a:rPr>
              <a:t>округ</a:t>
            </a:r>
            <a:endParaRPr lang="ru-RU" sz="1800" dirty="0">
              <a:solidFill>
                <a:srgbClr val="002060"/>
              </a:solidFill>
              <a:latin typeface="Times New Roman" pitchFamily="18" charset="0"/>
              <a:cs typeface="Times New Roman" pitchFamily="18" charset="0"/>
            </a:endParaRPr>
          </a:p>
        </p:txBody>
      </p:sp>
      <p:sp>
        <p:nvSpPr>
          <p:cNvPr id="6" name="Текст 5"/>
          <p:cNvSpPr>
            <a:spLocks noGrp="1"/>
          </p:cNvSpPr>
          <p:nvPr>
            <p:ph type="body" sz="quarter" idx="3"/>
          </p:nvPr>
        </p:nvSpPr>
        <p:spPr/>
        <p:txBody>
          <a:bodyPr/>
          <a:lstStyle/>
          <a:p>
            <a:r>
              <a:rPr lang="ru-RU" dirty="0" smtClean="0"/>
              <a:t> </a:t>
            </a:r>
            <a:r>
              <a:rPr lang="ru-RU" dirty="0" smtClean="0">
                <a:solidFill>
                  <a:schemeClr val="bg1"/>
                </a:solidFill>
                <a:latin typeface="Times New Roman" pitchFamily="18" charset="0"/>
                <a:cs typeface="Times New Roman" pitchFamily="18" charset="0"/>
              </a:rPr>
              <a:t>Субъекты ФО</a:t>
            </a:r>
            <a:endParaRPr lang="ru-RU" dirty="0">
              <a:solidFill>
                <a:schemeClr val="bg1"/>
              </a:solidFill>
              <a:latin typeface="Times New Roman" pitchFamily="18" charset="0"/>
              <a:cs typeface="Times New Roman" pitchFamily="18" charset="0"/>
            </a:endParaRPr>
          </a:p>
        </p:txBody>
      </p:sp>
      <p:sp>
        <p:nvSpPr>
          <p:cNvPr id="7" name="Объект 6"/>
          <p:cNvSpPr>
            <a:spLocks noGrp="1"/>
          </p:cNvSpPr>
          <p:nvPr>
            <p:ph sz="quarter" idx="4"/>
          </p:nvPr>
        </p:nvSpPr>
        <p:spPr/>
        <p:style>
          <a:lnRef idx="1">
            <a:schemeClr val="accent1"/>
          </a:lnRef>
          <a:fillRef idx="2">
            <a:schemeClr val="accent1"/>
          </a:fillRef>
          <a:effectRef idx="1">
            <a:schemeClr val="accent1"/>
          </a:effectRef>
          <a:fontRef idx="minor">
            <a:schemeClr val="dk1"/>
          </a:fontRef>
        </p:style>
        <p:txBody>
          <a:bodyPr>
            <a:normAutofit/>
          </a:bodyPr>
          <a:lstStyle/>
          <a:p>
            <a:r>
              <a:rPr lang="ru-RU" sz="1800" dirty="0" smtClean="0">
                <a:solidFill>
                  <a:srgbClr val="002060"/>
                </a:solidFill>
                <a:latin typeface="Times New Roman" pitchFamily="18" charset="0"/>
                <a:cs typeface="Times New Roman" pitchFamily="18" charset="0"/>
              </a:rPr>
              <a:t>1.Белгородская </a:t>
            </a:r>
            <a:r>
              <a:rPr lang="ru-RU" sz="1800" dirty="0">
                <a:solidFill>
                  <a:srgbClr val="002060"/>
                </a:solidFill>
                <a:latin typeface="Times New Roman" pitchFamily="18" charset="0"/>
                <a:cs typeface="Times New Roman" pitchFamily="18" charset="0"/>
              </a:rPr>
              <a:t>область</a:t>
            </a:r>
          </a:p>
          <a:p>
            <a:r>
              <a:rPr lang="ru-RU" sz="1800" dirty="0">
                <a:solidFill>
                  <a:srgbClr val="002060"/>
                </a:solidFill>
                <a:latin typeface="Times New Roman" pitchFamily="18" charset="0"/>
                <a:cs typeface="Times New Roman" pitchFamily="18" charset="0"/>
              </a:rPr>
              <a:t>2. Московская </a:t>
            </a:r>
            <a:r>
              <a:rPr lang="ru-RU" sz="1800" dirty="0" smtClean="0">
                <a:solidFill>
                  <a:srgbClr val="002060"/>
                </a:solidFill>
                <a:latin typeface="Times New Roman" pitchFamily="18" charset="0"/>
                <a:cs typeface="Times New Roman" pitchFamily="18" charset="0"/>
              </a:rPr>
              <a:t>область</a:t>
            </a:r>
          </a:p>
          <a:p>
            <a:r>
              <a:rPr lang="ru-RU" sz="1800" dirty="0" smtClean="0">
                <a:solidFill>
                  <a:srgbClr val="002060"/>
                </a:solidFill>
                <a:latin typeface="Times New Roman" pitchFamily="18" charset="0"/>
                <a:cs typeface="Times New Roman" pitchFamily="18" charset="0"/>
              </a:rPr>
              <a:t>3</a:t>
            </a:r>
            <a:r>
              <a:rPr lang="ru-RU" sz="1800" dirty="0">
                <a:solidFill>
                  <a:srgbClr val="002060"/>
                </a:solidFill>
                <a:latin typeface="Times New Roman" pitchFamily="18" charset="0"/>
                <a:cs typeface="Times New Roman" pitchFamily="18" charset="0"/>
              </a:rPr>
              <a:t>. Ленинградская </a:t>
            </a:r>
            <a:r>
              <a:rPr lang="ru-RU" sz="1800" dirty="0" smtClean="0">
                <a:solidFill>
                  <a:srgbClr val="002060"/>
                </a:solidFill>
                <a:latin typeface="Times New Roman" pitchFamily="18" charset="0"/>
                <a:cs typeface="Times New Roman" pitchFamily="18" charset="0"/>
              </a:rPr>
              <a:t>область</a:t>
            </a:r>
          </a:p>
          <a:p>
            <a:r>
              <a:rPr lang="ru-RU" sz="1800" dirty="0" smtClean="0">
                <a:solidFill>
                  <a:srgbClr val="002060"/>
                </a:solidFill>
                <a:latin typeface="Times New Roman" pitchFamily="18" charset="0"/>
                <a:cs typeface="Times New Roman" pitchFamily="18" charset="0"/>
              </a:rPr>
              <a:t>4</a:t>
            </a:r>
            <a:r>
              <a:rPr lang="ru-RU" sz="1800" dirty="0">
                <a:solidFill>
                  <a:srgbClr val="002060"/>
                </a:solidFill>
                <a:latin typeface="Times New Roman" pitchFamily="18" charset="0"/>
                <a:cs typeface="Times New Roman" pitchFamily="18" charset="0"/>
              </a:rPr>
              <a:t>. Нижегородская область</a:t>
            </a:r>
          </a:p>
          <a:p>
            <a:r>
              <a:rPr lang="ru-RU" sz="1800" dirty="0">
                <a:solidFill>
                  <a:srgbClr val="002060"/>
                </a:solidFill>
                <a:latin typeface="Times New Roman" pitchFamily="18" charset="0"/>
                <a:cs typeface="Times New Roman" pitchFamily="18" charset="0"/>
              </a:rPr>
              <a:t>5. Самарская область</a:t>
            </a:r>
          </a:p>
          <a:p>
            <a:r>
              <a:rPr lang="ru-RU" sz="1800" dirty="0">
                <a:solidFill>
                  <a:srgbClr val="002060"/>
                </a:solidFill>
                <a:latin typeface="Times New Roman" pitchFamily="18" charset="0"/>
                <a:cs typeface="Times New Roman" pitchFamily="18" charset="0"/>
              </a:rPr>
              <a:t>6. Свердловская область</a:t>
            </a:r>
          </a:p>
          <a:p>
            <a:r>
              <a:rPr lang="ru-RU" sz="1800" dirty="0">
                <a:solidFill>
                  <a:srgbClr val="002060"/>
                </a:solidFill>
                <a:latin typeface="Times New Roman" pitchFamily="18" charset="0"/>
                <a:cs typeface="Times New Roman" pitchFamily="18" charset="0"/>
              </a:rPr>
              <a:t>7. Челябинская область</a:t>
            </a:r>
          </a:p>
          <a:p>
            <a:r>
              <a:rPr lang="ru-RU" sz="1800" dirty="0">
                <a:solidFill>
                  <a:srgbClr val="002060"/>
                </a:solidFill>
                <a:latin typeface="Times New Roman" pitchFamily="18" charset="0"/>
                <a:cs typeface="Times New Roman" pitchFamily="18" charset="0"/>
              </a:rPr>
              <a:t>8. Хабаровский край</a:t>
            </a:r>
          </a:p>
          <a:p>
            <a:r>
              <a:rPr lang="ru-RU" sz="1800" dirty="0">
                <a:solidFill>
                  <a:srgbClr val="002060"/>
                </a:solidFill>
                <a:latin typeface="Times New Roman" pitchFamily="18" charset="0"/>
                <a:cs typeface="Times New Roman" pitchFamily="18" charset="0"/>
              </a:rPr>
              <a:t>9. Новосибирская область</a:t>
            </a:r>
          </a:p>
          <a:p>
            <a:r>
              <a:rPr lang="ru-RU" sz="1800" dirty="0">
                <a:solidFill>
                  <a:srgbClr val="002060"/>
                </a:solidFill>
                <a:latin typeface="Times New Roman" pitchFamily="18" charset="0"/>
                <a:cs typeface="Times New Roman" pitchFamily="18" charset="0"/>
              </a:rPr>
              <a:t>10. Ростовская область</a:t>
            </a:r>
          </a:p>
          <a:p>
            <a:endParaRPr lang="ru-RU" sz="1800" dirty="0">
              <a:latin typeface="Times New Roman" pitchFamily="18" charset="0"/>
              <a:cs typeface="Times New Roman" pitchFamily="18" charset="0"/>
            </a:endParaRPr>
          </a:p>
        </p:txBody>
      </p:sp>
    </p:spTree>
    <p:extLst>
      <p:ext uri="{BB962C8B-B14F-4D97-AF65-F5344CB8AC3E}">
        <p14:creationId xmlns:p14="http://schemas.microsoft.com/office/powerpoint/2010/main" val="24231882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1554" name="Picture 2" descr="C:\Users\dns\Desktop\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713" y="71438"/>
            <a:ext cx="8888412" cy="671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2935532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8193" name="Заголовок 6"/>
          <p:cNvSpPr>
            <a:spLocks noGrp="1"/>
          </p:cNvSpPr>
          <p:nvPr>
            <p:ph type="title"/>
          </p:nvPr>
        </p:nvSpPr>
        <p:spPr>
          <a:xfrm>
            <a:off x="1842820" y="260350"/>
            <a:ext cx="5033436" cy="1143000"/>
          </a:xfrm>
        </p:spPr>
        <p:txBody>
          <a:bodyPr>
            <a:normAutofit fontScale="90000"/>
          </a:bodyPr>
          <a:lstStyle/>
          <a:p>
            <a:pPr algn="ctr"/>
            <a:r>
              <a:rPr lang="ru-RU" b="1" dirty="0" smtClean="0">
                <a:solidFill>
                  <a:schemeClr val="accent2"/>
                </a:solidFill>
                <a:latin typeface="Arial" charset="0"/>
              </a:rPr>
              <a:t/>
            </a:r>
            <a:br>
              <a:rPr lang="ru-RU" b="1" dirty="0" smtClean="0">
                <a:solidFill>
                  <a:schemeClr val="accent2"/>
                </a:solidFill>
                <a:latin typeface="Arial" charset="0"/>
              </a:rPr>
            </a:br>
            <a:r>
              <a:rPr lang="ru-RU" b="1" dirty="0" smtClean="0">
                <a:solidFill>
                  <a:schemeClr val="bg1"/>
                </a:solidFill>
                <a:latin typeface="Times New Roman" pitchFamily="18" charset="0"/>
                <a:cs typeface="Times New Roman" pitchFamily="18" charset="0"/>
              </a:rPr>
              <a:t>Контакты</a:t>
            </a:r>
            <a:r>
              <a:rPr lang="ru-RU" b="1" dirty="0">
                <a:solidFill>
                  <a:schemeClr val="bg1"/>
                </a:solidFill>
                <a:latin typeface="Times New Roman" pitchFamily="18" charset="0"/>
                <a:cs typeface="Times New Roman" pitchFamily="18" charset="0"/>
              </a:rPr>
              <a:t/>
            </a:r>
            <a:br>
              <a:rPr lang="ru-RU" b="1" dirty="0">
                <a:solidFill>
                  <a:schemeClr val="bg1"/>
                </a:solidFill>
                <a:latin typeface="Times New Roman" pitchFamily="18" charset="0"/>
                <a:cs typeface="Times New Roman" pitchFamily="18" charset="0"/>
              </a:rPr>
            </a:br>
            <a:r>
              <a:rPr lang="ru-RU" b="1" dirty="0">
                <a:solidFill>
                  <a:schemeClr val="accent2"/>
                </a:solidFill>
                <a:latin typeface="Arial" charset="0"/>
              </a:rPr>
              <a:t/>
            </a:r>
            <a:br>
              <a:rPr lang="ru-RU" b="1" dirty="0">
                <a:solidFill>
                  <a:schemeClr val="accent2"/>
                </a:solidFill>
                <a:latin typeface="Arial" charset="0"/>
              </a:rPr>
            </a:br>
            <a:endParaRPr lang="ru-RU" b="1" dirty="0" smtClean="0">
              <a:solidFill>
                <a:srgbClr val="C00000"/>
              </a:solidFill>
              <a:latin typeface="Arial" charset="0"/>
            </a:endParaRPr>
          </a:p>
        </p:txBody>
      </p:sp>
      <p:sp>
        <p:nvSpPr>
          <p:cNvPr id="2568194" name="Содержимое 7"/>
          <p:cNvSpPr>
            <a:spLocks noGrp="1"/>
          </p:cNvSpPr>
          <p:nvPr>
            <p:ph idx="1"/>
          </p:nvPr>
        </p:nvSpPr>
        <p:spPr>
          <a:xfrm>
            <a:off x="2049382" y="1938528"/>
            <a:ext cx="6892925" cy="3072384"/>
          </a:xfrm>
        </p:spPr>
        <p:txBody>
          <a:bodyPr>
            <a:normAutofit fontScale="85000" lnSpcReduction="10000"/>
          </a:bodyPr>
          <a:lstStyle/>
          <a:p>
            <a:endParaRPr lang="ru-RU" b="1" dirty="0" smtClean="0">
              <a:solidFill>
                <a:schemeClr val="accent2"/>
              </a:solidFill>
              <a:latin typeface="Arial" charset="0"/>
            </a:endParaRPr>
          </a:p>
          <a:p>
            <a:endParaRPr lang="ru-RU" dirty="0" smtClean="0">
              <a:solidFill>
                <a:srgbClr val="002060"/>
              </a:solidFill>
              <a:latin typeface="Arial" charset="0"/>
            </a:endParaRPr>
          </a:p>
          <a:p>
            <a:endParaRPr lang="ru-RU" dirty="0" smtClean="0">
              <a:solidFill>
                <a:srgbClr val="002060"/>
              </a:solidFill>
              <a:latin typeface="Arial" charset="0"/>
            </a:endParaRPr>
          </a:p>
          <a:p>
            <a:r>
              <a:rPr lang="ru-RU" sz="2800" dirty="0" smtClean="0">
                <a:solidFill>
                  <a:srgbClr val="002060"/>
                </a:solidFill>
                <a:latin typeface="Times New Roman" pitchFamily="18" charset="0"/>
                <a:cs typeface="Times New Roman" pitchFamily="18" charset="0"/>
              </a:rPr>
              <a:t>Сайт </a:t>
            </a:r>
            <a:r>
              <a:rPr lang="ru-RU" sz="2800" dirty="0" smtClean="0">
                <a:solidFill>
                  <a:srgbClr val="002060"/>
                </a:solidFill>
                <a:latin typeface="Times New Roman" pitchFamily="18" charset="0"/>
                <a:cs typeface="Times New Roman" pitchFamily="18" charset="0"/>
              </a:rPr>
              <a:t>Челябинского регионального  агентства развития квалификаций  </a:t>
            </a:r>
            <a:r>
              <a:rPr lang="ru-RU" sz="2800" b="1" dirty="0" smtClean="0">
                <a:solidFill>
                  <a:srgbClr val="002060"/>
                </a:solidFill>
                <a:latin typeface="Times New Roman" pitchFamily="18" charset="0"/>
                <a:cs typeface="Times New Roman" pitchFamily="18" charset="0"/>
              </a:rPr>
              <a:t>АНО «ЧРАРК» -  </a:t>
            </a:r>
            <a:r>
              <a:rPr lang="en-US" sz="2800" b="1" dirty="0" smtClean="0">
                <a:solidFill>
                  <a:srgbClr val="002060"/>
                </a:solidFill>
                <a:latin typeface="Times New Roman" pitchFamily="18" charset="0"/>
                <a:cs typeface="Times New Roman" pitchFamily="18" charset="0"/>
                <a:hlinkClick r:id="rId3"/>
              </a:rPr>
              <a:t>www.chrark.ru</a:t>
            </a:r>
            <a:endParaRPr lang="ru-RU" sz="2800" b="1" dirty="0" smtClean="0">
              <a:solidFill>
                <a:srgbClr val="002060"/>
              </a:solidFill>
              <a:latin typeface="Times New Roman" pitchFamily="18" charset="0"/>
              <a:cs typeface="Times New Roman" pitchFamily="18" charset="0"/>
            </a:endParaRPr>
          </a:p>
          <a:p>
            <a:r>
              <a:rPr lang="ru-RU" sz="2800" b="1" dirty="0" smtClean="0">
                <a:solidFill>
                  <a:srgbClr val="002060"/>
                </a:solidFill>
                <a:latin typeface="Arial" charset="0"/>
              </a:rPr>
              <a:t> </a:t>
            </a:r>
            <a:r>
              <a:rPr lang="ru-RU" sz="2800" b="1" dirty="0" smtClean="0">
                <a:solidFill>
                  <a:srgbClr val="002060"/>
                </a:solidFill>
                <a:latin typeface="Times New Roman" pitchFamily="18" charset="0"/>
                <a:cs typeface="Times New Roman" pitchFamily="18" charset="0"/>
              </a:rPr>
              <a:t>Адрес: 454080, Челябинск, ул. С . Кривой,56</a:t>
            </a:r>
          </a:p>
          <a:p>
            <a:pPr>
              <a:buFont typeface="Arial" charset="0"/>
              <a:buNone/>
            </a:pPr>
            <a:r>
              <a:rPr lang="ru-RU" sz="2800" b="1" dirty="0" smtClean="0">
                <a:solidFill>
                  <a:srgbClr val="C00000"/>
                </a:solidFill>
                <a:latin typeface="Arial" charset="0"/>
              </a:rPr>
              <a:t>      </a:t>
            </a:r>
            <a:r>
              <a:rPr lang="en-US" sz="2800" b="1" dirty="0" smtClean="0">
                <a:solidFill>
                  <a:srgbClr val="C00000"/>
                </a:solidFill>
                <a:latin typeface="Arial" charset="0"/>
              </a:rPr>
              <a:t>e-mail: kalug.tg@yanlex.ru</a:t>
            </a:r>
            <a:endParaRPr lang="ru-RU" sz="2800" b="1" dirty="0" smtClean="0">
              <a:solidFill>
                <a:srgbClr val="C00000"/>
              </a:solidFill>
              <a:latin typeface="Arial" charset="0"/>
            </a:endParaRPr>
          </a:p>
          <a:p>
            <a:pPr>
              <a:buFont typeface="Arial" charset="0"/>
              <a:buNone/>
            </a:pPr>
            <a:r>
              <a:rPr lang="ru-RU" b="1" dirty="0" smtClean="0">
                <a:solidFill>
                  <a:schemeClr val="hlink"/>
                </a:solidFill>
                <a:latin typeface="Arial" charset="0"/>
              </a:rPr>
              <a:t> </a:t>
            </a:r>
          </a:p>
          <a:p>
            <a:pPr>
              <a:buFont typeface="Arial" charset="0"/>
              <a:buNone/>
            </a:pPr>
            <a:endParaRPr lang="en-US" dirty="0" smtClean="0">
              <a:solidFill>
                <a:schemeClr val="hlink"/>
              </a:solidFill>
            </a:endParaRPr>
          </a:p>
          <a:p>
            <a:pPr>
              <a:buFont typeface="Arial" charset="0"/>
              <a:buNone/>
            </a:pPr>
            <a:endParaRPr lang="ru-RU" b="1" dirty="0" smtClean="0">
              <a:solidFill>
                <a:schemeClr val="accent2"/>
              </a:solidFill>
            </a:endParaRPr>
          </a:p>
        </p:txBody>
      </p:sp>
      <p:pic>
        <p:nvPicPr>
          <p:cNvPr id="2050" name="Picture 2" descr="C:\Users\Пользователь\Desktop\Картинки\кофе1.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162150" y="5229200"/>
            <a:ext cx="2524125" cy="1047750"/>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descr="Описание: Описание: чрарк"/>
          <p:cNvPicPr/>
          <p:nvPr/>
        </p:nvPicPr>
        <p:blipFill>
          <a:blip r:embed="rId5" cstate="print"/>
          <a:srcRect/>
          <a:stretch>
            <a:fillRect/>
          </a:stretch>
        </p:blipFill>
        <p:spPr bwMode="auto">
          <a:xfrm>
            <a:off x="3676065" y="1000371"/>
            <a:ext cx="1336675" cy="559435"/>
          </a:xfrm>
          <a:prstGeom prst="rect">
            <a:avLst/>
          </a:prstGeom>
          <a:noFill/>
          <a:ln w="9525">
            <a:noFill/>
            <a:miter lim="800000"/>
            <a:headEnd/>
            <a:tailEnd/>
          </a:ln>
        </p:spPr>
      </p:pic>
      <p:pic>
        <p:nvPicPr>
          <p:cNvPr id="7170" name="Picture 2" descr="C:\Users\Пользователь\Desktop\Моя папка\003.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732241" y="183201"/>
            <a:ext cx="1892918" cy="15896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1048359"/>
      </p:ext>
    </p:extLst>
  </p:cSld>
  <p:clrMapOvr>
    <a:masterClrMapping/>
  </p:clrMapOvr>
  <p:transition spd="slow">
    <p:wipe/>
  </p:transition>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302</TotalTime>
  <Words>3466</Words>
  <Application>Microsoft Office PowerPoint</Application>
  <PresentationFormat>Экран (4:3)</PresentationFormat>
  <Paragraphs>577</Paragraphs>
  <Slides>56</Slides>
  <Notes>2</Notes>
  <HiddenSlides>0</HiddenSlides>
  <MMClips>0</MMClips>
  <ScaleCrop>false</ScaleCrop>
  <HeadingPairs>
    <vt:vector size="4" baseType="variant">
      <vt:variant>
        <vt:lpstr>Тема</vt:lpstr>
      </vt:variant>
      <vt:variant>
        <vt:i4>1</vt:i4>
      </vt:variant>
      <vt:variant>
        <vt:lpstr>Заголовки слайдов</vt:lpstr>
      </vt:variant>
      <vt:variant>
        <vt:i4>56</vt:i4>
      </vt:variant>
    </vt:vector>
  </HeadingPairs>
  <TitlesOfParts>
    <vt:vector size="57" baseType="lpstr">
      <vt:lpstr>Тема Office</vt:lpstr>
      <vt:lpstr>Калугина Татьяна  Григорьевна</vt:lpstr>
      <vt:lpstr>      Национальная система квалификаций: структура, понятийный аппарат, основные участники  </vt:lpstr>
      <vt:lpstr>Актуальная проблема</vt:lpstr>
      <vt:lpstr>Проблемы</vt:lpstr>
      <vt:lpstr>        Что такое Национальная система квалификаций (НСК)?</vt:lpstr>
      <vt:lpstr>     Национальная система:  структура и основные элементы </vt:lpstr>
      <vt:lpstr>   НАЦИОНАЛЬНЫЙ СОВЕТ</vt:lpstr>
      <vt:lpstr>Национальный совет при Президенте Российской Федерации по профессиональным квалификациям </vt:lpstr>
      <vt:lpstr>Презентация PowerPoint</vt:lpstr>
      <vt:lpstr>Национальная система профессиональных квалификаций </vt:lpstr>
      <vt:lpstr>Советы по профессиональным квалификациям </vt:lpstr>
      <vt:lpstr> Рамка квалификаций</vt:lpstr>
      <vt:lpstr>Использование рамки квалификаций</vt:lpstr>
      <vt:lpstr>Национальная рамка квалификаций </vt:lpstr>
      <vt:lpstr>        Уровни квалификации</vt:lpstr>
      <vt:lpstr>          Структура рамки квалификаций</vt:lpstr>
      <vt:lpstr>Презентация PowerPoint</vt:lpstr>
      <vt:lpstr>          Профессиональные стандарты:   нормативная база</vt:lpstr>
      <vt:lpstr>Презентация PowerPoint</vt:lpstr>
      <vt:lpstr>Классификаторы</vt:lpstr>
      <vt:lpstr>    Профессиональный стандарт</vt:lpstr>
      <vt:lpstr>Презентация PowerPoint</vt:lpstr>
      <vt:lpstr>Взаимодействие систем профессиональных и образовательных стандартов</vt:lpstr>
      <vt:lpstr>Презентация PowerPoint</vt:lpstr>
      <vt:lpstr>Презентация PowerPoint</vt:lpstr>
      <vt:lpstr>Структура независимой оценки квалификаций</vt:lpstr>
      <vt:lpstr>Оценка профессиональной квалификации на соответствие профессиональным стандартам (законопроект)</vt:lpstr>
      <vt:lpstr>     Минтруд России утверждает</vt:lpstr>
      <vt:lpstr>    Законопроекты, направленные на создание системы независимой оценки квалификаций</vt:lpstr>
      <vt:lpstr>Нормативно-правовое обеспечение формирования системы независимой оценки квалификаций</vt:lpstr>
      <vt:lpstr>Презентация PowerPoint</vt:lpstr>
      <vt:lpstr>Презентация PowerPoint</vt:lpstr>
      <vt:lpstr>Нормативно-правовая база системы профессионально-общественной аккредитации</vt:lpstr>
      <vt:lpstr>Критерии оценки образовательных организаций аккредитующими организациями (в соответствии с Базовыми принципами ПОА)</vt:lpstr>
      <vt:lpstr>Презентация PowerPoint</vt:lpstr>
      <vt:lpstr>Активное участие субъектов Российской Федерации по созданию НСК</vt:lpstr>
      <vt:lpstr>Нормативно – правовая база НСК</vt:lpstr>
      <vt:lpstr>Презентация PowerPoint</vt:lpstr>
      <vt:lpstr>Презентация PowerPoint</vt:lpstr>
      <vt:lpstr>Основные направления взаимодействия Национального совета при Президенте Российской Федерации по профессиональным квалификациям с партнерами в субъектах РФ</vt:lpstr>
      <vt:lpstr>Организации, которые могут выполнять функции регионального центра компетенций</vt:lpstr>
      <vt:lpstr>Организационная модель по внедрению Национальной системы квалификаций в Челябинской области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Советы по профессиональным квалификациям </vt:lpstr>
      <vt:lpstr>Презентация PowerPoint</vt:lpstr>
      <vt:lpstr>Направления развития НСК </vt:lpstr>
      <vt:lpstr>Участники создания НСК - и «зоны их ответственности». </vt:lpstr>
      <vt:lpstr>Соглашения</vt:lpstr>
      <vt:lpstr>    Пилотные регионы по апробации модели организации работ по формированию элементов национальной системы профессиональных квалификаций на региональном уровне (Принята Национальным советом при Президенте Российской Федерации по профессиональным квалификациям(протокол от 23 ноября 2015 г. № 13, п.4)   </vt:lpstr>
      <vt:lpstr>Презентация PowerPoint</vt:lpstr>
      <vt:lpstr> Контакты  </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of  presentation</dc:title>
  <dc:creator>Павел</dc:creator>
  <cp:lastModifiedBy>KaluginaTG</cp:lastModifiedBy>
  <cp:revision>94</cp:revision>
  <dcterms:created xsi:type="dcterms:W3CDTF">2014-11-21T11:00:06Z</dcterms:created>
  <dcterms:modified xsi:type="dcterms:W3CDTF">2016-08-22T18:32:27Z</dcterms:modified>
</cp:coreProperties>
</file>