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  <p:sldMasterId id="2147483708" r:id="rId3"/>
    <p:sldMasterId id="2147483732" r:id="rId4"/>
    <p:sldMasterId id="2147483744" r:id="rId5"/>
  </p:sldMasterIdLst>
  <p:notesMasterIdLst>
    <p:notesMasterId r:id="rId29"/>
  </p:notesMasterIdLst>
  <p:handoutMasterIdLst>
    <p:handoutMasterId r:id="rId30"/>
  </p:handoutMasterIdLst>
  <p:sldIdLst>
    <p:sldId id="292" r:id="rId6"/>
    <p:sldId id="293" r:id="rId7"/>
    <p:sldId id="333" r:id="rId8"/>
    <p:sldId id="295" r:id="rId9"/>
    <p:sldId id="319" r:id="rId10"/>
    <p:sldId id="331" r:id="rId11"/>
    <p:sldId id="301" r:id="rId12"/>
    <p:sldId id="327" r:id="rId13"/>
    <p:sldId id="302" r:id="rId14"/>
    <p:sldId id="303" r:id="rId15"/>
    <p:sldId id="332" r:id="rId16"/>
    <p:sldId id="328" r:id="rId17"/>
    <p:sldId id="318" r:id="rId18"/>
    <p:sldId id="321" r:id="rId19"/>
    <p:sldId id="323" r:id="rId20"/>
    <p:sldId id="324" r:id="rId21"/>
    <p:sldId id="286" r:id="rId22"/>
    <p:sldId id="316" r:id="rId23"/>
    <p:sldId id="317" r:id="rId24"/>
    <p:sldId id="314" r:id="rId25"/>
    <p:sldId id="329" r:id="rId26"/>
    <p:sldId id="297" r:id="rId27"/>
    <p:sldId id="288" r:id="rId28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99"/>
    <a:srgbClr val="336600"/>
    <a:srgbClr val="BFFFAB"/>
    <a:srgbClr val="EBFFEB"/>
    <a:srgbClr val="003300"/>
    <a:srgbClr val="0033CC"/>
    <a:srgbClr val="E7FFFF"/>
    <a:srgbClr val="FFF9CD"/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User\Desktop\&#1050;&#1072;&#1079;&#1072;&#1082;&#1086;&#1074;&#1072;\&#1050;%20&#1087;&#1088;&#1077;&#1079;&#1080;&#1085;&#1090;&#1072;&#1094;&#1080;&#1080;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&#1050;&#1085;&#1080;&#1075;&#1072;1" TargetMode="External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ru-RU" sz="2000" b="0" dirty="0" smtClean="0">
                <a:latin typeface="Arial" panose="020B0604020202020204" pitchFamily="34" charset="0"/>
                <a:cs typeface="Arial" panose="020B0604020202020204" pitchFamily="34" charset="0"/>
              </a:rPr>
              <a:t>КОНТИНГЕНТ (чел</a:t>
            </a:r>
            <a:r>
              <a:rPr lang="ru-RU" sz="2000" b="0" dirty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</a:p>
        </c:rich>
      </c:tx>
      <c:layout/>
      <c:overlay val="0"/>
    </c:title>
    <c:autoTitleDeleted val="0"/>
    <c:view3D>
      <c:rotX val="0"/>
      <c:rotY val="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bar"/>
        <c:grouping val="stacked"/>
        <c:varyColors val="0"/>
        <c:ser>
          <c:idx val="0"/>
          <c:order val="0"/>
          <c:tx>
            <c:strRef>
              <c:f>Лист3!$B$10</c:f>
              <c:strCache>
                <c:ptCount val="1"/>
                <c:pt idx="0">
                  <c:v>СПО 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0.10224112973940154"/>
                  <c:y val="2.3033971879962752E-2"/>
                </c:manualLayout>
              </c:layout>
              <c:tx>
                <c:rich>
                  <a:bodyPr/>
                  <a:lstStyle/>
                  <a:p>
                    <a:pPr>
                      <a:defRPr sz="2400" b="1" baseline="0">
                        <a:solidFill>
                          <a:srgbClr val="002060"/>
                        </a:solidFill>
                      </a:defRPr>
                    </a:pPr>
                    <a:r>
                      <a:rPr lang="en-US" sz="2400" b="1" dirty="0" smtClean="0">
                        <a:solidFill>
                          <a:srgbClr val="002060"/>
                        </a:solidFill>
                      </a:rPr>
                      <a:t>4492</a:t>
                    </a:r>
                    <a:endParaRPr lang="en-US" sz="2400" b="1" dirty="0">
                      <a:solidFill>
                        <a:srgbClr val="00206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094285422662524"/>
                  <c:y val="-0.19011701622449492"/>
                </c:manualLayout>
              </c:layout>
              <c:tx>
                <c:rich>
                  <a:bodyPr/>
                  <a:lstStyle/>
                  <a:p>
                    <a:pPr>
                      <a:defRPr sz="2400" b="1" baseline="0">
                        <a:solidFill>
                          <a:srgbClr val="002060"/>
                        </a:solidFill>
                      </a:defRPr>
                    </a:pPr>
                    <a:r>
                      <a:rPr lang="en-US" sz="2400" b="1" dirty="0" smtClean="0">
                        <a:solidFill>
                          <a:srgbClr val="002060"/>
                        </a:solidFill>
                      </a:rPr>
                      <a:t>62430</a:t>
                    </a:r>
                    <a:endParaRPr lang="en-US" sz="2400" b="1" dirty="0">
                      <a:solidFill>
                        <a:srgbClr val="00206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400" b="1">
                    <a:solidFill>
                      <a:srgbClr val="002060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Лист3!$A$11:$A$12</c:f>
              <c:strCache>
                <c:ptCount val="2"/>
                <c:pt idx="0">
                  <c:v>негосударственные ОУ</c:v>
                </c:pt>
                <c:pt idx="1">
                  <c:v>государственные ОУ</c:v>
                </c:pt>
              </c:strCache>
            </c:strRef>
          </c:cat>
          <c:val>
            <c:numRef>
              <c:f>Лист3!$B$11:$B$12</c:f>
              <c:numCache>
                <c:formatCode>General</c:formatCode>
                <c:ptCount val="2"/>
                <c:pt idx="0">
                  <c:v>4650</c:v>
                </c:pt>
                <c:pt idx="1">
                  <c:v>75909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gapDepth val="95"/>
        <c:shape val="cylinder"/>
        <c:axId val="73389184"/>
        <c:axId val="73390720"/>
        <c:axId val="0"/>
      </c:bar3DChart>
      <c:catAx>
        <c:axId val="7338918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800" i="1" baseline="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ru-RU"/>
          </a:p>
        </c:txPr>
        <c:crossAx val="73390720"/>
        <c:crosses val="autoZero"/>
        <c:auto val="1"/>
        <c:lblAlgn val="ctr"/>
        <c:lblOffset val="100"/>
        <c:noMultiLvlLbl val="0"/>
      </c:catAx>
      <c:valAx>
        <c:axId val="733907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7338918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312822458488184E-2"/>
          <c:y val="9.1347086104850053E-2"/>
          <c:w val="0.90353568995697198"/>
          <c:h val="0.6775533385398413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1" i="0" u="none" strike="noStrike" kern="1200" baseline="0">
                    <a:solidFill>
                      <a:srgbClr val="00339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Лист1!$A$1:$A$5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Лист1!$B$1:$B$5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5</c:v>
                </c:pt>
                <c:pt idx="3">
                  <c:v>4</c:v>
                </c:pt>
                <c:pt idx="4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83148160"/>
        <c:axId val="83769600"/>
      </c:barChart>
      <c:catAx>
        <c:axId val="83148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1" u="none" strike="noStrike" kern="1200" baseline="0">
                <a:solidFill>
                  <a:srgbClr val="00206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83769600"/>
        <c:crosses val="autoZero"/>
        <c:auto val="1"/>
        <c:lblAlgn val="ctr"/>
        <c:lblOffset val="100"/>
        <c:noMultiLvlLbl val="0"/>
      </c:catAx>
      <c:valAx>
        <c:axId val="83769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83148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38100" cap="rnd">
              <a:solidFill>
                <a:srgbClr val="008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rgbClr val="008000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Лист1!$C$2:$C$6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7.5</c:v>
                </c:pt>
                <c:pt idx="1">
                  <c:v>10.3</c:v>
                </c:pt>
                <c:pt idx="2">
                  <c:v>10.5</c:v>
                </c:pt>
                <c:pt idx="3">
                  <c:v>13.8</c:v>
                </c:pt>
                <c:pt idx="4">
                  <c:v>16.3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3448960"/>
        <c:axId val="83456000"/>
      </c:lineChart>
      <c:catAx>
        <c:axId val="8344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83456000"/>
        <c:crosses val="autoZero"/>
        <c:auto val="1"/>
        <c:lblAlgn val="ctr"/>
        <c:lblOffset val="100"/>
        <c:noMultiLvlLbl val="0"/>
      </c:catAx>
      <c:valAx>
        <c:axId val="8345600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crossAx val="83448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D1915B-0CB4-41CB-A304-92C7BF3183BA}" type="doc">
      <dgm:prSet loTypeId="urn:microsoft.com/office/officeart/2005/8/layout/hList6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9D224AF-AF78-4519-A71C-9F894B33D3D6}">
      <dgm:prSet phldrT="[Текст]" custT="1"/>
      <dgm:spPr>
        <a:gradFill rotWithShape="0">
          <a:gsLst>
            <a:gs pos="0">
              <a:srgbClr val="FCD268"/>
            </a:gs>
            <a:gs pos="100000">
              <a:srgbClr val="FFF2C1"/>
            </a:gs>
          </a:gsLst>
          <a:lin ang="0" scaled="0"/>
        </a:gradFill>
      </dgm:spPr>
      <dgm:t>
        <a:bodyPr/>
        <a:lstStyle/>
        <a:p>
          <a:pPr algn="ctr"/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ПРОФ. ОБРАЗОВАНИЕ 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СПО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527EE5-4EF1-425F-B9DB-1157424786FF}" type="parTrans" cxnId="{C8E82DCC-6398-4B5F-BE97-855663E9D5A8}">
      <dgm:prSet/>
      <dgm:spPr/>
      <dgm:t>
        <a:bodyPr/>
        <a:lstStyle/>
        <a:p>
          <a:endParaRPr lang="ru-RU"/>
        </a:p>
      </dgm:t>
    </dgm:pt>
    <dgm:pt modelId="{3935B6A8-A675-496D-B11D-68D002618CBC}" type="sibTrans" cxnId="{C8E82DCC-6398-4B5F-BE97-855663E9D5A8}">
      <dgm:prSet/>
      <dgm:spPr/>
      <dgm:t>
        <a:bodyPr/>
        <a:lstStyle/>
        <a:p>
          <a:endParaRPr lang="ru-RU"/>
        </a:p>
      </dgm:t>
    </dgm:pt>
    <dgm:pt modelId="{8045DA44-9B1F-4983-8AE9-58D598866109}">
      <dgm:prSet phldrT="[Текст]" custT="1"/>
      <dgm:spPr/>
      <dgm:t>
        <a:bodyPr/>
        <a:lstStyle/>
        <a:p>
          <a:pPr algn="l"/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 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квалифицирован. рабочих</a:t>
          </a:r>
        </a:p>
        <a:p>
          <a:pPr algn="l"/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 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специалистов среднего звена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9E3FBE-826E-4E84-8E4E-94EBC39E2041}" type="parTrans" cxnId="{AA16B725-59B5-4EE4-A1F5-0D4D530BBCDF}">
      <dgm:prSet/>
      <dgm:spPr/>
      <dgm:t>
        <a:bodyPr/>
        <a:lstStyle/>
        <a:p>
          <a:endParaRPr lang="ru-RU"/>
        </a:p>
      </dgm:t>
    </dgm:pt>
    <dgm:pt modelId="{BBC85741-37A6-4CB7-B8A6-02C65B686C48}" type="sibTrans" cxnId="{AA16B725-59B5-4EE4-A1F5-0D4D530BBCDF}">
      <dgm:prSet/>
      <dgm:spPr/>
      <dgm:t>
        <a:bodyPr/>
        <a:lstStyle/>
        <a:p>
          <a:endParaRPr lang="ru-RU"/>
        </a:p>
      </dgm:t>
    </dgm:pt>
    <dgm:pt modelId="{0F2179EB-4D37-41B9-B267-994413D9FCCD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3-4 года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FA9070-FF4A-4B96-BC52-B2E061619DE3}" type="parTrans" cxnId="{EDA68932-F3FB-4D7F-9942-EA8F258932AE}">
      <dgm:prSet/>
      <dgm:spPr/>
      <dgm:t>
        <a:bodyPr/>
        <a:lstStyle/>
        <a:p>
          <a:endParaRPr lang="ru-RU"/>
        </a:p>
      </dgm:t>
    </dgm:pt>
    <dgm:pt modelId="{4D469118-C3FC-4BAD-AE56-D43E317B0EAA}" type="sibTrans" cxnId="{EDA68932-F3FB-4D7F-9942-EA8F258932AE}">
      <dgm:prSet/>
      <dgm:spPr/>
      <dgm:t>
        <a:bodyPr/>
        <a:lstStyle/>
        <a:p>
          <a:endParaRPr lang="ru-RU"/>
        </a:p>
      </dgm:t>
    </dgm:pt>
    <dgm:pt modelId="{E294059D-D161-4525-A72C-262AA5B82082}">
      <dgm:prSet phldrT="[Текст]" custT="1"/>
      <dgm:spPr/>
      <dgm:t>
        <a:bodyPr/>
        <a:lstStyle/>
        <a:p>
          <a:pPr algn="ctr"/>
          <a:r>
            <a:rPr lang="ru-RU" sz="1900" b="1" dirty="0" smtClean="0">
              <a:latin typeface="Arial" panose="020B0604020202020204" pitchFamily="34" charset="0"/>
              <a:cs typeface="Arial" panose="020B0604020202020204" pitchFamily="34" charset="0"/>
            </a:rPr>
            <a:t>ДИПЛОМ</a:t>
          </a:r>
          <a:r>
            <a:rPr lang="ru-RU" sz="1900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9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9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i="1" dirty="0" smtClean="0">
              <a:latin typeface="Arial" panose="020B0604020202020204" pitchFamily="34" charset="0"/>
              <a:cs typeface="Arial" panose="020B0604020202020204" pitchFamily="34" charset="0"/>
            </a:rPr>
            <a:t>(документ об образовании и квалификации)</a:t>
          </a:r>
          <a:endParaRPr lang="ru-RU" sz="16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4B2B7-6DB2-451F-9748-672FEBCCEB54}" type="parTrans" cxnId="{BC9F7936-9E75-4154-8F8D-286776A7AFE7}">
      <dgm:prSet/>
      <dgm:spPr/>
      <dgm:t>
        <a:bodyPr/>
        <a:lstStyle/>
        <a:p>
          <a:endParaRPr lang="ru-RU"/>
        </a:p>
      </dgm:t>
    </dgm:pt>
    <dgm:pt modelId="{9C047D86-8E77-4D4E-A1B2-6201DA73DD96}" type="sibTrans" cxnId="{BC9F7936-9E75-4154-8F8D-286776A7AFE7}">
      <dgm:prSet/>
      <dgm:spPr/>
      <dgm:t>
        <a:bodyPr/>
        <a:lstStyle/>
        <a:p>
          <a:endParaRPr lang="ru-RU"/>
        </a:p>
      </dgm:t>
    </dgm:pt>
    <dgm:pt modelId="{AB458ECD-A20D-4A3B-B26C-0FC0F29651A3}" type="pres">
      <dgm:prSet presAssocID="{6AD1915B-0CB4-41CB-A304-92C7BF3183B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0EDCF4-CCAF-41B4-AF2B-2225B56101D3}" type="pres">
      <dgm:prSet presAssocID="{29D224AF-AF78-4519-A71C-9F894B33D3D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9152-C49B-4A1B-BDDD-700C6D866A22}" type="pres">
      <dgm:prSet presAssocID="{3935B6A8-A675-496D-B11D-68D002618CBC}" presName="sibTrans" presStyleCnt="0"/>
      <dgm:spPr/>
    </dgm:pt>
    <dgm:pt modelId="{763B911B-EE23-4F8B-ABF2-2A314FC116C8}" type="pres">
      <dgm:prSet presAssocID="{8045DA44-9B1F-4983-8AE9-58D598866109}" presName="node" presStyleLbl="node1" presStyleIdx="1" presStyleCnt="4" custScaleX="110904" custLinFactNeighborX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56511-3522-4879-9E7D-D3E3CC7EFFE2}" type="pres">
      <dgm:prSet presAssocID="{BBC85741-37A6-4CB7-B8A6-02C65B686C48}" presName="sibTrans" presStyleCnt="0"/>
      <dgm:spPr/>
    </dgm:pt>
    <dgm:pt modelId="{1EE9C4F4-7941-407C-A09B-85FA1D2E5B00}" type="pres">
      <dgm:prSet presAssocID="{0F2179EB-4D37-41B9-B267-994413D9FCC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7BE510-B5E9-4C07-966A-B703D2E91CB0}" type="pres">
      <dgm:prSet presAssocID="{4D469118-C3FC-4BAD-AE56-D43E317B0EAA}" presName="sibTrans" presStyleCnt="0"/>
      <dgm:spPr/>
    </dgm:pt>
    <dgm:pt modelId="{9A56A874-4E92-4EA7-AEED-996B6BA2332F}" type="pres">
      <dgm:prSet presAssocID="{E294059D-D161-4525-A72C-262AA5B820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E82DCC-6398-4B5F-BE97-855663E9D5A8}" srcId="{6AD1915B-0CB4-41CB-A304-92C7BF3183BA}" destId="{29D224AF-AF78-4519-A71C-9F894B33D3D6}" srcOrd="0" destOrd="0" parTransId="{FC527EE5-4EF1-425F-B9DB-1157424786FF}" sibTransId="{3935B6A8-A675-496D-B11D-68D002618CBC}"/>
    <dgm:cxn modelId="{EDA68932-F3FB-4D7F-9942-EA8F258932AE}" srcId="{6AD1915B-0CB4-41CB-A304-92C7BF3183BA}" destId="{0F2179EB-4D37-41B9-B267-994413D9FCCD}" srcOrd="2" destOrd="0" parTransId="{25FA9070-FF4A-4B96-BC52-B2E061619DE3}" sibTransId="{4D469118-C3FC-4BAD-AE56-D43E317B0EAA}"/>
    <dgm:cxn modelId="{2C586B09-9A10-4502-B8E9-38C6A9ABB931}" type="presOf" srcId="{29D224AF-AF78-4519-A71C-9F894B33D3D6}" destId="{3E0EDCF4-CCAF-41B4-AF2B-2225B56101D3}" srcOrd="0" destOrd="0" presId="urn:microsoft.com/office/officeart/2005/8/layout/hList6"/>
    <dgm:cxn modelId="{FB0D29F5-370D-45A9-8B8E-69E6236E4A4D}" type="presOf" srcId="{8045DA44-9B1F-4983-8AE9-58D598866109}" destId="{763B911B-EE23-4F8B-ABF2-2A314FC116C8}" srcOrd="0" destOrd="0" presId="urn:microsoft.com/office/officeart/2005/8/layout/hList6"/>
    <dgm:cxn modelId="{BC9F7936-9E75-4154-8F8D-286776A7AFE7}" srcId="{6AD1915B-0CB4-41CB-A304-92C7BF3183BA}" destId="{E294059D-D161-4525-A72C-262AA5B82082}" srcOrd="3" destOrd="0" parTransId="{D894B2B7-6DB2-451F-9748-672FEBCCEB54}" sibTransId="{9C047D86-8E77-4D4E-A1B2-6201DA73DD96}"/>
    <dgm:cxn modelId="{46A00CEB-BE43-4F39-9F17-D8165D6D320D}" type="presOf" srcId="{6AD1915B-0CB4-41CB-A304-92C7BF3183BA}" destId="{AB458ECD-A20D-4A3B-B26C-0FC0F29651A3}" srcOrd="0" destOrd="0" presId="urn:microsoft.com/office/officeart/2005/8/layout/hList6"/>
    <dgm:cxn modelId="{AA16B725-59B5-4EE4-A1F5-0D4D530BBCDF}" srcId="{6AD1915B-0CB4-41CB-A304-92C7BF3183BA}" destId="{8045DA44-9B1F-4983-8AE9-58D598866109}" srcOrd="1" destOrd="0" parTransId="{8E9E3FBE-826E-4E84-8E4E-94EBC39E2041}" sibTransId="{BBC85741-37A6-4CB7-B8A6-02C65B686C48}"/>
    <dgm:cxn modelId="{F5C167B5-1A00-437A-B697-7315BB753F24}" type="presOf" srcId="{E294059D-D161-4525-A72C-262AA5B82082}" destId="{9A56A874-4E92-4EA7-AEED-996B6BA2332F}" srcOrd="0" destOrd="0" presId="urn:microsoft.com/office/officeart/2005/8/layout/hList6"/>
    <dgm:cxn modelId="{B88ABB02-98D1-4904-AAF4-308AA10C1CFE}" type="presOf" srcId="{0F2179EB-4D37-41B9-B267-994413D9FCCD}" destId="{1EE9C4F4-7941-407C-A09B-85FA1D2E5B00}" srcOrd="0" destOrd="0" presId="urn:microsoft.com/office/officeart/2005/8/layout/hList6"/>
    <dgm:cxn modelId="{C464D862-605D-4064-8826-4461CA847216}" type="presParOf" srcId="{AB458ECD-A20D-4A3B-B26C-0FC0F29651A3}" destId="{3E0EDCF4-CCAF-41B4-AF2B-2225B56101D3}" srcOrd="0" destOrd="0" presId="urn:microsoft.com/office/officeart/2005/8/layout/hList6"/>
    <dgm:cxn modelId="{7F5D32AB-CB6D-4EA0-8D12-0D33B7A1D25D}" type="presParOf" srcId="{AB458ECD-A20D-4A3B-B26C-0FC0F29651A3}" destId="{9AE79152-C49B-4A1B-BDDD-700C6D866A22}" srcOrd="1" destOrd="0" presId="urn:microsoft.com/office/officeart/2005/8/layout/hList6"/>
    <dgm:cxn modelId="{FA7BCEFD-B70A-4D01-B6FA-50839191D9D6}" type="presParOf" srcId="{AB458ECD-A20D-4A3B-B26C-0FC0F29651A3}" destId="{763B911B-EE23-4F8B-ABF2-2A314FC116C8}" srcOrd="2" destOrd="0" presId="urn:microsoft.com/office/officeart/2005/8/layout/hList6"/>
    <dgm:cxn modelId="{93F152A2-D64E-4A26-9F39-3C0EB848D7A9}" type="presParOf" srcId="{AB458ECD-A20D-4A3B-B26C-0FC0F29651A3}" destId="{C1C56511-3522-4879-9E7D-D3E3CC7EFFE2}" srcOrd="3" destOrd="0" presId="urn:microsoft.com/office/officeart/2005/8/layout/hList6"/>
    <dgm:cxn modelId="{E290D74D-A127-4724-965D-49A2D29F9867}" type="presParOf" srcId="{AB458ECD-A20D-4A3B-B26C-0FC0F29651A3}" destId="{1EE9C4F4-7941-407C-A09B-85FA1D2E5B00}" srcOrd="4" destOrd="0" presId="urn:microsoft.com/office/officeart/2005/8/layout/hList6"/>
    <dgm:cxn modelId="{2C10F2D2-EF12-45B9-BEC9-6B70E7A87853}" type="presParOf" srcId="{AB458ECD-A20D-4A3B-B26C-0FC0F29651A3}" destId="{5A7BE510-B5E9-4C07-966A-B703D2E91CB0}" srcOrd="5" destOrd="0" presId="urn:microsoft.com/office/officeart/2005/8/layout/hList6"/>
    <dgm:cxn modelId="{3F837274-BC61-4C50-B6B5-015CE949A688}" type="presParOf" srcId="{AB458ECD-A20D-4A3B-B26C-0FC0F29651A3}" destId="{9A56A874-4E92-4EA7-AEED-996B6BA2332F}" srcOrd="6" destOrd="0" presId="urn:microsoft.com/office/officeart/2005/8/layout/hList6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AD1915B-0CB4-41CB-A304-92C7BF3183BA}" type="doc">
      <dgm:prSet loTypeId="urn:microsoft.com/office/officeart/2005/8/layout/hList6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9D224AF-AF78-4519-A71C-9F894B33D3D6}">
      <dgm:prSet phldrT="[Текст]" custT="1"/>
      <dgm:spPr>
        <a:gradFill rotWithShape="0">
          <a:gsLst>
            <a:gs pos="0">
              <a:srgbClr val="C1C4FB"/>
            </a:gs>
            <a:gs pos="100000">
              <a:srgbClr val="E7E8FD"/>
            </a:gs>
          </a:gsLst>
          <a:lin ang="0" scaled="0"/>
        </a:gradFill>
      </dgm:spPr>
      <dgm:t>
        <a:bodyPr/>
        <a:lstStyle/>
        <a:p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ПРОФ. ОБУЧЕНИЕ</a:t>
          </a:r>
          <a:b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527EE5-4EF1-425F-B9DB-1157424786FF}" type="parTrans" cxnId="{C8E82DCC-6398-4B5F-BE97-855663E9D5A8}">
      <dgm:prSet/>
      <dgm:spPr/>
      <dgm:t>
        <a:bodyPr/>
        <a:lstStyle/>
        <a:p>
          <a:endParaRPr lang="ru-RU"/>
        </a:p>
      </dgm:t>
    </dgm:pt>
    <dgm:pt modelId="{3935B6A8-A675-496D-B11D-68D002618CBC}" type="sibTrans" cxnId="{C8E82DCC-6398-4B5F-BE97-855663E9D5A8}">
      <dgm:prSet/>
      <dgm:spPr/>
      <dgm:t>
        <a:bodyPr/>
        <a:lstStyle/>
        <a:p>
          <a:endParaRPr lang="ru-RU"/>
        </a:p>
      </dgm:t>
    </dgm:pt>
    <dgm:pt modelId="{8045DA44-9B1F-4983-8AE9-58D598866109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Подготовка, </a:t>
          </a:r>
        </a:p>
        <a:p>
          <a:pPr marL="0" indent="0" algn="l"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Переподготовка</a:t>
          </a:r>
        </a:p>
        <a:p>
          <a:pPr marL="177800" indent="-177800" algn="l"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 Повышение квалификации </a:t>
          </a:r>
        </a:p>
        <a:p>
          <a:pPr marL="177800" indent="0" algn="l"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 рабочим профессиям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9E3FBE-826E-4E84-8E4E-94EBC39E2041}" type="parTrans" cxnId="{AA16B725-59B5-4EE4-A1F5-0D4D530BBCDF}">
      <dgm:prSet/>
      <dgm:spPr/>
      <dgm:t>
        <a:bodyPr/>
        <a:lstStyle/>
        <a:p>
          <a:endParaRPr lang="ru-RU"/>
        </a:p>
      </dgm:t>
    </dgm:pt>
    <dgm:pt modelId="{BBC85741-37A6-4CB7-B8A6-02C65B686C48}" type="sibTrans" cxnId="{AA16B725-59B5-4EE4-A1F5-0D4D530BBCDF}">
      <dgm:prSet/>
      <dgm:spPr/>
      <dgm:t>
        <a:bodyPr/>
        <a:lstStyle/>
        <a:p>
          <a:endParaRPr lang="ru-RU"/>
        </a:p>
      </dgm:t>
    </dgm:pt>
    <dgm:pt modelId="{0F2179EB-4D37-41B9-B267-994413D9FCCD}">
      <dgm:prSet phldrT="[Текст]" custT="1"/>
      <dgm:spPr/>
      <dgm:t>
        <a:bodyPr/>
        <a:lstStyle/>
        <a:p>
          <a:pPr algn="ctr"/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Краткосрочная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i="1" dirty="0" smtClean="0">
              <a:latin typeface="Arial" panose="020B0604020202020204" pitchFamily="34" charset="0"/>
              <a:cs typeface="Arial" panose="020B0604020202020204" pitchFamily="34" charset="0"/>
            </a:rPr>
            <a:t>(от нескольких месяцев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FA9070-FF4A-4B96-BC52-B2E061619DE3}" type="parTrans" cxnId="{EDA68932-F3FB-4D7F-9942-EA8F258932AE}">
      <dgm:prSet/>
      <dgm:spPr/>
      <dgm:t>
        <a:bodyPr/>
        <a:lstStyle/>
        <a:p>
          <a:endParaRPr lang="ru-RU"/>
        </a:p>
      </dgm:t>
    </dgm:pt>
    <dgm:pt modelId="{4D469118-C3FC-4BAD-AE56-D43E317B0EAA}" type="sibTrans" cxnId="{EDA68932-F3FB-4D7F-9942-EA8F258932AE}">
      <dgm:prSet/>
      <dgm:spPr/>
      <dgm:t>
        <a:bodyPr/>
        <a:lstStyle/>
        <a:p>
          <a:endParaRPr lang="ru-RU"/>
        </a:p>
      </dgm:t>
    </dgm:pt>
    <dgm:pt modelId="{E294059D-D161-4525-A72C-262AA5B82082}">
      <dgm:prSet phldrT="[Текст]" custT="1"/>
      <dgm:spPr/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СВИДЕТЕЛЬСТВО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700" dirty="0" smtClean="0">
              <a:latin typeface="Arial" panose="020B0604020202020204" pitchFamily="34" charset="0"/>
              <a:cs typeface="Arial" panose="020B0604020202020204" pitchFamily="34" charset="0"/>
            </a:rPr>
            <a:t>о присвоении рабочей профессии 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i="1" dirty="0" smtClean="0">
              <a:latin typeface="Arial" panose="020B0604020202020204" pitchFamily="34" charset="0"/>
              <a:cs typeface="Arial" panose="020B0604020202020204" pitchFamily="34" charset="0"/>
            </a:rPr>
            <a:t>(документ  о квалификации)</a:t>
          </a:r>
          <a:endParaRPr lang="ru-RU" sz="16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4B2B7-6DB2-451F-9748-672FEBCCEB54}" type="parTrans" cxnId="{BC9F7936-9E75-4154-8F8D-286776A7AFE7}">
      <dgm:prSet/>
      <dgm:spPr/>
      <dgm:t>
        <a:bodyPr/>
        <a:lstStyle/>
        <a:p>
          <a:endParaRPr lang="ru-RU"/>
        </a:p>
      </dgm:t>
    </dgm:pt>
    <dgm:pt modelId="{9C047D86-8E77-4D4E-A1B2-6201DA73DD96}" type="sibTrans" cxnId="{BC9F7936-9E75-4154-8F8D-286776A7AFE7}">
      <dgm:prSet/>
      <dgm:spPr/>
      <dgm:t>
        <a:bodyPr/>
        <a:lstStyle/>
        <a:p>
          <a:endParaRPr lang="ru-RU"/>
        </a:p>
      </dgm:t>
    </dgm:pt>
    <dgm:pt modelId="{AB458ECD-A20D-4A3B-B26C-0FC0F29651A3}" type="pres">
      <dgm:prSet presAssocID="{6AD1915B-0CB4-41CB-A304-92C7BF3183B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0EDCF4-CCAF-41B4-AF2B-2225B56101D3}" type="pres">
      <dgm:prSet presAssocID="{29D224AF-AF78-4519-A71C-9F894B33D3D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9152-C49B-4A1B-BDDD-700C6D866A22}" type="pres">
      <dgm:prSet presAssocID="{3935B6A8-A675-496D-B11D-68D002618CBC}" presName="sibTrans" presStyleCnt="0"/>
      <dgm:spPr/>
    </dgm:pt>
    <dgm:pt modelId="{763B911B-EE23-4F8B-ABF2-2A314FC116C8}" type="pres">
      <dgm:prSet presAssocID="{8045DA44-9B1F-4983-8AE9-58D598866109}" presName="node" presStyleLbl="node1" presStyleIdx="1" presStyleCnt="4" custScaleX="1073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56511-3522-4879-9E7D-D3E3CC7EFFE2}" type="pres">
      <dgm:prSet presAssocID="{BBC85741-37A6-4CB7-B8A6-02C65B686C48}" presName="sibTrans" presStyleCnt="0"/>
      <dgm:spPr/>
    </dgm:pt>
    <dgm:pt modelId="{1EE9C4F4-7941-407C-A09B-85FA1D2E5B00}" type="pres">
      <dgm:prSet presAssocID="{0F2179EB-4D37-41B9-B267-994413D9FCC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7BE510-B5E9-4C07-966A-B703D2E91CB0}" type="pres">
      <dgm:prSet presAssocID="{4D469118-C3FC-4BAD-AE56-D43E317B0EAA}" presName="sibTrans" presStyleCnt="0"/>
      <dgm:spPr/>
    </dgm:pt>
    <dgm:pt modelId="{9A56A874-4E92-4EA7-AEED-996B6BA2332F}" type="pres">
      <dgm:prSet presAssocID="{E294059D-D161-4525-A72C-262AA5B820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AF351B-B2AE-4C71-9DF3-95DAD7C275D4}" type="presOf" srcId="{8045DA44-9B1F-4983-8AE9-58D598866109}" destId="{763B911B-EE23-4F8B-ABF2-2A314FC116C8}" srcOrd="0" destOrd="0" presId="urn:microsoft.com/office/officeart/2005/8/layout/hList6"/>
    <dgm:cxn modelId="{A8E12899-7C6B-4AB5-9A86-3314BE27DDD3}" type="presOf" srcId="{E294059D-D161-4525-A72C-262AA5B82082}" destId="{9A56A874-4E92-4EA7-AEED-996B6BA2332F}" srcOrd="0" destOrd="0" presId="urn:microsoft.com/office/officeart/2005/8/layout/hList6"/>
    <dgm:cxn modelId="{C8E82DCC-6398-4B5F-BE97-855663E9D5A8}" srcId="{6AD1915B-0CB4-41CB-A304-92C7BF3183BA}" destId="{29D224AF-AF78-4519-A71C-9F894B33D3D6}" srcOrd="0" destOrd="0" parTransId="{FC527EE5-4EF1-425F-B9DB-1157424786FF}" sibTransId="{3935B6A8-A675-496D-B11D-68D002618CBC}"/>
    <dgm:cxn modelId="{EDA68932-F3FB-4D7F-9942-EA8F258932AE}" srcId="{6AD1915B-0CB4-41CB-A304-92C7BF3183BA}" destId="{0F2179EB-4D37-41B9-B267-994413D9FCCD}" srcOrd="2" destOrd="0" parTransId="{25FA9070-FF4A-4B96-BC52-B2E061619DE3}" sibTransId="{4D469118-C3FC-4BAD-AE56-D43E317B0EAA}"/>
    <dgm:cxn modelId="{5D8D4554-EBFA-4329-A8C1-1A122EDCC3C1}" type="presOf" srcId="{29D224AF-AF78-4519-A71C-9F894B33D3D6}" destId="{3E0EDCF4-CCAF-41B4-AF2B-2225B56101D3}" srcOrd="0" destOrd="0" presId="urn:microsoft.com/office/officeart/2005/8/layout/hList6"/>
    <dgm:cxn modelId="{BC9F7936-9E75-4154-8F8D-286776A7AFE7}" srcId="{6AD1915B-0CB4-41CB-A304-92C7BF3183BA}" destId="{E294059D-D161-4525-A72C-262AA5B82082}" srcOrd="3" destOrd="0" parTransId="{D894B2B7-6DB2-451F-9748-672FEBCCEB54}" sibTransId="{9C047D86-8E77-4D4E-A1B2-6201DA73DD96}"/>
    <dgm:cxn modelId="{55CB3081-2E64-4D85-8076-1A56361EDF78}" type="presOf" srcId="{6AD1915B-0CB4-41CB-A304-92C7BF3183BA}" destId="{AB458ECD-A20D-4A3B-B26C-0FC0F29651A3}" srcOrd="0" destOrd="0" presId="urn:microsoft.com/office/officeart/2005/8/layout/hList6"/>
    <dgm:cxn modelId="{84A7B623-FC0B-413C-A58F-4CB25A464088}" type="presOf" srcId="{0F2179EB-4D37-41B9-B267-994413D9FCCD}" destId="{1EE9C4F4-7941-407C-A09B-85FA1D2E5B00}" srcOrd="0" destOrd="0" presId="urn:microsoft.com/office/officeart/2005/8/layout/hList6"/>
    <dgm:cxn modelId="{AA16B725-59B5-4EE4-A1F5-0D4D530BBCDF}" srcId="{6AD1915B-0CB4-41CB-A304-92C7BF3183BA}" destId="{8045DA44-9B1F-4983-8AE9-58D598866109}" srcOrd="1" destOrd="0" parTransId="{8E9E3FBE-826E-4E84-8E4E-94EBC39E2041}" sibTransId="{BBC85741-37A6-4CB7-B8A6-02C65B686C48}"/>
    <dgm:cxn modelId="{589F5AF2-A260-492B-A9F6-6D39247E3199}" type="presParOf" srcId="{AB458ECD-A20D-4A3B-B26C-0FC0F29651A3}" destId="{3E0EDCF4-CCAF-41B4-AF2B-2225B56101D3}" srcOrd="0" destOrd="0" presId="urn:microsoft.com/office/officeart/2005/8/layout/hList6"/>
    <dgm:cxn modelId="{8629617A-B66C-464C-AC7F-D307489337F5}" type="presParOf" srcId="{AB458ECD-A20D-4A3B-B26C-0FC0F29651A3}" destId="{9AE79152-C49B-4A1B-BDDD-700C6D866A22}" srcOrd="1" destOrd="0" presId="urn:microsoft.com/office/officeart/2005/8/layout/hList6"/>
    <dgm:cxn modelId="{05E770BE-9EFE-453C-A784-E5DCBC923C0E}" type="presParOf" srcId="{AB458ECD-A20D-4A3B-B26C-0FC0F29651A3}" destId="{763B911B-EE23-4F8B-ABF2-2A314FC116C8}" srcOrd="2" destOrd="0" presId="urn:microsoft.com/office/officeart/2005/8/layout/hList6"/>
    <dgm:cxn modelId="{40083931-B426-49DE-9C33-F948BA2CCA22}" type="presParOf" srcId="{AB458ECD-A20D-4A3B-B26C-0FC0F29651A3}" destId="{C1C56511-3522-4879-9E7D-D3E3CC7EFFE2}" srcOrd="3" destOrd="0" presId="urn:microsoft.com/office/officeart/2005/8/layout/hList6"/>
    <dgm:cxn modelId="{A9F56C2B-DF8D-46A9-B57B-17AD5A6A733A}" type="presParOf" srcId="{AB458ECD-A20D-4A3B-B26C-0FC0F29651A3}" destId="{1EE9C4F4-7941-407C-A09B-85FA1D2E5B00}" srcOrd="4" destOrd="0" presId="urn:microsoft.com/office/officeart/2005/8/layout/hList6"/>
    <dgm:cxn modelId="{2A4A4038-B291-4379-B495-7582B35F9DA2}" type="presParOf" srcId="{AB458ECD-A20D-4A3B-B26C-0FC0F29651A3}" destId="{5A7BE510-B5E9-4C07-966A-B703D2E91CB0}" srcOrd="5" destOrd="0" presId="urn:microsoft.com/office/officeart/2005/8/layout/hList6"/>
    <dgm:cxn modelId="{2BDF14AF-ED0E-47F8-899C-90F5A3B3AD13}" type="presParOf" srcId="{AB458ECD-A20D-4A3B-B26C-0FC0F29651A3}" destId="{9A56A874-4E92-4EA7-AEED-996B6BA2332F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D1915B-0CB4-41CB-A304-92C7BF3183BA}" type="doc">
      <dgm:prSet loTypeId="urn:microsoft.com/office/officeart/2005/8/layout/hList6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9D224AF-AF78-4519-A71C-9F894B33D3D6}">
      <dgm:prSet phldrT="[Текст]" custT="1"/>
      <dgm:spPr>
        <a:gradFill rotWithShape="0">
          <a:gsLst>
            <a:gs pos="0">
              <a:srgbClr val="BAE18F"/>
            </a:gs>
            <a:gs pos="100000">
              <a:srgbClr val="E3F3D1"/>
            </a:gs>
          </a:gsLst>
          <a:lin ang="0" scaled="0"/>
        </a:gradFill>
        <a:ln>
          <a:solidFill>
            <a:srgbClr val="00B050"/>
          </a:solidFill>
        </a:ln>
      </dgm:spPr>
      <dgm:t>
        <a:bodyPr/>
        <a:lstStyle/>
        <a:p>
          <a:r>
            <a:rPr lang="ru-RU" sz="1750" b="1" dirty="0" smtClean="0">
              <a:latin typeface="Arial" panose="020B0604020202020204" pitchFamily="34" charset="0"/>
              <a:cs typeface="Arial" panose="020B0604020202020204" pitchFamily="34" charset="0"/>
            </a:rPr>
            <a:t>ДОПОЛН.ПРОФ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. ОБРАЗОВАНИЕ(</a:t>
          </a:r>
          <a:r>
            <a:rPr lang="ru-RU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ДПО</a:t>
          </a:r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527EE5-4EF1-425F-B9DB-1157424786FF}" type="parTrans" cxnId="{C8E82DCC-6398-4B5F-BE97-855663E9D5A8}">
      <dgm:prSet/>
      <dgm:spPr/>
      <dgm:t>
        <a:bodyPr/>
        <a:lstStyle/>
        <a:p>
          <a:endParaRPr lang="ru-RU"/>
        </a:p>
      </dgm:t>
    </dgm:pt>
    <dgm:pt modelId="{3935B6A8-A675-496D-B11D-68D002618CBC}" type="sibTrans" cxnId="{C8E82DCC-6398-4B5F-BE97-855663E9D5A8}">
      <dgm:prSet/>
      <dgm:spPr/>
      <dgm:t>
        <a:bodyPr/>
        <a:lstStyle/>
        <a:p>
          <a:endParaRPr lang="ru-RU"/>
        </a:p>
      </dgm:t>
    </dgm:pt>
    <dgm:pt modelId="{8045DA44-9B1F-4983-8AE9-58D598866109}">
      <dgm:prSet phldrT="[Текст]" custT="1"/>
      <dgm:spPr>
        <a:ln>
          <a:solidFill>
            <a:srgbClr val="00B050"/>
          </a:solidFill>
        </a:ln>
      </dgm:spPr>
      <dgm:t>
        <a:bodyPr/>
        <a:lstStyle/>
        <a:p>
          <a:pPr marL="177800" indent="-17780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квалификации</a:t>
          </a:r>
        </a:p>
        <a:p>
          <a:pPr marL="177800" indent="-17780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Переподготовка</a:t>
          </a:r>
        </a:p>
        <a:p>
          <a:pPr marL="17780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по СПО и ВО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9E3FBE-826E-4E84-8E4E-94EBC39E2041}" type="parTrans" cxnId="{AA16B725-59B5-4EE4-A1F5-0D4D530BBCDF}">
      <dgm:prSet/>
      <dgm:spPr/>
      <dgm:t>
        <a:bodyPr/>
        <a:lstStyle/>
        <a:p>
          <a:endParaRPr lang="ru-RU"/>
        </a:p>
      </dgm:t>
    </dgm:pt>
    <dgm:pt modelId="{BBC85741-37A6-4CB7-B8A6-02C65B686C48}" type="sibTrans" cxnId="{AA16B725-59B5-4EE4-A1F5-0D4D530BBCDF}">
      <dgm:prSet/>
      <dgm:spPr/>
      <dgm:t>
        <a:bodyPr/>
        <a:lstStyle/>
        <a:p>
          <a:endParaRPr lang="ru-RU"/>
        </a:p>
      </dgm:t>
    </dgm:pt>
    <dgm:pt modelId="{0F2179EB-4D37-41B9-B267-994413D9FCCD}">
      <dgm:prSet phldrT="[Текст]" custT="1"/>
      <dgm:spPr>
        <a:ln>
          <a:solidFill>
            <a:srgbClr val="00B050"/>
          </a:solidFill>
        </a:ln>
      </dgm:spPr>
      <dgm:t>
        <a:bodyPr/>
        <a:lstStyle/>
        <a:p>
          <a:pPr algn="ctr"/>
          <a:r>
            <a:rPr lang="ru-RU" sz="1800" b="1" dirty="0" smtClean="0">
              <a:latin typeface="Arial" panose="020B0604020202020204" pitchFamily="34" charset="0"/>
              <a:cs typeface="Arial" panose="020B0604020202020204" pitchFamily="34" charset="0"/>
            </a:rPr>
            <a:t>Краткосрочная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i="1" dirty="0" smtClean="0">
              <a:latin typeface="Arial" panose="020B0604020202020204" pitchFamily="34" charset="0"/>
              <a:cs typeface="Arial" panose="020B0604020202020204" pitchFamily="34" charset="0"/>
            </a:rPr>
            <a:t>(от 16 часов</a:t>
          </a:r>
          <a:r>
            <a:rPr lang="ru-RU" sz="18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FA9070-FF4A-4B96-BC52-B2E061619DE3}" type="parTrans" cxnId="{EDA68932-F3FB-4D7F-9942-EA8F258932AE}">
      <dgm:prSet/>
      <dgm:spPr/>
      <dgm:t>
        <a:bodyPr/>
        <a:lstStyle/>
        <a:p>
          <a:endParaRPr lang="ru-RU"/>
        </a:p>
      </dgm:t>
    </dgm:pt>
    <dgm:pt modelId="{4D469118-C3FC-4BAD-AE56-D43E317B0EAA}" type="sibTrans" cxnId="{EDA68932-F3FB-4D7F-9942-EA8F258932AE}">
      <dgm:prSet/>
      <dgm:spPr/>
      <dgm:t>
        <a:bodyPr/>
        <a:lstStyle/>
        <a:p>
          <a:endParaRPr lang="ru-RU"/>
        </a:p>
      </dgm:t>
    </dgm:pt>
    <dgm:pt modelId="{E294059D-D161-4525-A72C-262AA5B82082}">
      <dgm:prSet phldrT="[Текст]" custT="1"/>
      <dgm:spPr>
        <a:ln>
          <a:solidFill>
            <a:srgbClr val="00B050"/>
          </a:solidFill>
        </a:ln>
      </dgm:spPr>
      <dgm:t>
        <a:bodyPr/>
        <a:lstStyle/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ДИПЛОМ о</a:t>
          </a:r>
          <a: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700" dirty="0" smtClean="0">
              <a:latin typeface="Arial" panose="020B0604020202020204" pitchFamily="34" charset="0"/>
              <a:cs typeface="Arial" panose="020B0604020202020204" pitchFamily="34" charset="0"/>
            </a:rPr>
            <a:t>новой квалификации,</a:t>
          </a:r>
        </a:p>
        <a:p>
          <a:r>
            <a:rPr lang="ru-RU" sz="1600" b="1" dirty="0" smtClean="0">
              <a:latin typeface="Arial" panose="020B0604020202020204" pitchFamily="34" charset="0"/>
              <a:cs typeface="Arial" panose="020B0604020202020204" pitchFamily="34" charset="0"/>
            </a:rPr>
            <a:t>УДОСТОВЕРЕНИЕ</a:t>
          </a:r>
          <a:r>
            <a:rPr lang="ru-RU" sz="1700" dirty="0" smtClean="0">
              <a:latin typeface="Arial" panose="020B0604020202020204" pitchFamily="34" charset="0"/>
              <a:cs typeface="Arial" panose="020B0604020202020204" pitchFamily="34" charset="0"/>
            </a:rPr>
            <a:t> о </a:t>
          </a:r>
          <a:r>
            <a:rPr lang="ru-RU" sz="1600" i="1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повышении квалификации</a:t>
          </a:r>
          <a:endParaRPr lang="ru-RU" sz="16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94B2B7-6DB2-451F-9748-672FEBCCEB54}" type="parTrans" cxnId="{BC9F7936-9E75-4154-8F8D-286776A7AFE7}">
      <dgm:prSet/>
      <dgm:spPr/>
      <dgm:t>
        <a:bodyPr/>
        <a:lstStyle/>
        <a:p>
          <a:endParaRPr lang="ru-RU"/>
        </a:p>
      </dgm:t>
    </dgm:pt>
    <dgm:pt modelId="{9C047D86-8E77-4D4E-A1B2-6201DA73DD96}" type="sibTrans" cxnId="{BC9F7936-9E75-4154-8F8D-286776A7AFE7}">
      <dgm:prSet/>
      <dgm:spPr/>
      <dgm:t>
        <a:bodyPr/>
        <a:lstStyle/>
        <a:p>
          <a:endParaRPr lang="ru-RU"/>
        </a:p>
      </dgm:t>
    </dgm:pt>
    <dgm:pt modelId="{AB458ECD-A20D-4A3B-B26C-0FC0F29651A3}" type="pres">
      <dgm:prSet presAssocID="{6AD1915B-0CB4-41CB-A304-92C7BF3183B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0EDCF4-CCAF-41B4-AF2B-2225B56101D3}" type="pres">
      <dgm:prSet presAssocID="{29D224AF-AF78-4519-A71C-9F894B33D3D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79152-C49B-4A1B-BDDD-700C6D866A22}" type="pres">
      <dgm:prSet presAssocID="{3935B6A8-A675-496D-B11D-68D002618CBC}" presName="sibTrans" presStyleCnt="0"/>
      <dgm:spPr/>
    </dgm:pt>
    <dgm:pt modelId="{763B911B-EE23-4F8B-ABF2-2A314FC116C8}" type="pres">
      <dgm:prSet presAssocID="{8045DA44-9B1F-4983-8AE9-58D598866109}" presName="node" presStyleLbl="node1" presStyleIdx="1" presStyleCnt="4" custScaleX="1073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56511-3522-4879-9E7D-D3E3CC7EFFE2}" type="pres">
      <dgm:prSet presAssocID="{BBC85741-37A6-4CB7-B8A6-02C65B686C48}" presName="sibTrans" presStyleCnt="0"/>
      <dgm:spPr/>
    </dgm:pt>
    <dgm:pt modelId="{1EE9C4F4-7941-407C-A09B-85FA1D2E5B00}" type="pres">
      <dgm:prSet presAssocID="{0F2179EB-4D37-41B9-B267-994413D9FCC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7BE510-B5E9-4C07-966A-B703D2E91CB0}" type="pres">
      <dgm:prSet presAssocID="{4D469118-C3FC-4BAD-AE56-D43E317B0EAA}" presName="sibTrans" presStyleCnt="0"/>
      <dgm:spPr/>
    </dgm:pt>
    <dgm:pt modelId="{9A56A874-4E92-4EA7-AEED-996B6BA2332F}" type="pres">
      <dgm:prSet presAssocID="{E294059D-D161-4525-A72C-262AA5B82082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EA81E7-03A2-498C-B776-37A5A5C0642E}" type="presOf" srcId="{E294059D-D161-4525-A72C-262AA5B82082}" destId="{9A56A874-4E92-4EA7-AEED-996B6BA2332F}" srcOrd="0" destOrd="0" presId="urn:microsoft.com/office/officeart/2005/8/layout/hList6"/>
    <dgm:cxn modelId="{9E744B95-9674-4D77-A90D-E51419ED025F}" type="presOf" srcId="{6AD1915B-0CB4-41CB-A304-92C7BF3183BA}" destId="{AB458ECD-A20D-4A3B-B26C-0FC0F29651A3}" srcOrd="0" destOrd="0" presId="urn:microsoft.com/office/officeart/2005/8/layout/hList6"/>
    <dgm:cxn modelId="{C8E82DCC-6398-4B5F-BE97-855663E9D5A8}" srcId="{6AD1915B-0CB4-41CB-A304-92C7BF3183BA}" destId="{29D224AF-AF78-4519-A71C-9F894B33D3D6}" srcOrd="0" destOrd="0" parTransId="{FC527EE5-4EF1-425F-B9DB-1157424786FF}" sibTransId="{3935B6A8-A675-496D-B11D-68D002618CBC}"/>
    <dgm:cxn modelId="{97295ADA-A255-42DD-B54C-C96716DCE7B6}" type="presOf" srcId="{0F2179EB-4D37-41B9-B267-994413D9FCCD}" destId="{1EE9C4F4-7941-407C-A09B-85FA1D2E5B00}" srcOrd="0" destOrd="0" presId="urn:microsoft.com/office/officeart/2005/8/layout/hList6"/>
    <dgm:cxn modelId="{C3860FCE-529B-491F-A198-E909A647264D}" type="presOf" srcId="{29D224AF-AF78-4519-A71C-9F894B33D3D6}" destId="{3E0EDCF4-CCAF-41B4-AF2B-2225B56101D3}" srcOrd="0" destOrd="0" presId="urn:microsoft.com/office/officeart/2005/8/layout/hList6"/>
    <dgm:cxn modelId="{B9C8387C-6058-4953-B4EE-33CBF35AA409}" type="presOf" srcId="{8045DA44-9B1F-4983-8AE9-58D598866109}" destId="{763B911B-EE23-4F8B-ABF2-2A314FC116C8}" srcOrd="0" destOrd="0" presId="urn:microsoft.com/office/officeart/2005/8/layout/hList6"/>
    <dgm:cxn modelId="{EDA68932-F3FB-4D7F-9942-EA8F258932AE}" srcId="{6AD1915B-0CB4-41CB-A304-92C7BF3183BA}" destId="{0F2179EB-4D37-41B9-B267-994413D9FCCD}" srcOrd="2" destOrd="0" parTransId="{25FA9070-FF4A-4B96-BC52-B2E061619DE3}" sibTransId="{4D469118-C3FC-4BAD-AE56-D43E317B0EAA}"/>
    <dgm:cxn modelId="{BC9F7936-9E75-4154-8F8D-286776A7AFE7}" srcId="{6AD1915B-0CB4-41CB-A304-92C7BF3183BA}" destId="{E294059D-D161-4525-A72C-262AA5B82082}" srcOrd="3" destOrd="0" parTransId="{D894B2B7-6DB2-451F-9748-672FEBCCEB54}" sibTransId="{9C047D86-8E77-4D4E-A1B2-6201DA73DD96}"/>
    <dgm:cxn modelId="{AA16B725-59B5-4EE4-A1F5-0D4D530BBCDF}" srcId="{6AD1915B-0CB4-41CB-A304-92C7BF3183BA}" destId="{8045DA44-9B1F-4983-8AE9-58D598866109}" srcOrd="1" destOrd="0" parTransId="{8E9E3FBE-826E-4E84-8E4E-94EBC39E2041}" sibTransId="{BBC85741-37A6-4CB7-B8A6-02C65B686C48}"/>
    <dgm:cxn modelId="{D940465F-52CF-4C9E-AD5E-C02AD40D1634}" type="presParOf" srcId="{AB458ECD-A20D-4A3B-B26C-0FC0F29651A3}" destId="{3E0EDCF4-CCAF-41B4-AF2B-2225B56101D3}" srcOrd="0" destOrd="0" presId="urn:microsoft.com/office/officeart/2005/8/layout/hList6"/>
    <dgm:cxn modelId="{8AE9AF3C-9EC9-4E73-8543-7DE820F95A3D}" type="presParOf" srcId="{AB458ECD-A20D-4A3B-B26C-0FC0F29651A3}" destId="{9AE79152-C49B-4A1B-BDDD-700C6D866A22}" srcOrd="1" destOrd="0" presId="urn:microsoft.com/office/officeart/2005/8/layout/hList6"/>
    <dgm:cxn modelId="{9FE0C55C-CB17-47CF-8024-72D56CDE5601}" type="presParOf" srcId="{AB458ECD-A20D-4A3B-B26C-0FC0F29651A3}" destId="{763B911B-EE23-4F8B-ABF2-2A314FC116C8}" srcOrd="2" destOrd="0" presId="urn:microsoft.com/office/officeart/2005/8/layout/hList6"/>
    <dgm:cxn modelId="{95F604A6-9C74-47C4-B681-846E81C9D6CD}" type="presParOf" srcId="{AB458ECD-A20D-4A3B-B26C-0FC0F29651A3}" destId="{C1C56511-3522-4879-9E7D-D3E3CC7EFFE2}" srcOrd="3" destOrd="0" presId="urn:microsoft.com/office/officeart/2005/8/layout/hList6"/>
    <dgm:cxn modelId="{4AAFF2C8-E64E-4092-BC00-D135E8B31328}" type="presParOf" srcId="{AB458ECD-A20D-4A3B-B26C-0FC0F29651A3}" destId="{1EE9C4F4-7941-407C-A09B-85FA1D2E5B00}" srcOrd="4" destOrd="0" presId="urn:microsoft.com/office/officeart/2005/8/layout/hList6"/>
    <dgm:cxn modelId="{30C3FFA8-21C4-4177-8192-A2376ABBA5F0}" type="presParOf" srcId="{AB458ECD-A20D-4A3B-B26C-0FC0F29651A3}" destId="{5A7BE510-B5E9-4C07-966A-B703D2E91CB0}" srcOrd="5" destOrd="0" presId="urn:microsoft.com/office/officeart/2005/8/layout/hList6"/>
    <dgm:cxn modelId="{1DAD6562-F375-4C2B-81F5-622F7C0D3D60}" type="presParOf" srcId="{AB458ECD-A20D-4A3B-B26C-0FC0F29651A3}" destId="{9A56A874-4E92-4EA7-AEED-996B6BA2332F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EDCF4-CCAF-41B4-AF2B-2225B56101D3}">
      <dsp:nvSpPr>
        <dsp:cNvPr id="0" name=""/>
        <dsp:cNvSpPr/>
      </dsp:nvSpPr>
      <dsp:spPr>
        <a:xfrm rot="16200000">
          <a:off x="144337" y="-143981"/>
          <a:ext cx="1736659" cy="2024623"/>
        </a:xfrm>
        <a:prstGeom prst="flowChartManualOperation">
          <a:avLst/>
        </a:prstGeom>
        <a:gradFill rotWithShape="0">
          <a:gsLst>
            <a:gs pos="0">
              <a:srgbClr val="FCD268"/>
            </a:gs>
            <a:gs pos="100000">
              <a:srgbClr val="FFF2C1"/>
            </a:gs>
          </a:gsLst>
          <a:lin ang="0" scaled="0"/>
        </a:gra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ПРОФ. ОБРАЗОВАНИЕ 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СПО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355" y="347333"/>
        <a:ext cx="2024623" cy="1041995"/>
      </dsp:txXfrm>
    </dsp:sp>
    <dsp:sp modelId="{763B911B-EE23-4F8B-ABF2-2A314FC116C8}">
      <dsp:nvSpPr>
        <dsp:cNvPr id="0" name=""/>
        <dsp:cNvSpPr/>
      </dsp:nvSpPr>
      <dsp:spPr>
        <a:xfrm rot="16200000">
          <a:off x="2431192" y="-254363"/>
          <a:ext cx="1736659" cy="2245387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 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квалифицирован. рабочих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 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 специалистов среднего звена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76828" y="347333"/>
        <a:ext cx="2245387" cy="1041995"/>
      </dsp:txXfrm>
    </dsp:sp>
    <dsp:sp modelId="{1EE9C4F4-7941-407C-A09B-85FA1D2E5B00}">
      <dsp:nvSpPr>
        <dsp:cNvPr id="0" name=""/>
        <dsp:cNvSpPr/>
      </dsp:nvSpPr>
      <dsp:spPr>
        <a:xfrm rot="16200000">
          <a:off x="4718041" y="-143981"/>
          <a:ext cx="1736659" cy="202462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3-4 года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574059" y="347333"/>
        <a:ext cx="2024623" cy="1041995"/>
      </dsp:txXfrm>
    </dsp:sp>
    <dsp:sp modelId="{9A56A874-4E92-4EA7-AEED-996B6BA2332F}">
      <dsp:nvSpPr>
        <dsp:cNvPr id="0" name=""/>
        <dsp:cNvSpPr/>
      </dsp:nvSpPr>
      <dsp:spPr>
        <a:xfrm rot="16200000">
          <a:off x="6894511" y="-143981"/>
          <a:ext cx="1736659" cy="2024623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ДИПЛОМ</a:t>
          </a:r>
          <a:r>
            <a:rPr lang="ru-RU" sz="1900" kern="1200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9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9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6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(документ об образовании и квалификации)</a:t>
          </a:r>
          <a:endParaRPr lang="ru-RU" sz="16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750529" y="347333"/>
        <a:ext cx="2024623" cy="10419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EDCF4-CCAF-41B4-AF2B-2225B56101D3}">
      <dsp:nvSpPr>
        <dsp:cNvPr id="0" name=""/>
        <dsp:cNvSpPr/>
      </dsp:nvSpPr>
      <dsp:spPr>
        <a:xfrm rot="16200000">
          <a:off x="139658" y="-139652"/>
          <a:ext cx="1762457" cy="2041762"/>
        </a:xfrm>
        <a:prstGeom prst="flowChartManualOperation">
          <a:avLst/>
        </a:prstGeom>
        <a:gradFill rotWithShape="0">
          <a:gsLst>
            <a:gs pos="0">
              <a:srgbClr val="C1C4FB"/>
            </a:gs>
            <a:gs pos="100000">
              <a:srgbClr val="E7E8FD"/>
            </a:gs>
          </a:gsLst>
          <a:lin ang="0" scaled="0"/>
        </a:gra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ПРОФ. ОБУЧЕНИЕ</a:t>
          </a:r>
          <a:b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(</a:t>
          </a: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" y="352491"/>
        <a:ext cx="2041762" cy="1057475"/>
      </dsp:txXfrm>
    </dsp:sp>
    <dsp:sp modelId="{763B911B-EE23-4F8B-ABF2-2A314FC116C8}">
      <dsp:nvSpPr>
        <dsp:cNvPr id="0" name=""/>
        <dsp:cNvSpPr/>
      </dsp:nvSpPr>
      <dsp:spPr>
        <a:xfrm rot="16200000">
          <a:off x="2409078" y="-214176"/>
          <a:ext cx="1762457" cy="219081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Подготовка,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Переподготовка</a:t>
          </a:r>
        </a:p>
        <a:p>
          <a:pPr marL="177800" lvl="0" indent="-17780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Повышение квалификации </a:t>
          </a:r>
        </a:p>
        <a:p>
          <a:pPr marL="17780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рабочим профессиям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94901" y="352492"/>
        <a:ext cx="2190811" cy="1057475"/>
      </dsp:txXfrm>
    </dsp:sp>
    <dsp:sp modelId="{1EE9C4F4-7941-407C-A09B-85FA1D2E5B00}">
      <dsp:nvSpPr>
        <dsp:cNvPr id="0" name=""/>
        <dsp:cNvSpPr/>
      </dsp:nvSpPr>
      <dsp:spPr>
        <a:xfrm rot="16200000">
          <a:off x="4678497" y="-139652"/>
          <a:ext cx="1762457" cy="2041762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Краткосрочная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(от нескольких месяцев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538845" y="352491"/>
        <a:ext cx="2041762" cy="1057475"/>
      </dsp:txXfrm>
    </dsp:sp>
    <dsp:sp modelId="{9A56A874-4E92-4EA7-AEED-996B6BA2332F}">
      <dsp:nvSpPr>
        <dsp:cNvPr id="0" name=""/>
        <dsp:cNvSpPr/>
      </dsp:nvSpPr>
      <dsp:spPr>
        <a:xfrm rot="16200000">
          <a:off x="6873392" y="-139652"/>
          <a:ext cx="1762457" cy="2041762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СВИДЕТЕЛЬСТВО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о присвоении рабочей профессии 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/>
          </a:r>
          <a:b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6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(документ  о квалификации)</a:t>
          </a:r>
          <a:endParaRPr lang="ru-RU" sz="16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733740" y="352491"/>
        <a:ext cx="2041762" cy="10574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EDCF4-CCAF-41B4-AF2B-2225B56101D3}">
      <dsp:nvSpPr>
        <dsp:cNvPr id="0" name=""/>
        <dsp:cNvSpPr/>
      </dsp:nvSpPr>
      <dsp:spPr>
        <a:xfrm rot="16200000">
          <a:off x="139658" y="-139652"/>
          <a:ext cx="1762457" cy="2041762"/>
        </a:xfrm>
        <a:prstGeom prst="flowChartManualOperation">
          <a:avLst/>
        </a:prstGeom>
        <a:gradFill rotWithShape="0">
          <a:gsLst>
            <a:gs pos="0">
              <a:srgbClr val="BAE18F"/>
            </a:gs>
            <a:gs pos="100000">
              <a:srgbClr val="E3F3D1"/>
            </a:gs>
          </a:gsLst>
          <a:lin ang="0" scaled="0"/>
        </a:gradFill>
        <a:ln w="38100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1125" bIns="0" numCol="1" spcCol="1270" anchor="ctr" anchorCtr="0">
          <a:noAutofit/>
        </a:bodyPr>
        <a:lstStyle/>
        <a:p>
          <a:pPr lvl="0" algn="ctr" defTabSz="7778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5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ДОПОЛН.ПРОФ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 ОБРАЗОВАНИЕ(</a:t>
          </a:r>
          <a:r>
            <a:rPr lang="ru-RU" sz="1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ДПО</a:t>
          </a: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" y="352491"/>
        <a:ext cx="2041762" cy="1057475"/>
      </dsp:txXfrm>
    </dsp:sp>
    <dsp:sp modelId="{763B911B-EE23-4F8B-ABF2-2A314FC116C8}">
      <dsp:nvSpPr>
        <dsp:cNvPr id="0" name=""/>
        <dsp:cNvSpPr/>
      </dsp:nvSpPr>
      <dsp:spPr>
        <a:xfrm rot="16200000">
          <a:off x="2409078" y="-214176"/>
          <a:ext cx="1762457" cy="2190811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marL="177800" lvl="0" indent="-17780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Повышение квалификации</a:t>
          </a:r>
        </a:p>
        <a:p>
          <a:pPr marL="177800" lvl="0" indent="-17780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rPr>
            <a:t>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Переподготовка</a:t>
          </a:r>
        </a:p>
        <a:p>
          <a:pPr marL="17780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 СПО и ВО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2194901" y="352492"/>
        <a:ext cx="2190811" cy="1057475"/>
      </dsp:txXfrm>
    </dsp:sp>
    <dsp:sp modelId="{1EE9C4F4-7941-407C-A09B-85FA1D2E5B00}">
      <dsp:nvSpPr>
        <dsp:cNvPr id="0" name=""/>
        <dsp:cNvSpPr/>
      </dsp:nvSpPr>
      <dsp:spPr>
        <a:xfrm rot="16200000">
          <a:off x="4678497" y="-139652"/>
          <a:ext cx="1762457" cy="2041762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Краткосрочная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8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(от 16 часов</a:t>
          </a:r>
          <a:r>
            <a:rPr lang="ru-RU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ru-RU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538845" y="352491"/>
        <a:ext cx="2041762" cy="1057475"/>
      </dsp:txXfrm>
    </dsp:sp>
    <dsp:sp modelId="{9A56A874-4E92-4EA7-AEED-996B6BA2332F}">
      <dsp:nvSpPr>
        <dsp:cNvPr id="0" name=""/>
        <dsp:cNvSpPr/>
      </dsp:nvSpPr>
      <dsp:spPr>
        <a:xfrm rot="16200000">
          <a:off x="6873392" y="-139652"/>
          <a:ext cx="1762457" cy="2041762"/>
        </a:xfrm>
        <a:prstGeom prst="flowChartManualOperati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rgbClr val="00B05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ДИПЛОМ о</a:t>
          </a:r>
          <a: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br>
            <a:rPr lang="ru-RU" sz="1600" kern="1200" dirty="0" smtClean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новой квалификации,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УДОСТОВЕРЕНИЕ</a:t>
          </a:r>
          <a:r>
            <a:rPr lang="ru-RU" sz="1700" kern="1200" dirty="0" smtClean="0">
              <a:latin typeface="Arial" panose="020B0604020202020204" pitchFamily="34" charset="0"/>
              <a:cs typeface="Arial" panose="020B0604020202020204" pitchFamily="34" charset="0"/>
            </a:rPr>
            <a:t> о </a:t>
          </a:r>
          <a:r>
            <a:rPr lang="ru-RU" sz="1600" i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повышении квалификации</a:t>
          </a:r>
          <a:endParaRPr lang="ru-RU" sz="16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6733740" y="352491"/>
        <a:ext cx="2041762" cy="1057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4661E-7D37-435F-865E-8B69742C121F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7EB6E-5FF3-4E6C-9C88-F38CE7289F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2487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DFC739-A14B-4C76-83D0-FDDAFEA12B50}" type="datetimeFigureOut">
              <a:rPr lang="ru-RU" smtClean="0"/>
              <a:t>30.06.2016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873148-E408-4E3C-8C11-A0D52B75E0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310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0F10D3-764C-4BFF-8A36-E3E3EA13681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729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0F10D3-764C-4BFF-8A36-E3E3EA13681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570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0F10D3-764C-4BFF-8A36-E3E3EA13681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931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0F10D3-764C-4BFF-8A36-E3E3EA13681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258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12B9136-9A81-4070-BCFD-83C55C53002A}" type="slidenum">
              <a:rPr lang="ru-RU" altLang="ru-RU">
                <a:solidFill>
                  <a:srgbClr val="000000"/>
                </a:solidFill>
              </a:rPr>
              <a:pPr/>
              <a:t>12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7277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12B9136-9A81-4070-BCFD-83C55C53002A}" type="slidenum">
              <a:rPr lang="ru-RU" altLang="ru-RU">
                <a:solidFill>
                  <a:srgbClr val="000000"/>
                </a:solidFill>
              </a:rPr>
              <a:pPr/>
              <a:t>20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464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0F10D3-764C-4BFF-8A36-E3E3EA13681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03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25A50-09AC-46A2-9162-FEFF22A55007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C5832-1F5F-47DD-83F3-57987F5886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79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5E0B3-700B-4E84-A06D-722F6236E0B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3CD64-A4FC-4032-A8EA-358F4D1FE8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929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15E65-BD9F-4E03-AFE2-33AD7CCC10DC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E0248-A2F9-4D58-B680-D749AB6148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4861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55643-1EE0-4620-8576-A5B7C227FE2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A382-9A2B-47F2-99CF-AF727C8078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1758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2B260-8F51-4954-9AFF-01959FE0144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87F31-8654-40EA-BB26-1DA2239979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088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69E3B-3DFC-4659-B39F-CD018FDD72A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D2E77-F282-48BA-AF23-4FF28AB6C6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469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E4F09-D1D8-47A7-8890-7788126D3D2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DF350-5334-4B4B-BFB4-AD3A7B5D5D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2203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B81C8-DD22-42C8-B382-97A57FC97A9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D7226-B806-4EB5-B039-4851683755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004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C456D-7B41-410E-9EDB-AA7016AF3F3E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69E28-58FD-4AA8-820A-7E4400AD18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1758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E3947-11DA-472B-9905-F5BC550D0C3D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CA744-475B-4C9E-9C66-DF34B54F27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8088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EC3D-0E0A-42B6-A462-F516820A2DB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DFF4E-D82F-47DE-A24A-FB7BF4A1F7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0655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23D8-C2ED-4DD2-B48C-8E1A6619369C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A8DF0-EB3F-4E92-B4F4-0E3BCCAA07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87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B2C57-FD97-418C-83ED-A44490ABA4F3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8F8B8-93BC-4265-AA6A-13DF0CC049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85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741CB-4A40-4D53-8939-3C98A0E0841F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D00FF-B334-460E-9A6B-35B5427369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9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D4C062-7035-4376-A639-EA57A7BFE694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E397D-A707-4C2B-A388-D57CE3B85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46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CC6AA-71DC-4078-8BD2-5052CB827C6B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6A1F6-E7A9-42E7-BB62-D87DE987AE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560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84A9E-15FF-4E20-BB31-EA5C6EEAD10D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1B241B-1731-4F7F-ACFF-AC499D2C8B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86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79FBB-CE08-48B3-8951-3046EA6A9560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DFBC-DFBB-4BD5-B18B-63ADCE6405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0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603A-0002-4BEE-83D8-326C801CAF8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602C1-B4B3-49C6-9D3E-5BF90B6BB4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71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3D403-23DB-4092-A8DB-F751D7E1682A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722C6-BA00-4A77-B8D0-8602C7DA7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94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06912-0F4A-471B-9BC0-AC5E988BEFD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FF192-CCD5-438C-8955-95E578B8B8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14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962C9-707F-42FE-ADBE-060059495958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1CF8F-C360-45FD-A715-BB7E8BE89E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63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5945C-FE7E-4CFF-81FD-080010F1E1D3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6C40B-41CB-4823-8891-C4683536B0B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831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22990-F41D-4BD6-A7E9-CF11E9016C0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DDDD4-5624-43CE-B8E3-C16B35D6428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79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1E6DC-F873-4324-8124-ECE0650ABF95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56950-F63C-4EF9-96C5-6905BF3F0D0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60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92D33-B573-4ABD-A5EC-6AEF15E9F966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555D4-5F5E-4F1E-AA3E-D9D845C7126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329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4E0F-89E7-44E4-AB5E-AFFB62E1D08F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2210A-ED4D-47BE-9277-795FCBD9B7C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90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BEF42-73A1-4030-9847-FC52D87B0D8D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07212-3F10-46A4-AB81-E1BF1A2E7C6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40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BD7BA-0920-4B84-AC02-B95E798E649D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2928E-7CF2-4A66-8776-72E29E6A20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39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EFAC1-5D94-4FEB-B852-8BE60FCA2F8B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8F1B2-104D-4D2D-9144-D354E914EFA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336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72C6F-F59C-451F-B9E6-54F763D84483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C2DF5-11C7-42C8-BDAC-1182BE5116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61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2E0B-C29A-4765-B501-D6ADCD06395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9D0C5-3DFB-4CEB-848C-EF62AED149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39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17E45-BDAC-49C4-9A9B-D1D10BCFB3C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7C1EC-3DCB-4D88-94CB-1FBDAA9DEF0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27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25A50-09AC-46A2-9162-FEFF22A55007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C5832-1F5F-47DD-83F3-57987F5886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1319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5E0B3-700B-4E84-A06D-722F6236E0B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3CD64-A4FC-4032-A8EA-358F4D1FE8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888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15E65-BD9F-4E03-AFE2-33AD7CCC10DC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E0248-A2F9-4D58-B680-D749AB6148C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870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55643-1EE0-4620-8576-A5B7C227FE2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A382-9A2B-47F2-99CF-AF727C8078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228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2B260-8F51-4954-9AFF-01959FE0144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87F31-8654-40EA-BB26-1DA2239979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952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69E3B-3DFC-4659-B39F-CD018FDD72A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D2E77-F282-48BA-AF23-4FF28AB6C6B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3261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E4F09-D1D8-47A7-8890-7788126D3D2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DF350-5334-4B4B-BFB4-AD3A7B5D5D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29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B81C8-DD22-42C8-B382-97A57FC97A98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D7226-B806-4EB5-B039-4851683755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290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C456D-7B41-410E-9EDB-AA7016AF3F3E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69E28-58FD-4AA8-820A-7E4400AD18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5384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E3947-11DA-472B-9905-F5BC550D0C3D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CA744-475B-4C9E-9C66-DF34B54F27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927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8EC3D-0E0A-42B6-A462-F516820A2DB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7DFF4E-D82F-47DE-A24A-FB7BF4A1F7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6341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5945C-FE7E-4CFF-81FD-080010F1E1D3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6C40B-41CB-4823-8891-C4683536B0B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163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22990-F41D-4BD6-A7E9-CF11E9016C0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DDDD4-5624-43CE-B8E3-C16B35D6428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230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1E6DC-F873-4324-8124-ECE0650ABF95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56950-F63C-4EF9-96C5-6905BF3F0D0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03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92D33-B573-4ABD-A5EC-6AEF15E9F966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3555D4-5F5E-4F1E-AA3E-D9D845C7126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85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4E0F-89E7-44E4-AB5E-AFFB62E1D08F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2210A-ED4D-47BE-9277-795FCBD9B7C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5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BEF42-73A1-4030-9847-FC52D87B0D8D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07212-3F10-46A4-AB81-E1BF1A2E7C6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7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BD7BA-0920-4B84-AC02-B95E798E649D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2928E-7CF2-4A66-8776-72E29E6A20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93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EFAC1-5D94-4FEB-B852-8BE60FCA2F8B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8F1B2-104D-4D2D-9144-D354E914EFA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27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72C6F-F59C-451F-B9E6-54F763D84483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EC2DF5-11C7-42C8-BDAC-1182BE51168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49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D2E0B-C29A-4765-B501-D6ADCD06395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C9D0C5-3DFB-4CEB-848C-EF62AED149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17E45-BDAC-49C4-9A9B-D1D10BCFB3C1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7C1EC-3DCB-4D88-94CB-1FBDAA9DEF0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8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E1060D-76FA-4973-A542-4A93F6BFC3A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C6187-1F37-4101-908D-E97E6FF1EB9F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47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08CD6C-1DAE-4E5C-BEE0-32907D88EC60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79FA93-A129-4D45-B5D9-3C66BCB14E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45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DBB93A-039F-48AE-BCAB-C14E22214BB5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EB0121-D994-45D4-9ECD-6AD470FB369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468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EE1060D-76FA-4973-A542-4A93F6BFC3A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30.06.2016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FC6187-1F37-4101-908D-E97E6FF1EB9F}" type="slidenum">
              <a:rPr lang="ru-RU" alt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570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DBB93A-039F-48AE-BCAB-C14E22214BB5}" type="datetime1">
              <a:rPr lang="ru-RU"/>
              <a:pPr>
                <a:defRPr/>
              </a:pPr>
              <a:t>30.06.2016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1EB0121-D994-45D4-9ECD-6AD470FB3698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456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45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3.pn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129181" y="2536750"/>
            <a:ext cx="9378552" cy="1751409"/>
          </a:xfrm>
          <a:solidFill>
            <a:srgbClr val="FFFFFF">
              <a:alpha val="34118"/>
            </a:srgbClr>
          </a:solidFill>
          <a:ln>
            <a:miter lim="800000"/>
            <a:headEnd/>
            <a:tailEnd/>
          </a:ln>
        </p:spPr>
        <p:txBody>
          <a:bodyPr>
            <a:noAutofit/>
          </a:bodyPr>
          <a:lstStyle/>
          <a:p>
            <a:pPr eaLnBrk="1" hangingPunct="1">
              <a:lnSpc>
                <a:spcPct val="114000"/>
              </a:lnSpc>
              <a:defRPr/>
            </a:pPr>
            <a:r>
              <a:rPr lang="ru-RU" sz="2000" b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РОЛЬ ПРОФЕССИОНАЛЬНОГО ОБРАЗОВАНИЯ </a:t>
            </a:r>
            <a:br>
              <a:rPr lang="ru-RU" sz="2000" b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ФОРМИРОВАНИИ ЭЛЕМЕНТОВ </a:t>
            </a:r>
            <a:br>
              <a:rPr lang="ru-RU" sz="2000" b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spc="-100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НАЦИОНАЛЬНОЙ СИСТЕМЫ ПРОФЕССИОНАЛЬНЫХ КВАЛИФИКАЦИЙ </a:t>
            </a:r>
            <a:br>
              <a:rPr lang="ru-RU" sz="2000" b="1" spc="-100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n w="0"/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ЧЕЛЯБИНСКОЙ ОБЛАСТИ</a:t>
            </a:r>
            <a:endParaRPr lang="ru-RU" sz="2000" b="1" dirty="0">
              <a:ln w="0"/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Verdana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114925" y="5275974"/>
            <a:ext cx="3941523" cy="972109"/>
          </a:xfrm>
          <a:solidFill>
            <a:srgbClr val="FFFFFF">
              <a:alpha val="12941"/>
            </a:srgbClr>
          </a:solidFill>
          <a:ln>
            <a:miter lim="800000"/>
            <a:headEnd/>
            <a:tailEnd/>
          </a:ln>
          <a:extLst/>
        </p:spPr>
        <p:txBody>
          <a:bodyPr rtlCol="0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Зайко Елена Михайловна,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/>
            </a:r>
            <a:b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заместитель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Министра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образования и науки  Челябинской области 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279798" y="4819864"/>
            <a:ext cx="8560594" cy="0"/>
          </a:xfrm>
          <a:prstGeom prst="line">
            <a:avLst/>
          </a:prstGeom>
          <a:ln w="19050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Прямоугольник 4"/>
          <p:cNvSpPr>
            <a:spLocks noChangeArrowheads="1"/>
          </p:cNvSpPr>
          <p:nvPr/>
        </p:nvSpPr>
        <p:spPr bwMode="auto">
          <a:xfrm>
            <a:off x="6816143" y="1125644"/>
            <a:ext cx="20681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29 июня 2016 </a:t>
            </a:r>
            <a:r>
              <a:rPr lang="ru-RU" alt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года</a:t>
            </a:r>
            <a:endParaRPr lang="ru-RU" altLang="ru-RU" sz="20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Прямоугольник 4"/>
          <p:cNvSpPr>
            <a:spLocks noChangeArrowheads="1"/>
          </p:cNvSpPr>
          <p:nvPr/>
        </p:nvSpPr>
        <p:spPr bwMode="auto">
          <a:xfrm>
            <a:off x="-253048" y="355197"/>
            <a:ext cx="930949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Межрегиональная конференция </a:t>
            </a: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 вопросам внедрения </a:t>
            </a: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Национальной </a:t>
            </a: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системы профессиональных квалификаций на региональном уровне</a:t>
            </a:r>
            <a:endParaRPr lang="ru-RU" altLang="ru-RU" sz="19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V="1">
            <a:off x="272654" y="1721842"/>
            <a:ext cx="8683228" cy="22622"/>
          </a:xfrm>
          <a:prstGeom prst="line">
            <a:avLst/>
          </a:prstGeom>
          <a:ln w="19050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5" name="Рисунок 14" descr="celyabinsky_oblast_gerb-600x824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279" y="1886065"/>
            <a:ext cx="528638" cy="726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1542190" y="1971330"/>
            <a:ext cx="651595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ea typeface="Verdana" pitchFamily="34" charset="0"/>
                <a:cs typeface="Verdana" pitchFamily="34" charset="0"/>
              </a:rPr>
              <a:t>МИНИСТЕРСТВО ОБРАЗОВАНИЯ И НАУКИ ЧЕЛЯБИНСКОЙ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209127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4"/>
          <p:cNvSpPr>
            <a:spLocks noChangeArrowheads="1"/>
          </p:cNvSpPr>
          <p:nvPr/>
        </p:nvSpPr>
        <p:spPr bwMode="auto">
          <a:xfrm>
            <a:off x="1014412" y="255793"/>
            <a:ext cx="7977211" cy="67710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ОРГАНИЗАЦИОННАЯ МОДЕЛЬ ВНЕДРЕНИЯ </a:t>
            </a: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НАЦИОНАЛЬНОЙ </a:t>
            </a: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СИСТЕМЫ ПРОФЕССИОНАЛЬНЫХ </a:t>
            </a: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КВАЛИФИКАЦИЙ (НСК) В ЧЕЛЯБИНСКОЙ ОБЛАСТИ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98"/>
          <a:stretch/>
        </p:blipFill>
        <p:spPr>
          <a:xfrm>
            <a:off x="894192" y="1188918"/>
            <a:ext cx="7522105" cy="550558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</p:pic>
      <p:pic>
        <p:nvPicPr>
          <p:cNvPr id="4" name="Рисунок 3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152501" y="1757363"/>
            <a:ext cx="2633687" cy="2871787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52501" y="5258608"/>
            <a:ext cx="2633687" cy="785005"/>
          </a:xfrm>
          <a:prstGeom prst="rect">
            <a:avLst/>
          </a:prstGeom>
          <a:noFill/>
          <a:ln w="381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10026" y="3771900"/>
            <a:ext cx="3990999" cy="2814637"/>
          </a:xfrm>
          <a:prstGeom prst="rect">
            <a:avLst/>
          </a:prstGeom>
          <a:noFill/>
          <a:ln w="38100">
            <a:solidFill>
              <a:srgbClr val="FF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97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4"/>
          <p:cNvSpPr>
            <a:spLocks noChangeArrowheads="1"/>
          </p:cNvSpPr>
          <p:nvPr/>
        </p:nvSpPr>
        <p:spPr bwMode="auto">
          <a:xfrm>
            <a:off x="1152501" y="391229"/>
            <a:ext cx="7368223" cy="3847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РЕГИОНАЛЬНЫЙ КООРДИНАЦИОННЫЙ ОРГАН ВНЕДРЕНИЯ НСК 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8" r="60684" b="44811"/>
          <a:stretch/>
        </p:blipFill>
        <p:spPr>
          <a:xfrm>
            <a:off x="324248" y="1300163"/>
            <a:ext cx="3683549" cy="3486150"/>
          </a:xfrm>
          <a:prstGeom prst="rect">
            <a:avLst/>
          </a:prstGeom>
          <a:solidFill>
            <a:srgbClr val="DCE6F2"/>
          </a:solidFill>
          <a:ln>
            <a:solidFill>
              <a:srgbClr val="0033CC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4157663" y="1211180"/>
            <a:ext cx="4613035" cy="1414463"/>
          </a:xfrm>
          <a:prstGeom prst="downArrowCallout">
            <a:avLst>
              <a:gd name="adj1" fmla="val 6060"/>
              <a:gd name="adj2" fmla="val 16919"/>
              <a:gd name="adj3" fmla="val 23990"/>
              <a:gd name="adj4" fmla="val 64977"/>
            </a:avLst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Челябинской области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19 сентября 2013 г. N 299-П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07797" y="2586913"/>
            <a:ext cx="49179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создан областной Совет по кадровой политике</a:t>
            </a:r>
            <a:endParaRPr lang="ru-RU" i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4157662" y="3258178"/>
            <a:ext cx="4613035" cy="1414463"/>
          </a:xfrm>
          <a:prstGeom prst="downArrowCallout">
            <a:avLst>
              <a:gd name="adj1" fmla="val 6818"/>
              <a:gd name="adj2" fmla="val 17929"/>
              <a:gd name="adj3" fmla="val 24999"/>
              <a:gd name="adj4" fmla="val 64977"/>
            </a:avLst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Челябинской области 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 20 апреля 2016 г. N 194-П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57662" y="4644930"/>
            <a:ext cx="45180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 полномочиям Совета 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отнесены вопросы </a:t>
            </a: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поддержки </a:t>
            </a:r>
            <a:r>
              <a:rPr lang="ru-RU" i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системы профессиональных квалификаций на </a:t>
            </a: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региональном уровне</a:t>
            </a:r>
            <a:endParaRPr lang="ru-RU" i="1" dirty="0"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85783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Министр 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образования и науки Челябинской области - заместитель председателя Совета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5852696"/>
            <a:ext cx="9144000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Заместитель Министра </a:t>
            </a:r>
            <a:r>
              <a:rPr lang="ru-RU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образования и науки Челябинской области </a:t>
            </a: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b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руководитель рабочей группы Совета – координатора внедрения НСК</a:t>
            </a:r>
            <a:endParaRPr lang="ru-RU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" name="Рисунок 9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47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57" r="60684" b="21696"/>
          <a:stretch/>
        </p:blipFill>
        <p:spPr>
          <a:xfrm>
            <a:off x="238522" y="1255252"/>
            <a:ext cx="4513858" cy="1214439"/>
          </a:xfrm>
          <a:prstGeom prst="rect">
            <a:avLst/>
          </a:prstGeom>
          <a:solidFill>
            <a:srgbClr val="DCE6F2"/>
          </a:solidFill>
          <a:ln>
            <a:solidFill>
              <a:srgbClr val="0033CC"/>
            </a:solidFill>
          </a:ln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536050915"/>
              </p:ext>
            </p:extLst>
          </p:nvPr>
        </p:nvGraphicFramePr>
        <p:xfrm>
          <a:off x="4852573" y="1182170"/>
          <a:ext cx="4391619" cy="1457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005895" y="2341103"/>
            <a:ext cx="8132333" cy="4667099"/>
            <a:chOff x="468829" y="2507456"/>
            <a:chExt cx="8217079" cy="4510778"/>
          </a:xfrm>
        </p:grpSpPr>
        <p:pic>
          <p:nvPicPr>
            <p:cNvPr id="5" name="Рисунок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461" y="2507456"/>
              <a:ext cx="6935391" cy="4510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5617902" y="5088082"/>
              <a:ext cx="129008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49 ПОО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940124" y="3302026"/>
              <a:ext cx="1169194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2603B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7 ПОО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68829" y="5580241"/>
              <a:ext cx="2467569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ru-RU" sz="2000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17 </a:t>
              </a:r>
              <a:br>
                <a:rPr lang="ru-RU" sz="2000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2000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структурных подразделений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40124" y="4238345"/>
              <a:ext cx="121324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02908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8 ПОО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785506" y="3694319"/>
              <a:ext cx="1173061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F26A0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1 ПОО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75250" y="3101971"/>
              <a:ext cx="106407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2000" b="1" dirty="0">
                  <a:solidFill>
                    <a:srgbClr val="8F319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 ПОО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560198" y="4577541"/>
              <a:ext cx="3125710" cy="5539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ru-RU" sz="15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МИНИСТЕРСТВО ОБРАЗОВАНИЯ И НАУКИ</a:t>
              </a:r>
            </a:p>
          </p:txBody>
        </p:sp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5414975" y="5101768"/>
              <a:ext cx="321469" cy="8691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" name="Рисунок 14" descr="celyabinsky_oblast_gerb-600x82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4"/>
          <p:cNvSpPr>
            <a:spLocks noChangeArrowheads="1"/>
          </p:cNvSpPr>
          <p:nvPr/>
        </p:nvSpPr>
        <p:spPr bwMode="auto">
          <a:xfrm>
            <a:off x="1068269" y="436830"/>
            <a:ext cx="7368223" cy="3847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РЕГИОНАЛЬНАЯ СИСТЕМА ПРОФЕССИОНАЛЬНОГО ОБРАЗОВАНИЯ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4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кругленный прямоугольник 8"/>
          <p:cNvSpPr/>
          <p:nvPr/>
        </p:nvSpPr>
        <p:spPr>
          <a:xfrm>
            <a:off x="4434579" y="3542264"/>
            <a:ext cx="4418490" cy="2703145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1 января 2017 </a:t>
            </a: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года: 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управление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персоналом, </a:t>
            </a:r>
            <a:endParaRPr lang="ru-RU" sz="2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организация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обучения и </a:t>
            </a: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аттестации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работников</a:t>
            </a: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заключение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трудовых договоров, </a:t>
            </a:r>
            <a:endParaRPr lang="ru-RU" sz="2000" dirty="0" smtClean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разработка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должностных </a:t>
            </a: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инструкций, 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установлении </a:t>
            </a:r>
            <a:r>
              <a:rPr lang="ru-RU" sz="2000" dirty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систем оплаты </a:t>
            </a:r>
            <a:r>
              <a:rPr lang="ru-RU" sz="2000" dirty="0" smtClean="0">
                <a:solidFill>
                  <a:srgbClr val="003300"/>
                </a:solidFill>
                <a:latin typeface="Arial" pitchFamily="34" charset="0"/>
                <a:cs typeface="Arial" pitchFamily="34" charset="0"/>
              </a:rPr>
              <a:t>труда.</a:t>
            </a:r>
            <a:endParaRPr lang="ru-RU" sz="2000" dirty="0">
              <a:solidFill>
                <a:srgbClr val="00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0529" y="3542264"/>
            <a:ext cx="3881434" cy="200996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ru-RU" sz="20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1 июля 2016 </a:t>
            </a:r>
            <a:r>
              <a:rPr lang="ru-RU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года: </a:t>
            </a:r>
          </a:p>
          <a:p>
            <a:pPr marL="285750" indent="-285750">
              <a:buFont typeface="Wingdings" panose="05000000000000000000" pitchFamily="2" charset="2"/>
              <a:buChar char="ü"/>
              <a:defRPr/>
            </a:pP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разработке </a:t>
            </a: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реализации профессиональных </a:t>
            </a:r>
            <a:r>
              <a:rPr lang="ru-RU" sz="20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образовательных </a:t>
            </a:r>
            <a:r>
              <a:rPr lang="ru-RU" sz="2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программ (в части, не противоречащей ФГОС)</a:t>
            </a:r>
            <a:endParaRPr lang="ru-RU" sz="2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Полилиния 36"/>
          <p:cNvSpPr/>
          <p:nvPr/>
        </p:nvSpPr>
        <p:spPr>
          <a:xfrm rot="16200000">
            <a:off x="2966836" y="2219740"/>
            <a:ext cx="1066371" cy="360000"/>
          </a:xfrm>
          <a:custGeom>
            <a:avLst/>
            <a:gdLst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0 w 1198050"/>
              <a:gd name="connsiteY3" fmla="*/ 360000 h 360000"/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621986 w 1198050"/>
              <a:gd name="connsiteY3" fmla="*/ 287992 h 360000"/>
              <a:gd name="connsiteX4" fmla="*/ 0 w 1198050"/>
              <a:gd name="connsiteY4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8050" h="360000">
                <a:moveTo>
                  <a:pt x="0" y="360000"/>
                </a:moveTo>
                <a:lnTo>
                  <a:pt x="599025" y="0"/>
                </a:lnTo>
                <a:lnTo>
                  <a:pt x="1198050" y="360000"/>
                </a:lnTo>
                <a:lnTo>
                  <a:pt x="621986" y="287992"/>
                </a:lnTo>
                <a:lnTo>
                  <a:pt x="0" y="360000"/>
                </a:lnTo>
                <a:close/>
              </a:path>
            </a:pathLst>
          </a:custGeom>
          <a:solidFill>
            <a:srgbClr val="007FDE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82992" y="1713095"/>
            <a:ext cx="3319210" cy="1376651"/>
            <a:chOff x="206316" y="1713095"/>
            <a:chExt cx="2883827" cy="1376651"/>
          </a:xfrm>
        </p:grpSpPr>
        <p:sp>
          <p:nvSpPr>
            <p:cNvPr id="40" name="Скругленный прямоугольник 39"/>
            <p:cNvSpPr/>
            <p:nvPr/>
          </p:nvSpPr>
          <p:spPr>
            <a:xfrm rot="5400000">
              <a:off x="950627" y="1123279"/>
              <a:ext cx="1376651" cy="2556284"/>
            </a:xfrm>
            <a:prstGeom prst="round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206316" y="1738022"/>
              <a:ext cx="2883827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2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Содержание и </a:t>
              </a:r>
              <a:br>
                <a:rPr lang="ru-RU" sz="2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</a:br>
              <a:r>
                <a:rPr lang="ru-RU" sz="2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качество профессионального образования</a:t>
              </a:r>
              <a:endParaRPr lang="ru-RU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5" name="Полилиния 44"/>
          <p:cNvSpPr/>
          <p:nvPr/>
        </p:nvSpPr>
        <p:spPr>
          <a:xfrm rot="5400000" flipH="1">
            <a:off x="5249528" y="2183980"/>
            <a:ext cx="1066371" cy="360000"/>
          </a:xfrm>
          <a:custGeom>
            <a:avLst/>
            <a:gdLst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0 w 1198050"/>
              <a:gd name="connsiteY3" fmla="*/ 360000 h 360000"/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621986 w 1198050"/>
              <a:gd name="connsiteY3" fmla="*/ 287992 h 360000"/>
              <a:gd name="connsiteX4" fmla="*/ 0 w 1198050"/>
              <a:gd name="connsiteY4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8050" h="360000">
                <a:moveTo>
                  <a:pt x="0" y="360000"/>
                </a:moveTo>
                <a:lnTo>
                  <a:pt x="599025" y="0"/>
                </a:lnTo>
                <a:lnTo>
                  <a:pt x="1198050" y="360000"/>
                </a:lnTo>
                <a:lnTo>
                  <a:pt x="621986" y="287992"/>
                </a:lnTo>
                <a:lnTo>
                  <a:pt x="0" y="360000"/>
                </a:lnTo>
                <a:close/>
              </a:path>
            </a:pathLst>
          </a:custGeom>
          <a:solidFill>
            <a:srgbClr val="3366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3863971" y="1607197"/>
            <a:ext cx="1585086" cy="1585086"/>
            <a:chOff x="3863971" y="1607197"/>
            <a:chExt cx="1585086" cy="1585086"/>
          </a:xfrm>
        </p:grpSpPr>
        <p:sp>
          <p:nvSpPr>
            <p:cNvPr id="35" name="Овал 34"/>
            <p:cNvSpPr/>
            <p:nvPr/>
          </p:nvSpPr>
          <p:spPr>
            <a:xfrm>
              <a:off x="3863971" y="1607197"/>
              <a:ext cx="1585086" cy="1585086"/>
            </a:xfrm>
            <a:prstGeom prst="ellipse">
              <a:avLst/>
            </a:prstGeom>
            <a:solidFill>
              <a:srgbClr val="FFFF6D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51" name="Прямоугольник 50"/>
            <p:cNvSpPr/>
            <p:nvPr/>
          </p:nvSpPr>
          <p:spPr>
            <a:xfrm>
              <a:off x="4016976" y="2045797"/>
              <a:ext cx="1351652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40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ПОО</a:t>
              </a:r>
              <a:endParaRPr 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5988647" y="1711416"/>
            <a:ext cx="2864421" cy="1376652"/>
            <a:chOff x="5988648" y="1711416"/>
            <a:chExt cx="2529110" cy="1376652"/>
          </a:xfrm>
        </p:grpSpPr>
        <p:sp>
          <p:nvSpPr>
            <p:cNvPr id="42" name="Скругленный прямоугольник 41"/>
            <p:cNvSpPr/>
            <p:nvPr/>
          </p:nvSpPr>
          <p:spPr>
            <a:xfrm rot="5400000">
              <a:off x="6564877" y="1135187"/>
              <a:ext cx="1376652" cy="2529110"/>
            </a:xfrm>
            <a:prstGeom prst="roundRect">
              <a:avLst/>
            </a:prstGeom>
            <a:solidFill>
              <a:srgbClr val="336600"/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6087197" y="2154983"/>
              <a:ext cx="243056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Кадровая политика</a:t>
              </a:r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18" name="Рисунок 17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9" name="Прямая соединительная линия 18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4"/>
          <p:cNvSpPr>
            <a:spLocks noChangeArrowheads="1"/>
          </p:cNvSpPr>
          <p:nvPr/>
        </p:nvSpPr>
        <p:spPr bwMode="auto">
          <a:xfrm>
            <a:off x="942199" y="294092"/>
            <a:ext cx="7368223" cy="67710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НАПРАВЛЕНИЯ ВНЕДРЕНИЯ НСК </a:t>
            </a:r>
            <a:b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СИСТЕМЕ ПРОФЕССИОНАЛЬНОГО ОБРАЗОВАНИЯ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1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Скругленный прямоугольник 12"/>
          <p:cNvSpPr/>
          <p:nvPr/>
        </p:nvSpPr>
        <p:spPr>
          <a:xfrm>
            <a:off x="178533" y="3717089"/>
            <a:ext cx="8813090" cy="709828"/>
          </a:xfrm>
          <a:prstGeom prst="roundRect">
            <a:avLst/>
          </a:prstGeom>
          <a:gradFill>
            <a:gsLst>
              <a:gs pos="0">
                <a:srgbClr val="FFFF6D"/>
              </a:gs>
              <a:gs pos="100000">
                <a:srgbClr val="FFFFB7"/>
              </a:gs>
            </a:gsLst>
          </a:gra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78533" y="1271282"/>
            <a:ext cx="8813090" cy="3416320"/>
            <a:chOff x="178533" y="1276291"/>
            <a:chExt cx="8813090" cy="2789541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178533" y="2639810"/>
              <a:ext cx="8813090" cy="579599"/>
            </a:xfrm>
            <a:prstGeom prst="roundRect">
              <a:avLst/>
            </a:prstGeom>
            <a:gradFill>
              <a:gsLst>
                <a:gs pos="0">
                  <a:srgbClr val="FFFF6D"/>
                </a:gs>
                <a:gs pos="100000">
                  <a:srgbClr val="FFFFB7"/>
                </a:gs>
              </a:gsLst>
            </a:gra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178533" y="1276291"/>
              <a:ext cx="8813090" cy="27895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600325" algn="just"/>
              <a:r>
                <a:rPr lang="ru-RU" sz="2000" i="1" dirty="0">
                  <a:latin typeface="Arial" panose="020B0604020202020204" pitchFamily="34" charset="0"/>
                  <a:cs typeface="Arial" panose="020B0604020202020204" pitchFamily="34" charset="0"/>
                </a:rPr>
                <a:t>Федеральный закон от 02.05.2015 </a:t>
              </a:r>
              <a:r>
                <a:rPr lang="ru-RU" sz="20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№122-ФЗ </a:t>
              </a:r>
              <a:br>
                <a:rPr lang="ru-RU" sz="20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2000" i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«</a:t>
              </a:r>
              <a:r>
                <a:rPr lang="ru-RU" sz="2000" i="1" dirty="0">
                  <a:latin typeface="Arial" panose="020B0604020202020204" pitchFamily="34" charset="0"/>
                  <a:cs typeface="Arial" panose="020B0604020202020204" pitchFamily="34" charset="0"/>
                </a:rPr>
                <a:t>О внесении изменений в Трудовой кодекс Российской Федерации и статьи 11 и 73 Федерального закона «Об образовании в Российской Федерации»</a:t>
              </a:r>
            </a:p>
            <a:p>
              <a:endParaRPr lang="ru-RU" sz="8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r>
                <a:rPr lang="ru-RU" sz="2000" dirty="0" smtClean="0">
                  <a:solidFill>
                    <a:srgbClr val="33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ТРУДОВОЙ КОДЕКС</a:t>
              </a:r>
            </a:p>
            <a:p>
              <a:pPr marL="1708150" indent="-1708150"/>
              <a:endParaRPr lang="ru-RU" sz="800" b="1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marL="1708150" indent="-1708150"/>
              <a:r>
                <a:rPr lang="ru-RU" sz="2000" b="1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Статья </a:t>
              </a:r>
              <a:r>
                <a:rPr lang="ru-RU" sz="2000" b="1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195.2. </a:t>
              </a:r>
              <a:r>
                <a:rPr lang="ru-RU" sz="2000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Порядок разработки и утверждения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профессиональных </a:t>
              </a:r>
              <a:r>
                <a:rPr lang="ru-RU" sz="2000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стандартов</a:t>
              </a:r>
            </a:p>
            <a:p>
              <a:pPr marL="1708150" indent="-1708150"/>
              <a:endParaRPr lang="ru-RU" sz="2000" b="1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  <a:p>
              <a:pPr marL="1708150" indent="-1708150"/>
              <a:r>
                <a:rPr lang="ru-RU" sz="2000" b="1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Статья </a:t>
              </a:r>
              <a:r>
                <a:rPr lang="ru-RU" sz="2000" b="1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195.3. </a:t>
              </a:r>
              <a:r>
                <a:rPr lang="ru-RU" sz="2000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Порядок применения профессиональных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стандартов</a:t>
              </a:r>
            </a:p>
            <a:p>
              <a:pPr indent="342900" algn="just"/>
              <a:endParaRPr lang="ru-RU" sz="20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pic>
        <p:nvPicPr>
          <p:cNvPr id="10" name="Рисунок 9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4"/>
          <p:cNvSpPr>
            <a:spLocks noChangeArrowheads="1"/>
          </p:cNvSpPr>
          <p:nvPr/>
        </p:nvSpPr>
        <p:spPr bwMode="auto">
          <a:xfrm>
            <a:off x="1025406" y="308387"/>
            <a:ext cx="7368223" cy="67710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КАДРОВАЯ ПОЛИТИКА </a:t>
            </a:r>
            <a:b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ПРОФЕССИОНАЛЬНЫХ ОБРАЗОВАТЕЛЬНЫХ ОРГАНИЗАЦИЯХ</a:t>
            </a:r>
            <a:endParaRPr lang="ru-RU" altLang="ru-RU" sz="1900" b="1" dirty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8182" y="1265491"/>
            <a:ext cx="2471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1 июля 2016 года: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8122" y="4544029"/>
            <a:ext cx="884350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86050" algn="just"/>
            <a:r>
              <a:rPr lang="ru-RU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Приказ Министерства </a:t>
            </a:r>
            <a:r>
              <a:rPr lang="ru-RU" sz="2000" i="1" dirty="0">
                <a:latin typeface="Arial" panose="020B0604020202020204" pitchFamily="34" charset="0"/>
                <a:cs typeface="Arial" panose="020B0604020202020204" pitchFamily="34" charset="0"/>
              </a:rPr>
              <a:t>труда и социальной защиты Российской Федерации от 08.09.2015 №608н «Об утверждении </a:t>
            </a:r>
            <a:r>
              <a:rPr lang="ru-RU" sz="2000" i="1" dirty="0" smtClean="0">
                <a:solidFill>
                  <a:srgbClr val="336600"/>
                </a:solidFill>
                <a:uFill>
                  <a:solidFill>
                    <a:srgbClr val="3366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п</a:t>
            </a:r>
            <a:r>
              <a:rPr lang="ru-RU" altLang="ru-RU" sz="2000" i="1" dirty="0" smtClean="0">
                <a:solidFill>
                  <a:srgbClr val="336600"/>
                </a:solidFill>
                <a:uFill>
                  <a:solidFill>
                    <a:srgbClr val="336600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</a:rPr>
              <a:t>рофессионального стандарта </a:t>
            </a:r>
            <a:r>
              <a:rPr lang="ru-RU" altLang="ru-RU" sz="2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«Педагог профессионального обучения, профессионального образования и дополнительного профессионального образования»</a:t>
            </a:r>
            <a:endParaRPr lang="ru-RU" altLang="ru-RU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8122" y="4535982"/>
            <a:ext cx="26716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 1 января 2017 года: </a:t>
            </a:r>
          </a:p>
        </p:txBody>
      </p:sp>
    </p:spTree>
    <p:extLst>
      <p:ext uri="{BB962C8B-B14F-4D97-AF65-F5344CB8AC3E}">
        <p14:creationId xmlns:p14="http://schemas.microsoft.com/office/powerpoint/2010/main" val="226870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60021" y="1068448"/>
            <a:ext cx="7530028" cy="504056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endParaRPr lang="ru-RU" altLang="ru-RU" sz="19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Заголовок 1"/>
          <p:cNvSpPr>
            <a:spLocks/>
          </p:cNvSpPr>
          <p:nvPr/>
        </p:nvSpPr>
        <p:spPr bwMode="auto">
          <a:xfrm>
            <a:off x="1008173" y="91413"/>
            <a:ext cx="7007116" cy="9694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ПРОФЕССИОНАЛЬНЫЙ </a:t>
            </a: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СТАНДАРТ «ПЕДАГОГ  </a:t>
            </a:r>
            <a:r>
              <a:rPr lang="ru-RU" altLang="ru-RU" sz="1900" b="1" dirty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ПРОФЕССИОНАЛЬНОГО ОБУЧЕНИЯ, ПРОФЕССИОНАЛЬНОГО ОБРАЗОВАНИЯ И ДПО</a:t>
            </a: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»</a:t>
            </a:r>
            <a:endParaRPr lang="ru-RU" altLang="ru-RU" sz="1900" b="1" dirty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827194" y="1011621"/>
            <a:ext cx="8008898" cy="5878532"/>
            <a:chOff x="860981" y="1030873"/>
            <a:chExt cx="6397069" cy="587853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871538" y="6007310"/>
              <a:ext cx="6386512" cy="779250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871538" y="4933010"/>
              <a:ext cx="6386512" cy="1008089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871538" y="4004327"/>
              <a:ext cx="6386512" cy="861172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871538" y="3375679"/>
              <a:ext cx="6386512" cy="567664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6" name="Скругленный прямоугольник 15"/>
            <p:cNvSpPr/>
            <p:nvPr/>
          </p:nvSpPr>
          <p:spPr>
            <a:xfrm>
              <a:off x="871538" y="2499426"/>
              <a:ext cx="6386512" cy="815267"/>
            </a:xfrm>
            <a:prstGeom prst="round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860981" y="1345268"/>
              <a:ext cx="6386512" cy="111624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16756" y="1030873"/>
              <a:ext cx="6098017" cy="58785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ОБОБЩЕННЫЕ </a:t>
              </a:r>
              <a:r>
                <a:rPr lang="ru-RU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ТРУДОВЫЕ ФУНКЦИИ</a:t>
              </a:r>
              <a:endPara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Преподавание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 программам профессионального обучения, среднего профессионального образования (СПО) и дополнительным профессиональным программам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ДПП),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ориентированным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 соответствующий уровень к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валификации</a:t>
              </a:r>
              <a:endPara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Организация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проведение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учебно-производственного </a:t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процесса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при реализации образовательных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программ</a:t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различного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уровня </a:t>
              </a:r>
              <a:endParaRPr lang="ru-RU" sz="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endParaRPr lang="ru-RU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Организационно-педагогическое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сопровождение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группы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(курса) обучающихся по программам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СПО</a:t>
              </a:r>
            </a:p>
            <a:p>
              <a:endParaRPr lang="ru-RU" sz="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Проведение </a:t>
              </a:r>
              <a:r>
                <a:rPr lang="ru-RU" dirty="0" err="1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профориентационных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мероприятий</a:t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школьниками и их родителями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законными представителями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endParaRPr lang="ru-RU" sz="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Организационно-методическое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обеспечение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реализации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программ профессионального обучения, СПО и ДПП, ориентированных на соответствующий уровень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квалификации</a:t>
              </a:r>
            </a:p>
            <a:p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Научно-методическое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учебно-методическое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обеспечение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реализации программ </a:t>
              </a: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/>
              </a:r>
              <a:b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профессионального </a:t>
              </a:r>
              <a:r>
                <a:rPr lang="ru-RU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обучения, СПО и ДПП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82992" y="1478385"/>
            <a:ext cx="588533" cy="5293890"/>
            <a:chOff x="182992" y="1478385"/>
            <a:chExt cx="588533" cy="5293890"/>
          </a:xfrm>
        </p:grpSpPr>
        <p:sp>
          <p:nvSpPr>
            <p:cNvPr id="13" name="Овал 12"/>
            <p:cNvSpPr/>
            <p:nvPr/>
          </p:nvSpPr>
          <p:spPr>
            <a:xfrm>
              <a:off x="182992" y="1478385"/>
              <a:ext cx="588533" cy="599196"/>
            </a:xfrm>
            <a:prstGeom prst="ellipse">
              <a:avLst/>
            </a:prstGeom>
            <a:solidFill>
              <a:srgbClr val="000099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182992" y="2573022"/>
              <a:ext cx="588533" cy="5991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182992" y="3351691"/>
              <a:ext cx="588533" cy="599196"/>
            </a:xfrm>
            <a:prstGeom prst="ellipse">
              <a:avLst/>
            </a:prstGeom>
            <a:solidFill>
              <a:srgbClr val="037F12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182992" y="4204360"/>
              <a:ext cx="588533" cy="599196"/>
            </a:xfrm>
            <a:prstGeom prst="ellipse">
              <a:avLst/>
            </a:prstGeom>
            <a:solidFill>
              <a:srgbClr val="000099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Овал 26"/>
            <p:cNvSpPr/>
            <p:nvPr/>
          </p:nvSpPr>
          <p:spPr>
            <a:xfrm>
              <a:off x="182992" y="5195864"/>
              <a:ext cx="588533" cy="59919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Овал 27"/>
            <p:cNvSpPr/>
            <p:nvPr/>
          </p:nvSpPr>
          <p:spPr>
            <a:xfrm>
              <a:off x="182992" y="6173079"/>
              <a:ext cx="588533" cy="599196"/>
            </a:xfrm>
            <a:prstGeom prst="ellipse">
              <a:avLst/>
            </a:prstGeom>
            <a:solidFill>
              <a:srgbClr val="037F12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J</a:t>
              </a:r>
              <a:endParaRPr lang="ru-RU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853337" y="4038181"/>
            <a:ext cx="2276951" cy="1123712"/>
          </a:xfrm>
          <a:prstGeom prst="roundRect">
            <a:avLst/>
          </a:prstGeom>
          <a:solidFill>
            <a:srgbClr val="000099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Преподаватель</a:t>
            </a:r>
          </a:p>
          <a:p>
            <a:r>
              <a: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Мастер </a:t>
            </a:r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п/о Методист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53337" y="5989082"/>
            <a:ext cx="2276951" cy="783193"/>
          </a:xfrm>
          <a:prstGeom prst="roundRect">
            <a:avLst/>
          </a:prstGeom>
          <a:solidFill>
            <a:srgbClr val="037F12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Старший методист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867049" y="5427000"/>
            <a:ext cx="2276951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Методист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67049" y="2118995"/>
            <a:ext cx="2276951" cy="442674"/>
          </a:xfrm>
          <a:prstGeom prst="roundRect">
            <a:avLst/>
          </a:prstGeom>
          <a:solidFill>
            <a:srgbClr val="000099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Преподаватель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879038" y="2701511"/>
            <a:ext cx="2276951" cy="442674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Мастер п/о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74253" y="3209593"/>
            <a:ext cx="2276951" cy="783193"/>
          </a:xfrm>
          <a:prstGeom prst="roundRect">
            <a:avLst/>
          </a:prstGeom>
          <a:solidFill>
            <a:srgbClr val="037F12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Преподаватель Мастер п/о</a:t>
            </a:r>
            <a:endParaRPr lang="ru-RU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Рисунок 33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5" name="Прямая соединительная линия 34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06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ятиугольник 24"/>
          <p:cNvSpPr/>
          <p:nvPr/>
        </p:nvSpPr>
        <p:spPr>
          <a:xfrm>
            <a:off x="501855" y="5820474"/>
            <a:ext cx="8088194" cy="430386"/>
          </a:xfrm>
          <a:prstGeom prst="homePlate">
            <a:avLst>
              <a:gd name="adj" fmla="val 86517"/>
            </a:avLst>
          </a:prstGeom>
          <a:gradFill>
            <a:gsLst>
              <a:gs pos="0">
                <a:srgbClr val="EBFFEB"/>
              </a:gs>
              <a:gs pos="100000">
                <a:srgbClr val="BFFFAB"/>
              </a:gs>
            </a:gsLst>
            <a:lin ang="10800000" scaled="0"/>
          </a:gra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ятиугольник 19"/>
          <p:cNvSpPr/>
          <p:nvPr/>
        </p:nvSpPr>
        <p:spPr>
          <a:xfrm>
            <a:off x="501855" y="5281026"/>
            <a:ext cx="8088194" cy="430386"/>
          </a:xfrm>
          <a:prstGeom prst="homePlate">
            <a:avLst>
              <a:gd name="adj" fmla="val 86517"/>
            </a:avLst>
          </a:prstGeom>
          <a:gradFill>
            <a:gsLst>
              <a:gs pos="0">
                <a:srgbClr val="EBFFEB"/>
              </a:gs>
              <a:gs pos="100000">
                <a:srgbClr val="BFFFAB"/>
              </a:gs>
            </a:gsLst>
            <a:lin ang="10800000" scaled="0"/>
          </a:gra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ятиугольник 18"/>
          <p:cNvSpPr/>
          <p:nvPr/>
        </p:nvSpPr>
        <p:spPr>
          <a:xfrm>
            <a:off x="501855" y="4770287"/>
            <a:ext cx="8088194" cy="430386"/>
          </a:xfrm>
          <a:prstGeom prst="homePlate">
            <a:avLst>
              <a:gd name="adj" fmla="val 86517"/>
            </a:avLst>
          </a:prstGeom>
          <a:gradFill>
            <a:gsLst>
              <a:gs pos="0">
                <a:srgbClr val="EBFFEB"/>
              </a:gs>
              <a:gs pos="100000">
                <a:srgbClr val="BFFFAB"/>
              </a:gs>
            </a:gsLst>
            <a:lin ang="10800000" scaled="0"/>
          </a:gra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ятиугольник 7"/>
          <p:cNvSpPr/>
          <p:nvPr/>
        </p:nvSpPr>
        <p:spPr>
          <a:xfrm>
            <a:off x="501855" y="3906514"/>
            <a:ext cx="8088194" cy="762000"/>
          </a:xfrm>
          <a:prstGeom prst="homePlate">
            <a:avLst/>
          </a:prstGeom>
          <a:gradFill>
            <a:gsLst>
              <a:gs pos="0">
                <a:srgbClr val="EBFFEB"/>
              </a:gs>
              <a:gs pos="100000">
                <a:srgbClr val="BFFFAB"/>
              </a:gs>
            </a:gsLst>
            <a:lin ang="10800000" scaled="0"/>
          </a:gra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060021" y="1068448"/>
            <a:ext cx="7530028" cy="504056"/>
          </a:xfrm>
          <a:prstGeom prst="rect">
            <a:avLst/>
          </a:prstGeom>
        </p:spPr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19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1"/>
          <p:cNvSpPr>
            <a:spLocks/>
          </p:cNvSpPr>
          <p:nvPr/>
        </p:nvSpPr>
        <p:spPr bwMode="auto">
          <a:xfrm>
            <a:off x="1023284" y="387811"/>
            <a:ext cx="7007116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КАДРОВЫЙ АУДИТ </a:t>
            </a:r>
            <a:b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ПРОФЕССИОНАЛЬНЫХ ОБРАЗОВАТЕЛЬНЫХ ОРГАНИЗАЦИЯХ</a:t>
            </a:r>
            <a:endParaRPr lang="ru-RU" altLang="ru-RU" sz="1900" b="1" dirty="0">
              <a:solidFill>
                <a:srgbClr val="33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170768" y="3906514"/>
            <a:ext cx="682289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лицензионное требование по кадровому обеспечению образовательной деятельности;</a:t>
            </a: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должностные инструкции;</a:t>
            </a: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система оплаты труда;</a:t>
            </a: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FF000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трудовые договоры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604918" y="1337392"/>
            <a:ext cx="3990546" cy="2057528"/>
          </a:xfrm>
          <a:prstGeom prst="stripedRightArrow">
            <a:avLst/>
          </a:prstGeom>
          <a:noFill/>
          <a:ln>
            <a:solidFill>
              <a:srgbClr val="FF000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и квалификация сотрудников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Штриховая стрелка вправо 26"/>
          <p:cNvSpPr/>
          <p:nvPr/>
        </p:nvSpPr>
        <p:spPr>
          <a:xfrm flipH="1">
            <a:off x="4795489" y="1337392"/>
            <a:ext cx="3794560" cy="2057528"/>
          </a:xfrm>
          <a:prstGeom prst="stripedRightArrow">
            <a:avLst/>
          </a:prstGeom>
          <a:noFill/>
          <a:ln>
            <a:solidFill>
              <a:srgbClr val="0033CC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Требования профстандарта</a:t>
            </a:r>
            <a:endParaRPr lang="ru-RU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94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60021" y="1068448"/>
            <a:ext cx="7530028" cy="504056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endParaRPr lang="ru-RU" altLang="ru-RU" sz="19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23638"/>
          <a:stretch/>
        </p:blipFill>
        <p:spPr>
          <a:xfrm>
            <a:off x="1060021" y="1068448"/>
            <a:ext cx="6848475" cy="286576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b="58740"/>
          <a:stretch/>
        </p:blipFill>
        <p:spPr>
          <a:xfrm>
            <a:off x="1071070" y="4037394"/>
            <a:ext cx="6837426" cy="5203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070" y="4628325"/>
            <a:ext cx="6837426" cy="15756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5343525" y="1574227"/>
            <a:ext cx="3800475" cy="400110"/>
          </a:xfrm>
          <a:prstGeom prst="rect">
            <a:avLst/>
          </a:prstGeom>
          <a:solidFill>
            <a:srgbClr val="FFFFFF">
              <a:alpha val="43922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FF0101"/>
                </a:solidFill>
                <a:latin typeface="Arial" pitchFamily="34" charset="0"/>
                <a:cs typeface="Arial" pitchFamily="34" charset="0"/>
              </a:rPr>
              <a:t>от 26 августа 2010г. №761н</a:t>
            </a:r>
            <a:endParaRPr lang="ru-RU" sz="20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033326" y="1978106"/>
            <a:ext cx="2973017" cy="54426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152501" y="4557714"/>
            <a:ext cx="6734668" cy="161047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3" name="Рисунок 12" descr="celyabinsky_oblast_gerb-600x82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Заголовок 1"/>
          <p:cNvSpPr>
            <a:spLocks/>
          </p:cNvSpPr>
          <p:nvPr/>
        </p:nvSpPr>
        <p:spPr bwMode="auto">
          <a:xfrm>
            <a:off x="1060021" y="461197"/>
            <a:ext cx="7498572" cy="3847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ТРЕБОВАНИЯ К КВАЛИФИКАЦИИ «ПРЕПОДАВАТЕЛЬ»</a:t>
            </a:r>
          </a:p>
        </p:txBody>
      </p:sp>
    </p:spTree>
    <p:extLst>
      <p:ext uri="{BB962C8B-B14F-4D97-AF65-F5344CB8AC3E}">
        <p14:creationId xmlns:p14="http://schemas.microsoft.com/office/powerpoint/2010/main" val="92498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60021" y="1068448"/>
            <a:ext cx="7530028" cy="504056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0"/>
              </a:spcBef>
              <a:defRPr/>
            </a:pPr>
            <a:endParaRPr lang="ru-RU" altLang="ru-RU" sz="19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Заголовок 1"/>
          <p:cNvSpPr>
            <a:spLocks/>
          </p:cNvSpPr>
          <p:nvPr/>
        </p:nvSpPr>
        <p:spPr bwMode="auto">
          <a:xfrm>
            <a:off x="1075749" y="435010"/>
            <a:ext cx="7498572" cy="3847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>
                <a:solidFill>
                  <a:srgbClr val="33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ТРЕБОВАНИЯ К КВАЛИФИКАЦИИ «ПРЕПОДАВАТЕЛЬ»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2" y="1134278"/>
            <a:ext cx="6791325" cy="26193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40630"/>
          <a:stretch/>
        </p:blipFill>
        <p:spPr>
          <a:xfrm>
            <a:off x="314322" y="3819483"/>
            <a:ext cx="6791325" cy="289564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4" name="Группа 3"/>
          <p:cNvGrpSpPr/>
          <p:nvPr/>
        </p:nvGrpSpPr>
        <p:grpSpPr>
          <a:xfrm>
            <a:off x="2098164" y="4182409"/>
            <a:ext cx="6979156" cy="492809"/>
            <a:chOff x="2098164" y="4182409"/>
            <a:chExt cx="6979156" cy="492809"/>
          </a:xfrm>
        </p:grpSpPr>
        <p:sp>
          <p:nvSpPr>
            <p:cNvPr id="2" name="TextBox 1"/>
            <p:cNvSpPr txBox="1"/>
            <p:nvPr/>
          </p:nvSpPr>
          <p:spPr>
            <a:xfrm>
              <a:off x="2847969" y="4244148"/>
              <a:ext cx="6229351" cy="369332"/>
            </a:xfrm>
            <a:prstGeom prst="rect">
              <a:avLst/>
            </a:prstGeom>
            <a:gradFill>
              <a:gsLst>
                <a:gs pos="0">
                  <a:srgbClr val="BFFFAB"/>
                </a:gs>
                <a:gs pos="100000">
                  <a:srgbClr val="92D050"/>
                </a:gs>
              </a:gsLst>
              <a:lin ang="3000000" scaled="0"/>
            </a:gradFill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Уровень СПО (</a:t>
              </a:r>
              <a:r>
                <a:rPr lang="ru-RU" b="1" dirty="0" err="1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ссз</a:t>
              </a:r>
              <a:r>
                <a:rPr lang="ru-RU" b="1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 или ВПО</a:t>
              </a:r>
              <a:endPara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" name="Нашивка 2"/>
            <p:cNvSpPr/>
            <p:nvPr/>
          </p:nvSpPr>
          <p:spPr>
            <a:xfrm>
              <a:off x="2098164" y="4182409"/>
              <a:ext cx="555172" cy="492809"/>
            </a:xfrm>
            <a:prstGeom prst="chevron">
              <a:avLst/>
            </a:prstGeom>
            <a:solidFill>
              <a:srgbClr val="00B05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098164" y="4741048"/>
            <a:ext cx="6979157" cy="492809"/>
            <a:chOff x="2098164" y="4741048"/>
            <a:chExt cx="6979157" cy="492809"/>
          </a:xfrm>
          <a:solidFill>
            <a:srgbClr val="00B050"/>
          </a:solidFill>
        </p:grpSpPr>
        <p:sp>
          <p:nvSpPr>
            <p:cNvPr id="10" name="TextBox 9"/>
            <p:cNvSpPr txBox="1"/>
            <p:nvPr/>
          </p:nvSpPr>
          <p:spPr>
            <a:xfrm>
              <a:off x="2847970" y="4742430"/>
              <a:ext cx="6229351" cy="369332"/>
            </a:xfrm>
            <a:prstGeom prst="rect">
              <a:avLst/>
            </a:prstGeom>
            <a:gradFill>
              <a:gsLst>
                <a:gs pos="0">
                  <a:srgbClr val="BFFFAB"/>
                </a:gs>
                <a:gs pos="100000">
                  <a:srgbClr val="92D050"/>
                </a:gs>
              </a:gsLst>
              <a:lin ang="3000000" scaled="0"/>
            </a:gradFill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ru-RU"/>
              </a:defPPr>
              <a:lvl1pPr>
                <a:defRPr b="1"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ru-RU" dirty="0">
                  <a:solidFill>
                    <a:prstClr val="black"/>
                  </a:solidFill>
                </a:rPr>
                <a:t>Совпадение по направленности обязательно</a:t>
              </a:r>
            </a:p>
          </p:txBody>
        </p:sp>
        <p:sp>
          <p:nvSpPr>
            <p:cNvPr id="11" name="Нашивка 10"/>
            <p:cNvSpPr/>
            <p:nvPr/>
          </p:nvSpPr>
          <p:spPr>
            <a:xfrm>
              <a:off x="2098164" y="4741048"/>
              <a:ext cx="555172" cy="492809"/>
            </a:xfrm>
            <a:prstGeom prst="chevron">
              <a:avLst/>
            </a:prstGeom>
            <a:grpFill/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2098164" y="5329343"/>
            <a:ext cx="6979157" cy="494958"/>
            <a:chOff x="2098164" y="5329343"/>
            <a:chExt cx="6979157" cy="494958"/>
          </a:xfrm>
        </p:grpSpPr>
        <p:sp>
          <p:nvSpPr>
            <p:cNvPr id="12" name="TextBox 11"/>
            <p:cNvSpPr txBox="1"/>
            <p:nvPr/>
          </p:nvSpPr>
          <p:spPr>
            <a:xfrm>
              <a:off x="2847970" y="5329343"/>
              <a:ext cx="6229351" cy="369332"/>
            </a:xfrm>
            <a:prstGeom prst="rect">
              <a:avLst/>
            </a:prstGeom>
            <a:gradFill>
              <a:gsLst>
                <a:gs pos="0">
                  <a:srgbClr val="BFFFAB"/>
                </a:gs>
                <a:gs pos="100000">
                  <a:srgbClr val="92D050"/>
                </a:gs>
              </a:gsLst>
              <a:lin ang="3000000" scaled="0"/>
            </a:gradFill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ru-RU"/>
              </a:defPPr>
              <a:lvl1pPr>
                <a:defRPr b="1"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ru-RU" dirty="0">
                  <a:solidFill>
                    <a:prstClr val="black"/>
                  </a:solidFill>
                </a:rPr>
                <a:t>Педагогическая подготовка обязательна</a:t>
              </a:r>
            </a:p>
          </p:txBody>
        </p:sp>
        <p:sp>
          <p:nvSpPr>
            <p:cNvPr id="13" name="Нашивка 12"/>
            <p:cNvSpPr/>
            <p:nvPr/>
          </p:nvSpPr>
          <p:spPr>
            <a:xfrm>
              <a:off x="2098164" y="5331492"/>
              <a:ext cx="555172" cy="492809"/>
            </a:xfrm>
            <a:prstGeom prst="chevron">
              <a:avLst/>
            </a:prstGeom>
            <a:solidFill>
              <a:srgbClr val="00B05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2098164" y="5971589"/>
            <a:ext cx="6979158" cy="646331"/>
            <a:chOff x="2098164" y="5971589"/>
            <a:chExt cx="6979158" cy="646331"/>
          </a:xfrm>
        </p:grpSpPr>
        <p:sp>
          <p:nvSpPr>
            <p:cNvPr id="16" name="TextBox 15"/>
            <p:cNvSpPr txBox="1"/>
            <p:nvPr/>
          </p:nvSpPr>
          <p:spPr>
            <a:xfrm>
              <a:off x="2847971" y="5971589"/>
              <a:ext cx="6229351" cy="646331"/>
            </a:xfrm>
            <a:prstGeom prst="rect">
              <a:avLst/>
            </a:prstGeom>
            <a:gradFill>
              <a:gsLst>
                <a:gs pos="0">
                  <a:srgbClr val="BFFFAB"/>
                </a:gs>
                <a:gs pos="100000">
                  <a:srgbClr val="92D050"/>
                </a:gs>
              </a:gsLst>
              <a:lin ang="3000000" scaled="0"/>
            </a:gradFill>
            <a:ln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>
              <a:defPPr>
                <a:defRPr lang="ru-RU"/>
              </a:defPPr>
              <a:lvl1pPr>
                <a:defRPr b="1">
                  <a:latin typeface="Arial" panose="020B0604020202020204" pitchFamily="34" charset="0"/>
                  <a:cs typeface="Arial" panose="020B0604020202020204" pitchFamily="34" charset="0"/>
                </a:defRPr>
              </a:lvl1pPr>
            </a:lstStyle>
            <a:p>
              <a:r>
                <a:rPr lang="ru-RU" dirty="0">
                  <a:solidFill>
                    <a:prstClr val="black"/>
                  </a:solidFill>
                </a:rPr>
                <a:t>Повышение квалификации по профилю </a:t>
              </a:r>
              <a:r>
                <a:rPr lang="ru-RU" dirty="0" err="1">
                  <a:solidFill>
                    <a:prstClr val="black"/>
                  </a:solidFill>
                </a:rPr>
                <a:t>спецпредмета</a:t>
              </a:r>
              <a:r>
                <a:rPr lang="ru-RU" dirty="0">
                  <a:solidFill>
                    <a:prstClr val="black"/>
                  </a:solidFill>
                </a:rPr>
                <a:t> каждые 3 года обязательно</a:t>
              </a:r>
            </a:p>
          </p:txBody>
        </p:sp>
        <p:sp>
          <p:nvSpPr>
            <p:cNvPr id="20" name="Нашивка 19"/>
            <p:cNvSpPr/>
            <p:nvPr/>
          </p:nvSpPr>
          <p:spPr>
            <a:xfrm>
              <a:off x="2098164" y="5990075"/>
              <a:ext cx="555172" cy="492809"/>
            </a:xfrm>
            <a:prstGeom prst="chevron">
              <a:avLst/>
            </a:prstGeom>
            <a:solidFill>
              <a:srgbClr val="00B050"/>
            </a:solidFill>
            <a:ln/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1" name="Рисунок 20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242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060021" y="1068448"/>
            <a:ext cx="7530028" cy="504056"/>
          </a:xfrm>
          <a:prstGeom prst="rect">
            <a:avLst/>
          </a:prstGeom>
        </p:spPr>
        <p:txBody>
          <a:bodyPr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19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Двойная стрелка влево/вправо 2"/>
          <p:cNvSpPr/>
          <p:nvPr/>
        </p:nvSpPr>
        <p:spPr>
          <a:xfrm>
            <a:off x="2744945" y="1522257"/>
            <a:ext cx="3758750" cy="1868656"/>
          </a:xfrm>
          <a:prstGeom prst="leftRightArrow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КАДРОВЫЙ </a:t>
            </a:r>
            <a:br>
              <a:rPr lang="ru-RU" sz="20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АУДИТ НА СООТВЕТСТВИЕ</a:t>
            </a:r>
            <a:endParaRPr lang="ru-RU" sz="200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7484" y="1383017"/>
            <a:ext cx="2456021" cy="1960095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Образование и квалификация сотрудников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75135" y="1449106"/>
            <a:ext cx="2471700" cy="1965607"/>
          </a:xfrm>
          <a:prstGeom prst="roundRect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Требования профстандарта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3611701" y="3362389"/>
            <a:ext cx="634420" cy="814388"/>
          </a:xfrm>
          <a:prstGeom prst="straightConnector1">
            <a:avLst/>
          </a:prstGeom>
          <a:ln>
            <a:solidFill>
              <a:srgbClr val="CC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5057698" y="3380800"/>
            <a:ext cx="634420" cy="814388"/>
          </a:xfrm>
          <a:prstGeom prst="straightConnector1">
            <a:avLst/>
          </a:prstGeom>
          <a:ln>
            <a:solidFill>
              <a:srgbClr val="CC0000"/>
            </a:solidFill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24909" y="4204936"/>
            <a:ext cx="3434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ПРОФЕССИОНАЛЬНАЯ ПОДГОТОВКА</a:t>
            </a:r>
            <a:endParaRPr lang="ru-RU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52664" y="4204936"/>
            <a:ext cx="3187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СЕРТИФИКАЦИЯ НА СООТВЕТСТВИЕ</a:t>
            </a:r>
            <a:endParaRPr lang="ru-RU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1022552" y="256746"/>
            <a:ext cx="8364336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>
                <a:solidFill>
                  <a:srgbClr val="336600"/>
                </a:solidFill>
              </a:rPr>
              <a:t>ПРИВЕДЕНИЕ </a:t>
            </a:r>
            <a:r>
              <a:rPr lang="ru-RU" dirty="0">
                <a:solidFill>
                  <a:srgbClr val="336600"/>
                </a:solidFill>
              </a:rPr>
              <a:t>КВАЛИФИКАЦИИ СОТРУДНИКОВ </a:t>
            </a:r>
            <a:r>
              <a:rPr lang="ru-RU" dirty="0" smtClean="0">
                <a:solidFill>
                  <a:srgbClr val="336600"/>
                </a:solidFill>
              </a:rPr>
              <a:t/>
            </a:r>
            <a:br>
              <a:rPr lang="ru-RU" dirty="0" smtClean="0">
                <a:solidFill>
                  <a:srgbClr val="336600"/>
                </a:solidFill>
              </a:rPr>
            </a:br>
            <a:r>
              <a:rPr lang="ru-RU" dirty="0" smtClean="0">
                <a:solidFill>
                  <a:srgbClr val="336600"/>
                </a:solidFill>
              </a:rPr>
              <a:t>В </a:t>
            </a:r>
            <a:r>
              <a:rPr lang="ru-RU" dirty="0">
                <a:solidFill>
                  <a:srgbClr val="336600"/>
                </a:solidFill>
              </a:rPr>
              <a:t>СООТВЕТСТВИЕ С ТРЕБОВАНИЯМИ ПРОФЕССИОНАЛЬНЫХ СТАНДАРТОВ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8895" y="4912822"/>
            <a:ext cx="53720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Профессиональное образование (СПО, ВО)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Профессиональное обучение (ПО)</a:t>
            </a:r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2060"/>
              </a:buClr>
              <a:buSzPct val="150000"/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Дополнительное профессиональное образование (ДПО)</a:t>
            </a:r>
            <a:endParaRPr lang="ru-RU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/>
          </p:nvPr>
        </p:nvGraphicFramePr>
        <p:xfrm>
          <a:off x="184245" y="1206299"/>
          <a:ext cx="8775509" cy="1736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Схема 12"/>
          <p:cNvGraphicFramePr/>
          <p:nvPr>
            <p:extLst/>
          </p:nvPr>
        </p:nvGraphicFramePr>
        <p:xfrm>
          <a:off x="184244" y="3124942"/>
          <a:ext cx="8775509" cy="1762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Полилиния 9"/>
          <p:cNvSpPr/>
          <p:nvPr/>
        </p:nvSpPr>
        <p:spPr>
          <a:xfrm>
            <a:off x="191070" y="1214115"/>
            <a:ext cx="4701650" cy="1728844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Полилиния 11"/>
          <p:cNvSpPr/>
          <p:nvPr/>
        </p:nvSpPr>
        <p:spPr>
          <a:xfrm>
            <a:off x="191070" y="3128367"/>
            <a:ext cx="4974605" cy="1759033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олилиния 13"/>
          <p:cNvSpPr/>
          <p:nvPr/>
        </p:nvSpPr>
        <p:spPr>
          <a:xfrm>
            <a:off x="2545308" y="1214115"/>
            <a:ext cx="4701650" cy="1728844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Полилиния 14"/>
          <p:cNvSpPr/>
          <p:nvPr/>
        </p:nvSpPr>
        <p:spPr>
          <a:xfrm>
            <a:off x="2545308" y="3128367"/>
            <a:ext cx="4974605" cy="1759033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solidFill>
              <a:srgbClr val="0033CC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16" name="Схема 15"/>
          <p:cNvGraphicFramePr/>
          <p:nvPr>
            <p:extLst/>
          </p:nvPr>
        </p:nvGraphicFramePr>
        <p:xfrm>
          <a:off x="184244" y="4993184"/>
          <a:ext cx="8775509" cy="1762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17" name="Полилиния 16"/>
          <p:cNvSpPr/>
          <p:nvPr/>
        </p:nvSpPr>
        <p:spPr>
          <a:xfrm>
            <a:off x="191070" y="5011758"/>
            <a:ext cx="4974605" cy="1759033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2545308" y="5011758"/>
            <a:ext cx="4974605" cy="1759033"/>
          </a:xfrm>
          <a:custGeom>
            <a:avLst/>
            <a:gdLst>
              <a:gd name="connsiteX0" fmla="*/ 0 w 3848669"/>
              <a:gd name="connsiteY0" fmla="*/ 0 h 1883391"/>
              <a:gd name="connsiteX1" fmla="*/ 3848669 w 3848669"/>
              <a:gd name="connsiteY1" fmla="*/ 928048 h 1883391"/>
              <a:gd name="connsiteX2" fmla="*/ 586854 w 3848669"/>
              <a:gd name="connsiteY2" fmla="*/ 1883391 h 1883391"/>
              <a:gd name="connsiteX3" fmla="*/ 586854 w 3848669"/>
              <a:gd name="connsiteY3" fmla="*/ 1883391 h 1883391"/>
              <a:gd name="connsiteX0" fmla="*/ 0 w 4039738"/>
              <a:gd name="connsiteY0" fmla="*/ 0 h 1883391"/>
              <a:gd name="connsiteX1" fmla="*/ 4039738 w 4039738"/>
              <a:gd name="connsiteY1" fmla="*/ 1023582 h 1883391"/>
              <a:gd name="connsiteX2" fmla="*/ 586854 w 4039738"/>
              <a:gd name="connsiteY2" fmla="*/ 1883391 h 1883391"/>
              <a:gd name="connsiteX3" fmla="*/ 586854 w 4039738"/>
              <a:gd name="connsiteY3" fmla="*/ 1883391 h 1883391"/>
              <a:gd name="connsiteX0" fmla="*/ 0 w 4026090"/>
              <a:gd name="connsiteY0" fmla="*/ 0 h 1883391"/>
              <a:gd name="connsiteX1" fmla="*/ 4026090 w 4026090"/>
              <a:gd name="connsiteY1" fmla="*/ 941696 h 1883391"/>
              <a:gd name="connsiteX2" fmla="*/ 586854 w 4026090"/>
              <a:gd name="connsiteY2" fmla="*/ 1883391 h 1883391"/>
              <a:gd name="connsiteX3" fmla="*/ 586854 w 4026090"/>
              <a:gd name="connsiteY3" fmla="*/ 1883391 h 1883391"/>
              <a:gd name="connsiteX0" fmla="*/ 0 w 4135272"/>
              <a:gd name="connsiteY0" fmla="*/ 0 h 1883391"/>
              <a:gd name="connsiteX1" fmla="*/ 4135272 w 4135272"/>
              <a:gd name="connsiteY1" fmla="*/ 996287 h 1883391"/>
              <a:gd name="connsiteX2" fmla="*/ 586854 w 4135272"/>
              <a:gd name="connsiteY2" fmla="*/ 1883391 h 1883391"/>
              <a:gd name="connsiteX3" fmla="*/ 586854 w 4135272"/>
              <a:gd name="connsiteY3" fmla="*/ 1883391 h 1883391"/>
              <a:gd name="connsiteX0" fmla="*/ 0 w 4339988"/>
              <a:gd name="connsiteY0" fmla="*/ 0 h 1883391"/>
              <a:gd name="connsiteX1" fmla="*/ 4339988 w 4339988"/>
              <a:gd name="connsiteY1" fmla="*/ 1009934 h 1883391"/>
              <a:gd name="connsiteX2" fmla="*/ 586854 w 4339988"/>
              <a:gd name="connsiteY2" fmla="*/ 1883391 h 1883391"/>
              <a:gd name="connsiteX3" fmla="*/ 586854 w 4339988"/>
              <a:gd name="connsiteY3" fmla="*/ 1883391 h 1883391"/>
              <a:gd name="connsiteX0" fmla="*/ 0 w 4339988"/>
              <a:gd name="connsiteY0" fmla="*/ 0 h 1982753"/>
              <a:gd name="connsiteX1" fmla="*/ 4339988 w 4339988"/>
              <a:gd name="connsiteY1" fmla="*/ 1009934 h 1982753"/>
              <a:gd name="connsiteX2" fmla="*/ 586854 w 4339988"/>
              <a:gd name="connsiteY2" fmla="*/ 1883391 h 1982753"/>
              <a:gd name="connsiteX3" fmla="*/ 26638 w 4339988"/>
              <a:gd name="connsiteY3" fmla="*/ 1982753 h 1982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9988" h="1982753">
                <a:moveTo>
                  <a:pt x="0" y="0"/>
                </a:moveTo>
                <a:lnTo>
                  <a:pt x="4339988" y="1009934"/>
                </a:lnTo>
                <a:lnTo>
                  <a:pt x="586854" y="1883391"/>
                </a:lnTo>
                <a:cubicBezTo>
                  <a:pt x="-132038" y="2045527"/>
                  <a:pt x="213377" y="1949632"/>
                  <a:pt x="26638" y="1982753"/>
                </a:cubicBezTo>
              </a:path>
            </a:pathLst>
          </a:custGeom>
          <a:noFill/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Rectangle 2"/>
          <p:cNvSpPr txBox="1">
            <a:spLocks noChangeArrowheads="1"/>
          </p:cNvSpPr>
          <p:nvPr/>
        </p:nvSpPr>
        <p:spPr bwMode="auto">
          <a:xfrm>
            <a:off x="983507" y="266845"/>
            <a:ext cx="8364336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МЕХАНИЗМЫ НЕПРЕРЫВНОЙ ПРОФЕССИОНАЛЬНОЙ ПОДГОТОВКИ</a:t>
            </a:r>
            <a:br>
              <a:rPr lang="ru-RU" dirty="0" smtClean="0"/>
            </a:br>
            <a:r>
              <a:rPr lang="ru-RU" dirty="0" smtClean="0"/>
              <a:t>В СИСТЕМЕ ПРОФЕССИОНАЛЬНОГО ОБРАЗОВАНИЯ</a:t>
            </a:r>
            <a:endParaRPr lang="ru-RU" dirty="0"/>
          </a:p>
        </p:txBody>
      </p:sp>
      <p:pic>
        <p:nvPicPr>
          <p:cNvPr id="20" name="Рисунок 19" descr="celyabinsky_oblast_gerb-600x824.png"/>
          <p:cNvPicPr>
            <a:picLocks noChangeAspect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1" name="Прямая соединительная линия 20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690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82992" y="1214877"/>
            <a:ext cx="8813090" cy="5451742"/>
            <a:chOff x="182992" y="1214877"/>
            <a:chExt cx="8813090" cy="5451742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182992" y="3258457"/>
              <a:ext cx="8813090" cy="510965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182992" y="2406723"/>
              <a:ext cx="8813090" cy="851733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182992" y="1214877"/>
              <a:ext cx="8813090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Федеральный закон от 02.05.2015 </a:t>
              </a:r>
              <a:r>
                <a:rPr lang="ru-RU" i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№122-ФЗ </a:t>
              </a:r>
              <a:r>
                <a:rPr lang="ru-RU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«О внесении изменений в Трудовой кодекс Российской Федерации и статьи 11 и 73 Федерального закона «Об образовании в Российской Федерации»</a:t>
              </a:r>
            </a:p>
            <a:p>
              <a:pPr marL="1344613" indent="-1344613"/>
              <a:r>
                <a:rPr lang="ru-RU" sz="20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«ОБ ОБРАЗОВАНИИ В РОССИЙСКОЙ ФЕДЕРАЦИИ»</a:t>
              </a:r>
            </a:p>
            <a:p>
              <a:pPr marL="1344613" indent="-1344613"/>
              <a:r>
                <a:rPr lang="ru-RU" sz="2000" b="1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Статья 11.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Федеральные </a:t>
              </a:r>
              <a:r>
                <a:rPr lang="ru-RU" sz="2000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государственные образовательные стандарты и федеральные государственные требования. Образовательные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стандарты.</a:t>
              </a:r>
            </a:p>
            <a:p>
              <a:pPr marL="1344613" indent="-1344613"/>
              <a:r>
                <a:rPr lang="ru-RU" sz="2000" b="1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Статья 73</a:t>
              </a:r>
              <a:r>
                <a:rPr lang="ru-RU" sz="2000" b="1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.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Организация </a:t>
              </a:r>
              <a:r>
                <a:rPr lang="ru-RU" sz="2000" dirty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профессионального </a:t>
              </a:r>
              <a:r>
                <a:rPr lang="ru-RU" sz="2000" dirty="0" smtClean="0">
                  <a:solidFill>
                    <a:prstClr val="black"/>
                  </a:solidFill>
                  <a:latin typeface="Arial" panose="020B0604020202020204" pitchFamily="34" charset="0"/>
                  <a:ea typeface="Times New Roman" panose="02020603050405020304" pitchFamily="18" charset="0"/>
                  <a:cs typeface="Arial" panose="020B0604020202020204" pitchFamily="34" charset="0"/>
                </a:rPr>
                <a:t>обучения.</a:t>
              </a:r>
              <a:endParaRPr lang="ru-RU" sz="2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182992" y="4705784"/>
              <a:ext cx="8813090" cy="1960835"/>
            </a:xfrm>
            <a:prstGeom prst="roundRect">
              <a:avLst/>
            </a:prstGeom>
            <a:solidFill>
              <a:srgbClr val="FFFF99"/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black"/>
                </a:solidFill>
              </a:endParaRPr>
            </a:p>
          </p:txBody>
        </p:sp>
      </p:grpSp>
      <p:pic>
        <p:nvPicPr>
          <p:cNvPr id="10" name="Рисунок 9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4"/>
          <p:cNvSpPr>
            <a:spLocks noChangeArrowheads="1"/>
          </p:cNvSpPr>
          <p:nvPr/>
        </p:nvSpPr>
        <p:spPr bwMode="auto">
          <a:xfrm>
            <a:off x="1068269" y="436830"/>
            <a:ext cx="7368223" cy="38472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СОДЕРЖАНИЕ И КАЧЕСТВО ПРОФЕССИОНАЛЬНОГО ОБРАЗОВАНИЯ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58977" y="3786860"/>
            <a:ext cx="88086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800100">
              <a:spcBef>
                <a:spcPct val="0"/>
              </a:spcBef>
            </a:pP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Постановление Правительства РФ от  5 августа 2013 г.  № 661 «Об утверждении Правил разработки, утверждения федеральных государственных образовательных стандартов и внесения в них изменений»  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85749" y="4727628"/>
            <a:ext cx="87343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57300" indent="-1257300" algn="just" defTabSz="800100">
              <a:spcBef>
                <a:spcPct val="0"/>
              </a:spcBef>
            </a:pP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Пункт 21 </a:t>
            </a:r>
            <a:r>
              <a:rPr lang="ru-RU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целях обеспечения учета в стандартах профессионального образования положений соответствующих профессиональных стандартов Минтруда России представляет в </a:t>
            </a:r>
            <a:r>
              <a:rPr lang="ru-RU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Минобрнауки</a:t>
            </a:r>
            <a:r>
              <a:rPr lang="ru-RU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России информацию об утвержденных профессиональных стандартах в течение 10 дней со дня их вступления в силу.</a:t>
            </a:r>
          </a:p>
        </p:txBody>
      </p:sp>
    </p:spTree>
    <p:extLst>
      <p:ext uri="{BB962C8B-B14F-4D97-AF65-F5344CB8AC3E}">
        <p14:creationId xmlns:p14="http://schemas.microsoft.com/office/powerpoint/2010/main" val="386607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201002" y="1264779"/>
            <a:ext cx="8777110" cy="850846"/>
            <a:chOff x="201002" y="1264779"/>
            <a:chExt cx="8777110" cy="850846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201002" y="1264779"/>
              <a:ext cx="8777110" cy="631596"/>
            </a:xfrm>
            <a:prstGeom prst="rect">
              <a:avLst/>
            </a:prstGeom>
            <a:solidFill>
              <a:srgbClr val="023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13">
                <a:solidFill>
                  <a:prstClr val="white"/>
                </a:solidFill>
              </a:endParaRPr>
            </a:p>
          </p:txBody>
        </p:sp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333823" y="1395545"/>
              <a:ext cx="8568812" cy="720080"/>
            </a:xfrm>
            <a:prstGeom prst="rect">
              <a:avLst/>
            </a:prstGeom>
          </p:spPr>
          <p:txBody>
            <a:bodyPr/>
            <a:lstStyle/>
            <a:p>
              <a:pPr algn="ctr">
                <a:spcBef>
                  <a:spcPct val="0"/>
                </a:spcBef>
                <a:defRPr/>
              </a:pPr>
              <a:r>
                <a:rPr lang="ru-RU" altLang="ru-RU" sz="19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ПОДГОТОВКА  </a:t>
              </a:r>
              <a:r>
                <a:rPr lang="ru-RU" altLang="ru-RU" sz="19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СПЕЦИАЛИСТА  </a:t>
              </a:r>
              <a:r>
                <a:rPr lang="ru-RU" altLang="ru-RU" sz="19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СТРОИТЕЛЬНОЙ </a:t>
              </a:r>
              <a:r>
                <a:rPr lang="ru-RU" altLang="ru-RU" sz="19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ОТРАСЛИ</a:t>
              </a:r>
            </a:p>
          </p:txBody>
        </p:sp>
      </p:grpSp>
      <p:sp>
        <p:nvSpPr>
          <p:cNvPr id="18" name="Полилиния 17"/>
          <p:cNvSpPr/>
          <p:nvPr/>
        </p:nvSpPr>
        <p:spPr>
          <a:xfrm rot="16200000" flipH="1" flipV="1">
            <a:off x="3678775" y="3399871"/>
            <a:ext cx="1066371" cy="288032"/>
          </a:xfrm>
          <a:custGeom>
            <a:avLst/>
            <a:gdLst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0 w 1198050"/>
              <a:gd name="connsiteY3" fmla="*/ 360000 h 360000"/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621986 w 1198050"/>
              <a:gd name="connsiteY3" fmla="*/ 287992 h 360000"/>
              <a:gd name="connsiteX4" fmla="*/ 0 w 1198050"/>
              <a:gd name="connsiteY4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8050" h="360000">
                <a:moveTo>
                  <a:pt x="0" y="360000"/>
                </a:moveTo>
                <a:lnTo>
                  <a:pt x="599025" y="0"/>
                </a:lnTo>
                <a:lnTo>
                  <a:pt x="1198050" y="360000"/>
                </a:lnTo>
                <a:lnTo>
                  <a:pt x="621986" y="287992"/>
                </a:lnTo>
                <a:lnTo>
                  <a:pt x="0" y="360000"/>
                </a:lnTo>
                <a:close/>
              </a:path>
            </a:pathLst>
          </a:custGeom>
          <a:solidFill>
            <a:srgbClr val="FFFF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Полилиния 18"/>
          <p:cNvSpPr/>
          <p:nvPr/>
        </p:nvSpPr>
        <p:spPr>
          <a:xfrm rot="5400000" flipV="1">
            <a:off x="3102712" y="3399870"/>
            <a:ext cx="1066371" cy="288032"/>
          </a:xfrm>
          <a:custGeom>
            <a:avLst/>
            <a:gdLst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0 w 1198050"/>
              <a:gd name="connsiteY3" fmla="*/ 360000 h 360000"/>
              <a:gd name="connsiteX0" fmla="*/ 0 w 1198050"/>
              <a:gd name="connsiteY0" fmla="*/ 360000 h 360000"/>
              <a:gd name="connsiteX1" fmla="*/ 599025 w 1198050"/>
              <a:gd name="connsiteY1" fmla="*/ 0 h 360000"/>
              <a:gd name="connsiteX2" fmla="*/ 1198050 w 1198050"/>
              <a:gd name="connsiteY2" fmla="*/ 360000 h 360000"/>
              <a:gd name="connsiteX3" fmla="*/ 621986 w 1198050"/>
              <a:gd name="connsiteY3" fmla="*/ 287992 h 360000"/>
              <a:gd name="connsiteX4" fmla="*/ 0 w 1198050"/>
              <a:gd name="connsiteY4" fmla="*/ 360000 h 36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8050" h="360000">
                <a:moveTo>
                  <a:pt x="0" y="360000"/>
                </a:moveTo>
                <a:lnTo>
                  <a:pt x="599025" y="0"/>
                </a:lnTo>
                <a:lnTo>
                  <a:pt x="1198050" y="360000"/>
                </a:lnTo>
                <a:lnTo>
                  <a:pt x="621986" y="287992"/>
                </a:lnTo>
                <a:lnTo>
                  <a:pt x="0" y="360000"/>
                </a:lnTo>
                <a:close/>
              </a:path>
            </a:pathLst>
          </a:custGeom>
          <a:solidFill>
            <a:srgbClr val="FFFF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42844" y="2324091"/>
            <a:ext cx="3429024" cy="3480981"/>
            <a:chOff x="142844" y="2324091"/>
            <a:chExt cx="3429024" cy="3480981"/>
          </a:xfrm>
        </p:grpSpPr>
        <p:sp>
          <p:nvSpPr>
            <p:cNvPr id="12" name="Скругленный прямоугольник 11"/>
            <p:cNvSpPr/>
            <p:nvPr/>
          </p:nvSpPr>
          <p:spPr>
            <a:xfrm>
              <a:off x="285722" y="2477798"/>
              <a:ext cx="3071833" cy="2489500"/>
            </a:xfrm>
            <a:prstGeom prst="roundRect">
              <a:avLst>
                <a:gd name="adj" fmla="val 7082"/>
              </a:avLst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 rot="5400000">
              <a:off x="983431" y="1483504"/>
              <a:ext cx="533404" cy="2214578"/>
            </a:xfrm>
            <a:prstGeom prst="round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57159" y="2355560"/>
              <a:ext cx="19327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ФГОС СПО 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357158" y="3072356"/>
              <a:ext cx="3214710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08.02.01 Строительство </a:t>
              </a:r>
            </a:p>
            <a:p>
              <a:r>
                <a:rPr lang="ru-RU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и эксплуатация зданий </a:t>
              </a:r>
            </a:p>
            <a:p>
              <a:r>
                <a:rPr lang="ru-RU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и сооружений (базовая подготовка) </a:t>
              </a: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1000100" y="4610108"/>
              <a:ext cx="2500330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pic>
          <p:nvPicPr>
            <p:cNvPr id="9218" name="Picture 2" descr="http://art-hub.club/uploads/posts/2016-01/1453904343_art-hub.club_remont-0038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48410" r="51383"/>
            <a:stretch>
              <a:fillRect/>
            </a:stretch>
          </p:blipFill>
          <p:spPr bwMode="auto">
            <a:xfrm>
              <a:off x="1357290" y="4110043"/>
              <a:ext cx="2071702" cy="1695029"/>
            </a:xfrm>
            <a:prstGeom prst="rect">
              <a:avLst/>
            </a:prstGeom>
            <a:noFill/>
          </p:spPr>
        </p:pic>
      </p:grpSp>
      <p:grpSp>
        <p:nvGrpSpPr>
          <p:cNvPr id="6" name="Группа 5"/>
          <p:cNvGrpSpPr/>
          <p:nvPr/>
        </p:nvGrpSpPr>
        <p:grpSpPr>
          <a:xfrm>
            <a:off x="4424074" y="2204864"/>
            <a:ext cx="4577082" cy="3369136"/>
            <a:chOff x="4424074" y="2204864"/>
            <a:chExt cx="4577082" cy="3369136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4963960" y="2792711"/>
              <a:ext cx="4000528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1800"/>
                </a:spcBef>
                <a:buFont typeface="Arial" pitchFamily="34" charset="0"/>
                <a:buChar char="•"/>
              </a:pPr>
              <a:r>
                <a:rPr lang="ru-RU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«Специалист в области производственно-технического  и технологического обеспечения строительного производства» </a:t>
              </a: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4572000" y="2406360"/>
              <a:ext cx="4286280" cy="3061004"/>
            </a:xfrm>
            <a:prstGeom prst="roundRect">
              <a:avLst>
                <a:gd name="adj" fmla="val 7082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 rot="5400000">
              <a:off x="7877500" y="1661797"/>
              <a:ext cx="532800" cy="1714512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7858148" y="2273292"/>
              <a:ext cx="62869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4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ПС</a:t>
              </a:r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5004048" y="4576770"/>
              <a:ext cx="3771936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1800"/>
                </a:spcBef>
                <a:buFont typeface="Arial" pitchFamily="34" charset="0"/>
                <a:buChar char="•"/>
              </a:pPr>
              <a:r>
                <a:rPr lang="ru-RU" sz="2000" dirty="0">
                  <a:solidFill>
                    <a:srgbClr val="002060"/>
                  </a:solidFill>
                  <a:latin typeface="Arial" pitchFamily="34" charset="0"/>
                  <a:cs typeface="Arial" pitchFamily="34" charset="0"/>
                </a:rPr>
                <a:t> «Организатор строительного производства»</a:t>
              </a:r>
            </a:p>
          </p:txBody>
        </p:sp>
        <p:pic>
          <p:nvPicPr>
            <p:cNvPr id="2" name="Picture 2" descr="http://steshka.ru/wp-content/uploads/2015/04/kartinki_professii_3.jpg"/>
            <p:cNvPicPr>
              <a:picLocks noChangeAspect="1" noChangeArrowheads="1"/>
            </p:cNvPicPr>
            <p:nvPr/>
          </p:nvPicPr>
          <p:blipFill>
            <a:blip r:embed="rId3" cstate="print"/>
            <a:srcRect l="33168" t="33074" r="54593" b="33705"/>
            <a:stretch>
              <a:fillRect/>
            </a:stretch>
          </p:blipFill>
          <p:spPr bwMode="auto">
            <a:xfrm>
              <a:off x="4424074" y="2204864"/>
              <a:ext cx="543796" cy="1476016"/>
            </a:xfrm>
            <a:prstGeom prst="rect">
              <a:avLst/>
            </a:prstGeom>
            <a:noFill/>
          </p:spPr>
        </p:pic>
        <p:pic>
          <p:nvPicPr>
            <p:cNvPr id="22" name="Picture 2" descr="http://steshka.ru/wp-content/uploads/2015/04/kartinki_professii_3.jpg"/>
            <p:cNvPicPr>
              <a:picLocks noChangeAspect="1" noChangeArrowheads="1"/>
            </p:cNvPicPr>
            <p:nvPr/>
          </p:nvPicPr>
          <p:blipFill>
            <a:blip r:embed="rId4" cstate="print"/>
            <a:srcRect l="63766" t="31372" r="23994" b="34579"/>
            <a:stretch>
              <a:fillRect/>
            </a:stretch>
          </p:blipFill>
          <p:spPr bwMode="auto">
            <a:xfrm>
              <a:off x="8382780" y="3917816"/>
              <a:ext cx="595332" cy="1656184"/>
            </a:xfrm>
            <a:prstGeom prst="rect">
              <a:avLst/>
            </a:prstGeom>
            <a:noFill/>
          </p:spPr>
        </p:pic>
      </p:grpSp>
      <p:sp>
        <p:nvSpPr>
          <p:cNvPr id="27" name="Заголовок 1"/>
          <p:cNvSpPr>
            <a:spLocks/>
          </p:cNvSpPr>
          <p:nvPr/>
        </p:nvSpPr>
        <p:spPr bwMode="auto">
          <a:xfrm>
            <a:off x="1000100" y="225498"/>
            <a:ext cx="7498572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      ВЗАИМОДЕЙСТВИЕ 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ПРОФЕССИОНАЛЬНЫХ </a:t>
            </a: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И ОБРАЗОВАТЕЛЬНЫХ СТАНДАРТОВ</a:t>
            </a:r>
          </a:p>
        </p:txBody>
      </p:sp>
      <p:pic>
        <p:nvPicPr>
          <p:cNvPr id="28" name="Рисунок 27" descr="celyabinsky_oblast_gerb-600x82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9" name="Прямая соединительная линия 28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651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79511" y="1094661"/>
            <a:ext cx="8832601" cy="775543"/>
            <a:chOff x="179511" y="1094661"/>
            <a:chExt cx="8832601" cy="775543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179511" y="1196825"/>
              <a:ext cx="8832601" cy="537155"/>
            </a:xfrm>
            <a:prstGeom prst="rect">
              <a:avLst/>
            </a:prstGeom>
            <a:solidFill>
              <a:srgbClr val="023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013">
                <a:solidFill>
                  <a:prstClr val="white"/>
                </a:solidFill>
              </a:endParaRPr>
            </a:p>
          </p:txBody>
        </p:sp>
        <p:sp>
          <p:nvSpPr>
            <p:cNvPr id="5" name="Заголовок 1"/>
            <p:cNvSpPr txBox="1">
              <a:spLocks/>
            </p:cNvSpPr>
            <p:nvPr/>
          </p:nvSpPr>
          <p:spPr>
            <a:xfrm>
              <a:off x="276225" y="1094661"/>
              <a:ext cx="8532440" cy="77554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ru-RU" altLang="ru-RU" sz="19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ПРИМЕР ВЫЯВЛЕНИЯ НЕСООТВЕТСТВИЯ ФГОС И ПС</a:t>
              </a: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5508104" y="1744242"/>
            <a:ext cx="1714512" cy="763512"/>
            <a:chOff x="5508104" y="1744242"/>
            <a:chExt cx="1714512" cy="763512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5508104" y="1744242"/>
              <a:ext cx="1714512" cy="461665"/>
              <a:chOff x="5940152" y="1424955"/>
              <a:chExt cx="1714512" cy="461665"/>
            </a:xfrm>
          </p:grpSpPr>
          <p:sp>
            <p:nvSpPr>
              <p:cNvPr id="10" name="Скругленный прямоугольник 9"/>
              <p:cNvSpPr/>
              <p:nvPr/>
            </p:nvSpPr>
            <p:spPr>
              <a:xfrm rot="5400000">
                <a:off x="6617408" y="814374"/>
                <a:ext cx="360000" cy="1714512"/>
              </a:xfrm>
              <a:prstGeom prst="roundRect">
                <a:avLst/>
              </a:prstGeom>
              <a:gradFill>
                <a:gsLst>
                  <a:gs pos="0">
                    <a:srgbClr val="C00000"/>
                  </a:gs>
                  <a:gs pos="80000">
                    <a:srgbClr val="FF0000"/>
                  </a:gs>
                  <a:gs pos="100000">
                    <a:srgbClr val="FF4747"/>
                  </a:gs>
                </a:gsLst>
              </a:gradFill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 prst="relaxedInset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Прямоугольник 10"/>
              <p:cNvSpPr/>
              <p:nvPr/>
            </p:nvSpPr>
            <p:spPr>
              <a:xfrm>
                <a:off x="6511656" y="1424955"/>
                <a:ext cx="62869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ПС</a:t>
                </a:r>
              </a:p>
            </p:txBody>
          </p:sp>
        </p:grpSp>
        <p:sp>
          <p:nvSpPr>
            <p:cNvPr id="12" name="Полилиния 11"/>
            <p:cNvSpPr/>
            <p:nvPr/>
          </p:nvSpPr>
          <p:spPr>
            <a:xfrm rot="10800000" flipH="1">
              <a:off x="5868145" y="2219722"/>
              <a:ext cx="1066371" cy="288032"/>
            </a:xfrm>
            <a:custGeom>
              <a:avLst/>
              <a:gdLst>
                <a:gd name="connsiteX0" fmla="*/ 0 w 1198050"/>
                <a:gd name="connsiteY0" fmla="*/ 360000 h 360000"/>
                <a:gd name="connsiteX1" fmla="*/ 599025 w 1198050"/>
                <a:gd name="connsiteY1" fmla="*/ 0 h 360000"/>
                <a:gd name="connsiteX2" fmla="*/ 1198050 w 1198050"/>
                <a:gd name="connsiteY2" fmla="*/ 360000 h 360000"/>
                <a:gd name="connsiteX3" fmla="*/ 0 w 1198050"/>
                <a:gd name="connsiteY3" fmla="*/ 360000 h 360000"/>
                <a:gd name="connsiteX0" fmla="*/ 0 w 1198050"/>
                <a:gd name="connsiteY0" fmla="*/ 360000 h 360000"/>
                <a:gd name="connsiteX1" fmla="*/ 599025 w 1198050"/>
                <a:gd name="connsiteY1" fmla="*/ 0 h 360000"/>
                <a:gd name="connsiteX2" fmla="*/ 1198050 w 1198050"/>
                <a:gd name="connsiteY2" fmla="*/ 360000 h 360000"/>
                <a:gd name="connsiteX3" fmla="*/ 621986 w 1198050"/>
                <a:gd name="connsiteY3" fmla="*/ 287992 h 360000"/>
                <a:gd name="connsiteX4" fmla="*/ 0 w 1198050"/>
                <a:gd name="connsiteY4" fmla="*/ 360000 h 3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8050" h="360000">
                  <a:moveTo>
                    <a:pt x="0" y="360000"/>
                  </a:moveTo>
                  <a:lnTo>
                    <a:pt x="599025" y="0"/>
                  </a:lnTo>
                  <a:lnTo>
                    <a:pt x="1198050" y="360000"/>
                  </a:lnTo>
                  <a:lnTo>
                    <a:pt x="621986" y="287992"/>
                  </a:lnTo>
                  <a:lnTo>
                    <a:pt x="0" y="360000"/>
                  </a:lnTo>
                  <a:close/>
                </a:path>
              </a:pathLst>
            </a:custGeom>
            <a:solidFill>
              <a:srgbClr val="FF0101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755576" y="1744242"/>
            <a:ext cx="2214578" cy="749696"/>
            <a:chOff x="755576" y="1744242"/>
            <a:chExt cx="2214578" cy="749696"/>
          </a:xfrm>
        </p:grpSpPr>
        <p:grpSp>
          <p:nvGrpSpPr>
            <p:cNvPr id="21" name="Группа 20"/>
            <p:cNvGrpSpPr/>
            <p:nvPr/>
          </p:nvGrpSpPr>
          <p:grpSpPr>
            <a:xfrm>
              <a:off x="755576" y="1744242"/>
              <a:ext cx="2214578" cy="461665"/>
              <a:chOff x="1380510" y="1403012"/>
              <a:chExt cx="2214578" cy="461665"/>
            </a:xfrm>
          </p:grpSpPr>
          <p:sp>
            <p:nvSpPr>
              <p:cNvPr id="8" name="Скругленный прямоугольник 7"/>
              <p:cNvSpPr/>
              <p:nvPr/>
            </p:nvSpPr>
            <p:spPr>
              <a:xfrm rot="5400000">
                <a:off x="2307799" y="532873"/>
                <a:ext cx="360000" cy="2214578"/>
              </a:xfrm>
              <a:prstGeom prst="roundRect">
                <a:avLst/>
              </a:prstGeom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 prst="relaxedInset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1566249" y="1403012"/>
                <a:ext cx="193270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sz="24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ФГОС СПО </a:t>
                </a:r>
              </a:p>
            </p:txBody>
          </p:sp>
        </p:grpSp>
        <p:sp>
          <p:nvSpPr>
            <p:cNvPr id="13" name="Полилиния 12"/>
            <p:cNvSpPr/>
            <p:nvPr/>
          </p:nvSpPr>
          <p:spPr>
            <a:xfrm rot="10800000" flipH="1">
              <a:off x="1259634" y="2205906"/>
              <a:ext cx="1066371" cy="288032"/>
            </a:xfrm>
            <a:custGeom>
              <a:avLst/>
              <a:gdLst>
                <a:gd name="connsiteX0" fmla="*/ 0 w 1198050"/>
                <a:gd name="connsiteY0" fmla="*/ 360000 h 360000"/>
                <a:gd name="connsiteX1" fmla="*/ 599025 w 1198050"/>
                <a:gd name="connsiteY1" fmla="*/ 0 h 360000"/>
                <a:gd name="connsiteX2" fmla="*/ 1198050 w 1198050"/>
                <a:gd name="connsiteY2" fmla="*/ 360000 h 360000"/>
                <a:gd name="connsiteX3" fmla="*/ 0 w 1198050"/>
                <a:gd name="connsiteY3" fmla="*/ 360000 h 360000"/>
                <a:gd name="connsiteX0" fmla="*/ 0 w 1198050"/>
                <a:gd name="connsiteY0" fmla="*/ 360000 h 360000"/>
                <a:gd name="connsiteX1" fmla="*/ 599025 w 1198050"/>
                <a:gd name="connsiteY1" fmla="*/ 0 h 360000"/>
                <a:gd name="connsiteX2" fmla="*/ 1198050 w 1198050"/>
                <a:gd name="connsiteY2" fmla="*/ 360000 h 360000"/>
                <a:gd name="connsiteX3" fmla="*/ 621986 w 1198050"/>
                <a:gd name="connsiteY3" fmla="*/ 287992 h 360000"/>
                <a:gd name="connsiteX4" fmla="*/ 0 w 1198050"/>
                <a:gd name="connsiteY4" fmla="*/ 360000 h 36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8050" h="360000">
                  <a:moveTo>
                    <a:pt x="0" y="360000"/>
                  </a:moveTo>
                  <a:lnTo>
                    <a:pt x="599025" y="0"/>
                  </a:lnTo>
                  <a:lnTo>
                    <a:pt x="1198050" y="360000"/>
                  </a:lnTo>
                  <a:lnTo>
                    <a:pt x="621986" y="287992"/>
                  </a:lnTo>
                  <a:lnTo>
                    <a:pt x="0" y="360000"/>
                  </a:lnTo>
                  <a:close/>
                </a:path>
              </a:pathLst>
            </a:custGeom>
            <a:solidFill>
              <a:srgbClr val="0070C0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3664471" y="2551568"/>
            <a:ext cx="5405933" cy="3377174"/>
            <a:chOff x="3664471" y="2551568"/>
            <a:chExt cx="5405933" cy="3377174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3736479" y="2742828"/>
              <a:ext cx="5275634" cy="3185914"/>
            </a:xfrm>
            <a:prstGeom prst="roundRect">
              <a:avLst>
                <a:gd name="adj" fmla="val 5587"/>
              </a:avLst>
            </a:prstGeom>
            <a:noFill/>
            <a:ln w="28575">
              <a:solidFill>
                <a:srgbClr val="FF01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 rot="5400000">
              <a:off x="6216563" y="1098264"/>
              <a:ext cx="360040" cy="3312368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4" name="Прямоугольник 4"/>
            <p:cNvSpPr>
              <a:spLocks noChangeArrowheads="1"/>
            </p:cNvSpPr>
            <p:nvPr/>
          </p:nvSpPr>
          <p:spPr bwMode="auto">
            <a:xfrm>
              <a:off x="4763259" y="2551568"/>
              <a:ext cx="329873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Трудовые действия</a:t>
              </a:r>
            </a:p>
          </p:txBody>
        </p:sp>
        <p:sp>
          <p:nvSpPr>
            <p:cNvPr id="25" name="TextBox 4"/>
            <p:cNvSpPr txBox="1">
              <a:spLocks noChangeArrowheads="1"/>
            </p:cNvSpPr>
            <p:nvPr/>
          </p:nvSpPr>
          <p:spPr bwMode="auto">
            <a:xfrm>
              <a:off x="3813820" y="2951193"/>
              <a:ext cx="5256584" cy="2954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Составление описаний работ, спецификаций, таблиц и другой технической документации для разработки линейных и сетевых графиков производства работ;</a:t>
              </a:r>
            </a:p>
            <a:p>
              <a:pPr>
                <a:spcBef>
                  <a:spcPts val="3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Разработка карт технологических                                и трудовых процессов;</a:t>
              </a:r>
            </a:p>
            <a:p>
              <a:pPr>
                <a:spcBef>
                  <a:spcPts val="3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Сбор, обработка и накопление научно-технической информации в области строительства;</a:t>
              </a:r>
            </a:p>
            <a:p>
              <a:pPr>
                <a:spcBef>
                  <a:spcPts val="3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Подготовка исходных данных для оперативных совещаний о ходе строительства;</a:t>
              </a:r>
            </a:p>
            <a:p>
              <a:pPr>
                <a:spcBef>
                  <a:spcPts val="3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Составление ведомостей технологической оснастки и другой технологической документации.</a:t>
              </a:r>
            </a:p>
          </p:txBody>
        </p:sp>
        <p:sp>
          <p:nvSpPr>
            <p:cNvPr id="26" name="Скругленный прямоугольник 25"/>
            <p:cNvSpPr/>
            <p:nvPr/>
          </p:nvSpPr>
          <p:spPr>
            <a:xfrm rot="5400000">
              <a:off x="3664471" y="3068960"/>
              <a:ext cx="144016" cy="144016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 rot="5400000">
              <a:off x="3664471" y="3841998"/>
              <a:ext cx="144016" cy="144016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 rot="5400000">
              <a:off x="3664471" y="4369296"/>
              <a:ext cx="144016" cy="144016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 rot="5400000">
              <a:off x="3664471" y="4888210"/>
              <a:ext cx="144016" cy="144016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 rot="5400000">
              <a:off x="3664471" y="5420841"/>
              <a:ext cx="144016" cy="144016"/>
            </a:xfrm>
            <a:prstGeom prst="roundRect">
              <a:avLst/>
            </a:prstGeom>
            <a:gradFill>
              <a:gsLst>
                <a:gs pos="0">
                  <a:srgbClr val="C00000"/>
                </a:gs>
                <a:gs pos="80000">
                  <a:srgbClr val="FF0000"/>
                </a:gs>
                <a:gs pos="100000">
                  <a:srgbClr val="FF4747"/>
                </a:gs>
              </a:gsLst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34" name="Заголовок 1"/>
          <p:cNvSpPr>
            <a:spLocks/>
          </p:cNvSpPr>
          <p:nvPr/>
        </p:nvSpPr>
        <p:spPr bwMode="auto">
          <a:xfrm>
            <a:off x="1013973" y="254487"/>
            <a:ext cx="7498572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ВЗАИМОДЕЙСТВИЕ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alt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ПРОФЕССИОНАЛЬНЫХ И ОБРАЗОВАТЕЛЬНЫХ СТАНДАРТОВ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17791" y="2565946"/>
            <a:ext cx="3374089" cy="3328278"/>
            <a:chOff x="117791" y="2565946"/>
            <a:chExt cx="3374089" cy="3328278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179512" y="2781970"/>
              <a:ext cx="3312368" cy="1151086"/>
            </a:xfrm>
            <a:prstGeom prst="roundRect">
              <a:avLst>
                <a:gd name="adj" fmla="val 7082"/>
              </a:avLst>
            </a:prstGeom>
            <a:noFill/>
            <a:ln w="2857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 rot="5400000">
              <a:off x="1668820" y="1292662"/>
              <a:ext cx="360040" cy="2952328"/>
            </a:xfrm>
            <a:prstGeom prst="round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4" name="Прямоугольник 4"/>
            <p:cNvSpPr>
              <a:spLocks noChangeArrowheads="1"/>
            </p:cNvSpPr>
            <p:nvPr/>
          </p:nvSpPr>
          <p:spPr bwMode="auto">
            <a:xfrm>
              <a:off x="179512" y="2565946"/>
              <a:ext cx="311123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r"/>
              <a:r>
                <a:rPr lang="ru-RU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Иметь практический опыт</a:t>
              </a:r>
            </a:p>
          </p:txBody>
        </p:sp>
        <p:sp>
          <p:nvSpPr>
            <p:cNvPr id="19" name="TextBox 4"/>
            <p:cNvSpPr txBox="1">
              <a:spLocks noChangeArrowheads="1"/>
            </p:cNvSpPr>
            <p:nvPr/>
          </p:nvSpPr>
          <p:spPr bwMode="auto">
            <a:xfrm>
              <a:off x="395536" y="2999626"/>
              <a:ext cx="2905168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ru-RU" sz="160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rPr>
                <a:t>разработки и оформления отдельных частей проекта производства работ</a:t>
              </a:r>
            </a:p>
          </p:txBody>
        </p:sp>
        <p:pic>
          <p:nvPicPr>
            <p:cNvPr id="8194" name="Picture 2" descr="http://kliaksa.net/images/w17/pp_20_473618_4668.jpg"/>
            <p:cNvPicPr>
              <a:picLocks noChangeAspect="1" noChangeArrowheads="1"/>
            </p:cNvPicPr>
            <p:nvPr/>
          </p:nvPicPr>
          <p:blipFill>
            <a:blip r:embed="rId2" cstate="print"/>
            <a:srcRect l="2709" t="26208" r="2488" b="26417"/>
            <a:stretch>
              <a:fillRect/>
            </a:stretch>
          </p:blipFill>
          <p:spPr bwMode="auto">
            <a:xfrm>
              <a:off x="611560" y="4005064"/>
              <a:ext cx="2520280" cy="1889160"/>
            </a:xfrm>
            <a:prstGeom prst="rect">
              <a:avLst/>
            </a:prstGeom>
            <a:noFill/>
          </p:spPr>
        </p:pic>
        <p:sp>
          <p:nvSpPr>
            <p:cNvPr id="31" name="Скругленный прямоугольник 30"/>
            <p:cNvSpPr/>
            <p:nvPr/>
          </p:nvSpPr>
          <p:spPr>
            <a:xfrm rot="5400000">
              <a:off x="117791" y="3068960"/>
              <a:ext cx="144016" cy="144016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pic>
        <p:nvPicPr>
          <p:cNvPr id="35" name="Рисунок 34" descr="celyabinsky_oblast_gerb-600x824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6" name="Прямая соединительная линия 35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860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/>
          <p:cNvSpPr>
            <a:spLocks noChangeArrowheads="1"/>
          </p:cNvSpPr>
          <p:nvPr/>
        </p:nvSpPr>
        <p:spPr bwMode="auto">
          <a:xfrm>
            <a:off x="-28964" y="1951927"/>
            <a:ext cx="213613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ru-RU" i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Организация деятельности предметных (цикловых) комиссий  по сопряжению ФГОС СПО и ПС и актуализации образовательных программ с целью учета требований ПС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727356" y="1335497"/>
            <a:ext cx="61436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Выбор соответствующего профессионального стандарта (стандартов) 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676556" y="2151317"/>
            <a:ext cx="6215062" cy="112371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Соотнесение видов трудовой деятельности с ОТФ соответствующего уровня квалификации   </a:t>
            </a:r>
          </a:p>
          <a:p>
            <a:pPr algn="just">
              <a:defRPr/>
            </a:pPr>
            <a:endParaRPr lang="ru-RU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2714656" y="3093694"/>
            <a:ext cx="61436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Соотнесение  профессиональных компетенций  с  трудовыми функциями </a:t>
            </a:r>
          </a:p>
        </p:txBody>
      </p:sp>
      <p:sp>
        <p:nvSpPr>
          <p:cNvPr id="13" name="TextBox 10"/>
          <p:cNvSpPr txBox="1">
            <a:spLocks noChangeArrowheads="1"/>
          </p:cNvSpPr>
          <p:nvPr/>
        </p:nvSpPr>
        <p:spPr bwMode="auto">
          <a:xfrm>
            <a:off x="2714656" y="3927230"/>
            <a:ext cx="62865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Сопоставление знаний, умений и опыта проф. деятельности, требуемых ФГОС СПО, с трудовыми действиями, умениями и знаниями,</a:t>
            </a: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установленными ПС</a:t>
            </a:r>
          </a:p>
        </p:txBody>
      </p:sp>
      <p:sp>
        <p:nvSpPr>
          <p:cNvPr id="14" name="TextBox 15"/>
          <p:cNvSpPr txBox="1">
            <a:spLocks noChangeArrowheads="1"/>
          </p:cNvSpPr>
          <p:nvPr/>
        </p:nvSpPr>
        <p:spPr bwMode="auto">
          <a:xfrm>
            <a:off x="2714656" y="5349343"/>
            <a:ext cx="62150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Определение дополнительных ПК, либо знаний и умений,  которые необходимо включить в  вариативную часть ОП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2126461" y="1103591"/>
            <a:ext cx="516713" cy="5125759"/>
            <a:chOff x="2126461" y="1103591"/>
            <a:chExt cx="516713" cy="5125759"/>
          </a:xfrm>
        </p:grpSpPr>
        <p:sp>
          <p:nvSpPr>
            <p:cNvPr id="15" name="Скругленный прямоугольник 14"/>
            <p:cNvSpPr/>
            <p:nvPr/>
          </p:nvSpPr>
          <p:spPr>
            <a:xfrm>
              <a:off x="2238406" y="1103591"/>
              <a:ext cx="268001" cy="5125759"/>
            </a:xfrm>
            <a:prstGeom prst="roundRect">
              <a:avLst/>
            </a:prstGeom>
            <a:solidFill>
              <a:srgbClr val="FFC000"/>
            </a:solidFill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6" name="Овал 15"/>
            <p:cNvSpPr/>
            <p:nvPr/>
          </p:nvSpPr>
          <p:spPr>
            <a:xfrm>
              <a:off x="2143108" y="1451861"/>
              <a:ext cx="500066" cy="500066"/>
            </a:xfrm>
            <a:prstGeom prst="ellipse">
              <a:avLst/>
            </a:prstGeom>
            <a:solidFill>
              <a:srgbClr val="FF0000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4" name="Овал 23"/>
            <p:cNvSpPr/>
            <p:nvPr/>
          </p:nvSpPr>
          <p:spPr>
            <a:xfrm>
              <a:off x="2143108" y="2306830"/>
              <a:ext cx="500066" cy="500066"/>
            </a:xfrm>
            <a:prstGeom prst="ellipse">
              <a:avLst/>
            </a:prstGeom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2143108" y="3275029"/>
              <a:ext cx="500066" cy="500066"/>
            </a:xfrm>
            <a:prstGeom prst="ellipse">
              <a:avLst/>
            </a:prstGeom>
            <a:solidFill>
              <a:srgbClr val="FF0000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6" name="Овал 25"/>
            <p:cNvSpPr/>
            <p:nvPr/>
          </p:nvSpPr>
          <p:spPr>
            <a:xfrm>
              <a:off x="2126461" y="4319700"/>
              <a:ext cx="500066" cy="500066"/>
            </a:xfrm>
            <a:prstGeom prst="ellipse">
              <a:avLst/>
            </a:prstGeom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7" name="Овал 26"/>
            <p:cNvSpPr/>
            <p:nvPr/>
          </p:nvSpPr>
          <p:spPr>
            <a:xfrm>
              <a:off x="2143108" y="5378537"/>
              <a:ext cx="500066" cy="500066"/>
            </a:xfrm>
            <a:prstGeom prst="ellipse">
              <a:avLst/>
            </a:prstGeom>
            <a:solidFill>
              <a:srgbClr val="FF0000"/>
            </a:solidFill>
            <a:ln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elaxedInset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2260584" y="1369097"/>
              <a:ext cx="23312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3600" b="1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1</a:t>
              </a: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2279874" y="2214542"/>
              <a:ext cx="23312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600" b="1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2</a:t>
              </a:r>
              <a:endParaRPr lang="ru-RU" sz="36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2273284" y="3190892"/>
              <a:ext cx="23312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600" b="1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3</a:t>
              </a:r>
              <a:endParaRPr lang="ru-RU" sz="36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2243937" y="4232174"/>
              <a:ext cx="23312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600" b="1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4</a:t>
              </a:r>
              <a:endParaRPr lang="ru-RU" sz="36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2260584" y="5298949"/>
              <a:ext cx="233124" cy="64633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3600" b="1" dirty="0">
                  <a:ln w="18415" cmpd="sng">
                    <a:noFill/>
                    <a:prstDash val="solid"/>
                  </a:ln>
                  <a:solidFill>
                    <a:prstClr val="white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5</a:t>
              </a:r>
              <a:endParaRPr lang="ru-RU" sz="36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6" name="Заголовок 1"/>
          <p:cNvSpPr>
            <a:spLocks/>
          </p:cNvSpPr>
          <p:nvPr/>
        </p:nvSpPr>
        <p:spPr bwMode="auto">
          <a:xfrm>
            <a:off x="1152501" y="308998"/>
            <a:ext cx="7498572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МЕХАНИЗМЫ АДАПТАЦИИ СОДЕРЖАНИЯ </a:t>
            </a:r>
            <a:b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ПРОФЕССИОНАЛЬНОГО ОБРАЗОВАНИЯ 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Рисунок 22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3" name="Прямая соединительная линия 32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976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0" y="1214057"/>
            <a:ext cx="9144000" cy="4213315"/>
            <a:chOff x="0" y="2644685"/>
            <a:chExt cx="9144000" cy="4213315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0" y="6282630"/>
              <a:ext cx="9144000" cy="57537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9" name="Группа 18"/>
            <p:cNvGrpSpPr/>
            <p:nvPr/>
          </p:nvGrpSpPr>
          <p:grpSpPr>
            <a:xfrm>
              <a:off x="192688" y="2644685"/>
              <a:ext cx="8760482" cy="4077985"/>
              <a:chOff x="210356" y="2727559"/>
              <a:chExt cx="8760482" cy="4077985"/>
            </a:xfrm>
          </p:grpSpPr>
          <p:grpSp>
            <p:nvGrpSpPr>
              <p:cNvPr id="24" name="Группа 23"/>
              <p:cNvGrpSpPr/>
              <p:nvPr/>
            </p:nvGrpSpPr>
            <p:grpSpPr>
              <a:xfrm>
                <a:off x="210356" y="2727559"/>
                <a:ext cx="8760482" cy="4077985"/>
                <a:chOff x="210356" y="2714112"/>
                <a:chExt cx="8760482" cy="4077985"/>
              </a:xfrm>
            </p:grpSpPr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 rotWithShape="1">
                <a:blip r:embed="rId2"/>
                <a:srcRect b="5789"/>
                <a:stretch/>
              </p:blipFill>
              <p:spPr>
                <a:xfrm>
                  <a:off x="210356" y="2714112"/>
                  <a:ext cx="8760482" cy="3427184"/>
                </a:xfrm>
                <a:prstGeom prst="rect">
                  <a:avLst/>
                </a:prstGeom>
              </p:spPr>
            </p:pic>
            <p:pic>
              <p:nvPicPr>
                <p:cNvPr id="27" name="Рисунок 26"/>
                <p:cNvPicPr>
                  <a:picLocks noChangeAspect="1"/>
                </p:cNvPicPr>
                <p:nvPr/>
              </p:nvPicPr>
              <p:blipFill rotWithShape="1">
                <a:blip r:embed="rId3"/>
                <a:srcRect r="44571" b="91280"/>
                <a:stretch/>
              </p:blipFill>
              <p:spPr>
                <a:xfrm>
                  <a:off x="1657194" y="3827054"/>
                  <a:ext cx="4526842" cy="325761"/>
                </a:xfrm>
                <a:prstGeom prst="rect">
                  <a:avLst/>
                </a:prstGeom>
              </p:spPr>
            </p:pic>
            <p:pic>
              <p:nvPicPr>
                <p:cNvPr id="28" name="Рисунок 27"/>
                <p:cNvPicPr>
                  <a:picLocks noChangeAspect="1"/>
                </p:cNvPicPr>
                <p:nvPr/>
              </p:nvPicPr>
              <p:blipFill rotWithShape="1">
                <a:blip r:embed="rId3"/>
                <a:srcRect t="19307" r="44571" b="8018"/>
                <a:stretch/>
              </p:blipFill>
              <p:spPr>
                <a:xfrm>
                  <a:off x="1657194" y="4077084"/>
                  <a:ext cx="4526842" cy="2715013"/>
                </a:xfrm>
                <a:prstGeom prst="rect">
                  <a:avLst/>
                </a:prstGeom>
              </p:spPr>
            </p:pic>
          </p:grpSp>
          <p:sp>
            <p:nvSpPr>
              <p:cNvPr id="25" name="TextBox 24"/>
              <p:cNvSpPr txBox="1"/>
              <p:nvPr/>
            </p:nvSpPr>
            <p:spPr>
              <a:xfrm>
                <a:off x="3227740" y="6484247"/>
                <a:ext cx="1481465" cy="21544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ru-RU" sz="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«СТАНДАРТ»-центр</a:t>
                </a:r>
                <a:endParaRPr lang="ru-RU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31" name="TextBox 30"/>
          <p:cNvSpPr txBox="1"/>
          <p:nvPr/>
        </p:nvSpPr>
        <p:spPr>
          <a:xfrm>
            <a:off x="224815" y="4077513"/>
            <a:ext cx="6791784" cy="646331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271463" indent="-2714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ru-RU" b="1" i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i="1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Экспертные </a:t>
            </a:r>
            <a:r>
              <a:rPr lang="ru-RU" b="1" i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заключения от работодателей на примерные ОПОП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0356" y="4922710"/>
            <a:ext cx="6836435" cy="369332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ru-RU" b="1" i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Утверждение примерных ОПОП на Совете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66632" y="5569517"/>
            <a:ext cx="6831464" cy="369332"/>
          </a:xfrm>
          <a:prstGeom prst="rect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ru-RU" b="1" i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Согласование вариативной части ОПОП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 rotWithShape="1">
          <a:blip r:embed="rId4"/>
          <a:srcRect r="6509" b="1579"/>
          <a:stretch/>
        </p:blipFill>
        <p:spPr>
          <a:xfrm>
            <a:off x="7029123" y="2275014"/>
            <a:ext cx="1911523" cy="3956909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7" name="Рисунок 16" descr="celyabinsky_oblast_gerb-600x824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>
            <a:spLocks/>
          </p:cNvSpPr>
          <p:nvPr/>
        </p:nvSpPr>
        <p:spPr bwMode="auto">
          <a:xfrm>
            <a:off x="1152501" y="308998"/>
            <a:ext cx="7498572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МЕХАНИЗМЫ АДАПТАЦИИ СОДЕРЖАНИЯ </a:t>
            </a:r>
            <a:b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ПРОФЕССИОНАЛЬНОГО ОБРАЗОВАНИЯ 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25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Прямая соединительная линия 41"/>
          <p:cNvCxnSpPr/>
          <p:nvPr/>
        </p:nvCxnSpPr>
        <p:spPr>
          <a:xfrm>
            <a:off x="232062" y="1462516"/>
            <a:ext cx="8816688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Скругленный прямоугольник 4"/>
          <p:cNvSpPr/>
          <p:nvPr/>
        </p:nvSpPr>
        <p:spPr>
          <a:xfrm>
            <a:off x="185737" y="1925055"/>
            <a:ext cx="8805885" cy="964901"/>
          </a:xfrm>
          <a:prstGeom prst="round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</a:gra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«СОВЕРШЕНСТВОВАНИЕ КОМПЛЕКСНЫХ РЕГИОНАЛЬНЫХ ПРОГРАММ РАЗВИТИЯ ПРОФЕССИОНАЛЬНОГО ОБРАЗОВАНИЯ</a:t>
            </a: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УЧЕТОМ ОПЫТА ИХ РЕАЛИЗАЦИИ»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91767" y="1172843"/>
            <a:ext cx="7765256" cy="2845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ФЕДЕРАЛЬНАЯ ЦЕЛЕВАЯ ПРОГРАММА РАЗВИТИЯ ОБРАЗОВАНИЯ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3497078" y="2967157"/>
            <a:ext cx="2307432" cy="798909"/>
            <a:chOff x="-1138935" y="3894603"/>
            <a:chExt cx="2307432" cy="798909"/>
          </a:xfrm>
        </p:grpSpPr>
        <p:sp>
          <p:nvSpPr>
            <p:cNvPr id="50" name="Нашивка 49"/>
            <p:cNvSpPr/>
            <p:nvPr/>
          </p:nvSpPr>
          <p:spPr bwMode="auto">
            <a:xfrm rot="5400000">
              <a:off x="-395628" y="3169827"/>
              <a:ext cx="798909" cy="2248462"/>
            </a:xfrm>
            <a:prstGeom prst="chevron">
              <a:avLst>
                <a:gd name="adj" fmla="val 31910"/>
              </a:avLst>
            </a:prstGeom>
            <a:gradFill flip="none" rotWithShape="1">
              <a:gsLst>
                <a:gs pos="0">
                  <a:srgbClr val="FFFF99"/>
                </a:gs>
                <a:gs pos="100000">
                  <a:schemeClr val="bg1"/>
                </a:gs>
              </a:gsLst>
              <a:lin ang="0" scaled="1"/>
              <a:tileRect/>
            </a:gradFill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prstClr val="black"/>
                </a:solidFill>
              </a:endParaRPr>
            </a:p>
          </p:txBody>
        </p:sp>
        <p:sp>
          <p:nvSpPr>
            <p:cNvPr id="23569" name="TextBox 24"/>
            <p:cNvSpPr txBox="1">
              <a:spLocks noChangeArrowheads="1"/>
            </p:cNvSpPr>
            <p:nvPr/>
          </p:nvSpPr>
          <p:spPr bwMode="auto">
            <a:xfrm>
              <a:off x="-1138935" y="4115260"/>
              <a:ext cx="230743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ru-RU" altLang="ru-RU" sz="1600" b="1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МАШИНОСТРОЕНИЕ</a:t>
              </a: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1913973" y="1520519"/>
            <a:ext cx="1422797" cy="615298"/>
            <a:chOff x="1385116" y="1626946"/>
            <a:chExt cx="1422797" cy="615298"/>
          </a:xfrm>
        </p:grpSpPr>
        <p:sp>
          <p:nvSpPr>
            <p:cNvPr id="54" name="Нашивка 53"/>
            <p:cNvSpPr/>
            <p:nvPr/>
          </p:nvSpPr>
          <p:spPr bwMode="auto">
            <a:xfrm rot="5400000">
              <a:off x="1844698" y="1167364"/>
              <a:ext cx="389334" cy="1308497"/>
            </a:xfrm>
            <a:prstGeom prst="chevron">
              <a:avLst>
                <a:gd name="adj" fmla="val 31910"/>
              </a:avLst>
            </a:prstGeom>
            <a:solidFill>
              <a:schemeClr val="bg1"/>
            </a:solidFill>
            <a:ln>
              <a:solidFill>
                <a:srgbClr val="BF000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23574" name="TextBox 54"/>
            <p:cNvSpPr txBox="1">
              <a:spLocks noChangeArrowheads="1"/>
            </p:cNvSpPr>
            <p:nvPr/>
          </p:nvSpPr>
          <p:spPr bwMode="auto">
            <a:xfrm flipH="1">
              <a:off x="1385116" y="1688246"/>
              <a:ext cx="1422797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ru-RU" altLang="ru-RU" sz="15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2014-2015 гг.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1500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070490" y="3115954"/>
            <a:ext cx="215265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78417,1 тыс. р.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070490" y="4213726"/>
            <a:ext cx="23305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100000,0 тыс. р.</a:t>
            </a:r>
          </a:p>
        </p:txBody>
      </p:sp>
      <p:sp>
        <p:nvSpPr>
          <p:cNvPr id="46" name="Rectangle 2"/>
          <p:cNvSpPr txBox="1">
            <a:spLocks noChangeArrowheads="1"/>
          </p:cNvSpPr>
          <p:nvPr/>
        </p:nvSpPr>
        <p:spPr bwMode="auto">
          <a:xfrm>
            <a:off x="1152501" y="271868"/>
            <a:ext cx="7792871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МАТЕРИАЛЬНО-ТЕХНИЧЕСКОЕ ОБЕСПЕЧЕНИЕ </a:t>
            </a:r>
            <a:br>
              <a:rPr lang="ru-RU" dirty="0" smtClean="0"/>
            </a:br>
            <a:r>
              <a:rPr lang="ru-RU" dirty="0" smtClean="0"/>
              <a:t>ПРОФЕССИОНАЛЬНОГО ОБРАЗОВАНИЯ</a:t>
            </a:r>
            <a:endParaRPr lang="ru-RU" dirty="0"/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232062" y="4875803"/>
            <a:ext cx="8764972" cy="731647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4">
                  <a:lumMod val="40000"/>
                  <a:lumOff val="60000"/>
                </a:schemeClr>
              </a:gs>
            </a:gsLst>
          </a:gra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«РАЗВИТИЕ ПРОФЕССИОНАЛЬНОГО ОБРАЗОВАНИЯ </a:t>
            </a:r>
            <a:b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ЧЕЛЯБИНСКОЙ ОБЛАСТИ»</a:t>
            </a:r>
            <a:endParaRPr lang="ru-RU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791767" y="6045401"/>
            <a:ext cx="7765256" cy="28456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ГОСУДАРСТВЕННАЯ ПРОГРАММА ЧЕЛЯБИНСКОЙ ОБЛАСТИ </a:t>
            </a:r>
            <a:endParaRPr lang="ru-RU" sz="1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32062" y="6021069"/>
            <a:ext cx="8816688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Группа 51"/>
          <p:cNvGrpSpPr/>
          <p:nvPr/>
        </p:nvGrpSpPr>
        <p:grpSpPr>
          <a:xfrm flipV="1">
            <a:off x="3859335" y="5607450"/>
            <a:ext cx="1491904" cy="553998"/>
            <a:chOff x="1385116" y="1462282"/>
            <a:chExt cx="1491904" cy="553998"/>
          </a:xfrm>
        </p:grpSpPr>
        <p:sp>
          <p:nvSpPr>
            <p:cNvPr id="53" name="Нашивка 52"/>
            <p:cNvSpPr/>
            <p:nvPr/>
          </p:nvSpPr>
          <p:spPr bwMode="auto">
            <a:xfrm rot="5400000">
              <a:off x="1844698" y="1167364"/>
              <a:ext cx="389334" cy="1308497"/>
            </a:xfrm>
            <a:prstGeom prst="chevron">
              <a:avLst>
                <a:gd name="adj" fmla="val 31910"/>
              </a:avLst>
            </a:prstGeom>
            <a:solidFill>
              <a:schemeClr val="bg1"/>
            </a:solidFill>
            <a:ln>
              <a:solidFill>
                <a:srgbClr val="BF000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C00000"/>
                </a:solidFill>
              </a:endParaRPr>
            </a:p>
          </p:txBody>
        </p:sp>
        <p:sp>
          <p:nvSpPr>
            <p:cNvPr id="55" name="TextBox 54"/>
            <p:cNvSpPr txBox="1">
              <a:spLocks noChangeArrowheads="1"/>
            </p:cNvSpPr>
            <p:nvPr/>
          </p:nvSpPr>
          <p:spPr bwMode="auto">
            <a:xfrm flipH="1" flipV="1">
              <a:off x="1454223" y="1462282"/>
              <a:ext cx="1422797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ru-RU" altLang="ru-RU" sz="1500" b="1" dirty="0" smtClean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2014-2017 </a:t>
              </a:r>
              <a:r>
                <a:rPr lang="ru-RU" altLang="ru-RU" sz="1500" b="1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гг.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15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7" name="Нашивка 56"/>
          <p:cNvSpPr/>
          <p:nvPr/>
        </p:nvSpPr>
        <p:spPr bwMode="auto">
          <a:xfrm rot="16200000" flipV="1">
            <a:off x="4251339" y="3337952"/>
            <a:ext cx="798909" cy="2248462"/>
          </a:xfrm>
          <a:prstGeom prst="chevron">
            <a:avLst>
              <a:gd name="adj" fmla="val 31910"/>
            </a:avLst>
          </a:prstGeom>
          <a:gradFill flip="none" rotWithShape="1">
            <a:gsLst>
              <a:gs pos="0">
                <a:srgbClr val="FFFF99"/>
              </a:gs>
              <a:gs pos="100000">
                <a:schemeClr val="bg1"/>
              </a:gs>
            </a:gsLst>
            <a:lin ang="0" scaled="1"/>
            <a:tileRect/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C00000"/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409165" y="3741293"/>
            <a:ext cx="2530460" cy="873791"/>
            <a:chOff x="3803110" y="2604316"/>
            <a:chExt cx="1770998" cy="873791"/>
          </a:xfrm>
        </p:grpSpPr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3803110" y="3139553"/>
              <a:ext cx="177099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ru-RU" altLang="ru-RU" sz="1600" b="1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ЦЕЛЕВЫЕ СУБСИДИИ</a:t>
              </a:r>
              <a:endParaRPr lang="ru-RU" altLang="ru-RU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4253948" y="2604316"/>
              <a:ext cx="78555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altLang="ru-RU" sz="20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25 ПОО</a:t>
              </a:r>
            </a:p>
          </p:txBody>
        </p:sp>
      </p:grpSp>
      <p:pic>
        <p:nvPicPr>
          <p:cNvPr id="26" name="Рисунок 25" descr="celyabinsky_oblast_gerb-600x82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27" name="Прямая соединительная линия 26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738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6207161" y="2763985"/>
            <a:ext cx="2854134" cy="6332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48655" y="2763985"/>
            <a:ext cx="2854134" cy="6332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8622" y="2763985"/>
            <a:ext cx="2854134" cy="6332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28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823" y="5132057"/>
            <a:ext cx="2234804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6823" y="1221415"/>
            <a:ext cx="2251472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82" y="1244037"/>
            <a:ext cx="2215754" cy="1477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26"/>
          <a:stretch>
            <a:fillRect/>
          </a:stretch>
        </p:blipFill>
        <p:spPr bwMode="auto">
          <a:xfrm>
            <a:off x="138682" y="5132057"/>
            <a:ext cx="2215754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2" r="9453"/>
          <a:stretch>
            <a:fillRect/>
          </a:stretch>
        </p:blipFill>
        <p:spPr bwMode="auto">
          <a:xfrm>
            <a:off x="4702347" y="5132057"/>
            <a:ext cx="1934765" cy="155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5"/>
          <a:stretch>
            <a:fillRect/>
          </a:stretch>
        </p:blipFill>
        <p:spPr bwMode="auto">
          <a:xfrm>
            <a:off x="4710682" y="1206299"/>
            <a:ext cx="1918097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7" t="2733" b="3650"/>
          <a:stretch/>
        </p:blipFill>
        <p:spPr>
          <a:xfrm>
            <a:off x="6681166" y="1206299"/>
            <a:ext cx="2351773" cy="15304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1" r="7727"/>
          <a:stretch/>
        </p:blipFill>
        <p:spPr>
          <a:xfrm>
            <a:off x="6681166" y="5132058"/>
            <a:ext cx="2343212" cy="1553766"/>
          </a:xfrm>
          <a:prstGeom prst="rect">
            <a:avLst/>
          </a:prstGeom>
        </p:spPr>
      </p:pic>
      <p:grpSp>
        <p:nvGrpSpPr>
          <p:cNvPr id="14" name="Группа 13"/>
          <p:cNvGrpSpPr/>
          <p:nvPr/>
        </p:nvGrpSpPr>
        <p:grpSpPr>
          <a:xfrm>
            <a:off x="3737904" y="2893633"/>
            <a:ext cx="2087341" cy="405028"/>
            <a:chOff x="4248809" y="5346365"/>
            <a:chExt cx="2087341" cy="405028"/>
          </a:xfrm>
        </p:grpSpPr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5136000" y="5346365"/>
              <a:ext cx="120015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defRPr/>
              </a:pPr>
              <a:r>
                <a:rPr lang="ru-RU" altLang="ru-RU" sz="2000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МЦПК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4248809" y="5351283"/>
              <a:ext cx="97975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altLang="ru-RU" sz="20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8 ПОО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08622" y="2755406"/>
            <a:ext cx="3024734" cy="611629"/>
            <a:chOff x="2947031" y="4336587"/>
            <a:chExt cx="1532552" cy="611629"/>
          </a:xfrm>
        </p:grpSpPr>
        <p:sp>
          <p:nvSpPr>
            <p:cNvPr id="18" name="Прямоугольник 17"/>
            <p:cNvSpPr/>
            <p:nvPr/>
          </p:nvSpPr>
          <p:spPr>
            <a:xfrm>
              <a:off x="3467024" y="4336587"/>
              <a:ext cx="56870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altLang="ru-RU" sz="2000" b="1" dirty="0">
                  <a:solidFill>
                    <a:srgbClr val="0033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25 ПОО</a:t>
              </a:r>
            </a:p>
          </p:txBody>
        </p:sp>
        <p:sp>
          <p:nvSpPr>
            <p:cNvPr id="19" name="TextBox 9"/>
            <p:cNvSpPr txBox="1">
              <a:spLocks noChangeArrowheads="1"/>
            </p:cNvSpPr>
            <p:nvPr/>
          </p:nvSpPr>
          <p:spPr bwMode="auto">
            <a:xfrm>
              <a:off x="2947031" y="4609662"/>
              <a:ext cx="153255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ru-RU" altLang="ru-RU" sz="1600" b="1" dirty="0" smtClean="0">
                  <a:solidFill>
                    <a:srgbClr val="00339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РЕСУРСНЫЕ ЦЕНТРЫ</a:t>
              </a:r>
              <a:endParaRPr lang="ru-RU" altLang="ru-RU" sz="1600" b="1" dirty="0">
                <a:solidFill>
                  <a:srgbClr val="00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5950853" y="2721603"/>
            <a:ext cx="3198759" cy="634077"/>
            <a:chOff x="5667350" y="3737105"/>
            <a:chExt cx="3198759" cy="634077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6705669" y="3737105"/>
              <a:ext cx="112242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altLang="ru-RU" sz="2000" b="1" dirty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22 ПОО</a:t>
              </a:r>
            </a:p>
          </p:txBody>
        </p:sp>
        <p:sp>
          <p:nvSpPr>
            <p:cNvPr id="25" name="TextBox 9"/>
            <p:cNvSpPr txBox="1">
              <a:spLocks noChangeArrowheads="1"/>
            </p:cNvSpPr>
            <p:nvPr/>
          </p:nvSpPr>
          <p:spPr bwMode="auto">
            <a:xfrm>
              <a:off x="5667350" y="4001850"/>
              <a:ext cx="319875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>
                <a:defRPr/>
              </a:pPr>
              <a:r>
                <a:rPr lang="ru-RU" altLang="ru-RU" b="1" dirty="0" smtClean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СЦК </a:t>
              </a:r>
              <a:r>
                <a:rPr lang="en-US" altLang="ru-RU" b="1" dirty="0" smtClean="0">
                  <a:solidFill>
                    <a:srgbClr val="0066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WorldSkills Russia</a:t>
              </a:r>
              <a:endParaRPr lang="ru-RU" alt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6" name="Прямоугольник 4"/>
          <p:cNvSpPr>
            <a:spLocks noChangeArrowheads="1"/>
          </p:cNvSpPr>
          <p:nvPr/>
        </p:nvSpPr>
        <p:spPr bwMode="auto">
          <a:xfrm>
            <a:off x="138682" y="3688134"/>
            <a:ext cx="406746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машиностроение,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сфера обслуживания,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строительные, монтажные </a:t>
            </a: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ремонтно-строительные работы,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общественное питание, </a:t>
            </a:r>
          </a:p>
        </p:txBody>
      </p:sp>
      <p:sp>
        <p:nvSpPr>
          <p:cNvPr id="27" name="Прямоугольник 20"/>
          <p:cNvSpPr>
            <a:spLocks noChangeArrowheads="1"/>
          </p:cNvSpPr>
          <p:nvPr/>
        </p:nvSpPr>
        <p:spPr bwMode="auto">
          <a:xfrm>
            <a:off x="4892024" y="3700795"/>
            <a:ext cx="44267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дорожно-строительные работы,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автотранспорт,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жилищно-коммунальное хозяйство,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сельское </a:t>
            </a: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хозяйство;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altLang="ru-RU" sz="18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торговля</a:t>
            </a:r>
            <a:endParaRPr lang="ru-RU" altLang="ru-RU" sz="1800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68376" y="3502673"/>
            <a:ext cx="1305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black"/>
                </a:solidFill>
              </a:rPr>
              <a:t>ПРОФИЛИ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6" name="Рисунок 35" descr="celyabinsky_oblast_gerb-600x824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7" name="Прямая соединительная линия 36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2"/>
          <p:cNvSpPr txBox="1">
            <a:spLocks noChangeArrowheads="1"/>
          </p:cNvSpPr>
          <p:nvPr/>
        </p:nvSpPr>
        <p:spPr bwMode="auto">
          <a:xfrm>
            <a:off x="1152501" y="271868"/>
            <a:ext cx="7792871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defPPr>
              <a:defRPr lang="ru-RU"/>
            </a:defPPr>
            <a:lvl1pPr fontAlgn="base">
              <a:spcBef>
                <a:spcPct val="0"/>
              </a:spcBef>
              <a:spcAft>
                <a:spcPct val="0"/>
              </a:spcAft>
              <a:defRPr sz="19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 smtClean="0"/>
              <a:t>МАТЕРИАЛЬНО-ТЕХНИЧЕСКОЕ ОБЕСПЕЧЕНИЕ </a:t>
            </a:r>
            <a:br>
              <a:rPr lang="ru-RU" dirty="0" smtClean="0"/>
            </a:br>
            <a:r>
              <a:rPr lang="ru-RU" dirty="0" smtClean="0"/>
              <a:t>ПРОФЕССИОНАЛЬНОГО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72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89463" y="278796"/>
            <a:ext cx="7792871" cy="677108"/>
          </a:xfrm>
          <a:noFill/>
          <a:ln>
            <a:noFill/>
          </a:ln>
        </p:spPr>
        <p:txBody>
          <a:bodyPr wrap="square">
            <a:spAutoFit/>
          </a:bodyPr>
          <a:lstStyle/>
          <a:p>
            <a:pPr algn="l" eaLnBrk="1" hangingPunct="1"/>
            <a:r>
              <a:rPr 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МНОГОФУНКЦИОНАЛЬНЫЕ ЦЕНТРЫ </a:t>
            </a:r>
            <a:r>
              <a:rPr 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ПРИКЛАДНЫХ КВАЛИФИКАЦИЙ </a:t>
            </a:r>
            <a:r>
              <a:rPr 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/>
            </a:r>
            <a:br>
              <a:rPr 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</a:t>
            </a:r>
            <a:r>
              <a:rPr lang="ru-RU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ЧЕЛЯБИНСКОЙ ОБЛАСТИ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/>
          </p:nvPr>
        </p:nvGraphicFramePr>
        <p:xfrm>
          <a:off x="191069" y="3857935"/>
          <a:ext cx="5102583" cy="2248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41608" y="3299752"/>
            <a:ext cx="3398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График создания МЦПК</a:t>
            </a:r>
            <a:endParaRPr lang="ru-RU" sz="2000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069" y="3597516"/>
            <a:ext cx="1596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МЦПК</a:t>
            </a:r>
            <a:endParaRPr lang="ru-RU" i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20493" y="3715634"/>
            <a:ext cx="342350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железнодорожный транспорт,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строительство,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мехатроника,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металлургия,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сельское хозяйство, </a:t>
            </a:r>
          </a:p>
          <a:p>
            <a:pPr marL="342900" indent="-3429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информационные технологии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84794" y="3299752"/>
            <a:ext cx="3398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Профили МЦПК</a:t>
            </a:r>
            <a:endParaRPr lang="ru-RU" sz="2000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2906" y="1332075"/>
            <a:ext cx="8358188" cy="1631216"/>
          </a:xfrm>
          <a:prstGeom prst="rect">
            <a:avLst/>
          </a:prstGeom>
          <a:solidFill>
            <a:srgbClr val="E7E8FD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spc="-30" dirty="0" smtClean="0">
                <a:solidFill>
                  <a:srgbClr val="B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r>
              <a:rPr lang="ru-RU" sz="2000" spc="-3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обеспечение подготовки, переподготовки и повышения квалификации кадров с учётом актуальных и перспективных потребностей рынков труда, обусловленных задачами технологической модернизации и инновационного развития экономики Челябинской области</a:t>
            </a:r>
            <a:endParaRPr lang="ru-RU" sz="2000" spc="-3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12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191069" y="1214115"/>
            <a:ext cx="58954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C00000"/>
              </a:buClr>
              <a:defRPr/>
            </a:pPr>
            <a:r>
              <a:rPr lang="ru-RU" b="1" i="1" kern="50" dirty="0">
                <a:solidFill>
                  <a:srgbClr val="003300"/>
                </a:solidFill>
                <a:latin typeface="Arial" panose="020B0604020202020204" pitchFamily="34" charset="0"/>
                <a:ea typeface="SimSun" panose="02010600030101010101" pitchFamily="2" charset="-122"/>
                <a:cs typeface="Arial" panose="020B0604020202020204" pitchFamily="34" charset="0"/>
              </a:rPr>
              <a:t> Количество прошедших краткосрочную подготовку по рабочим профессиям (тыс. чел.)</a:t>
            </a:r>
          </a:p>
        </p:txBody>
      </p:sp>
      <p:graphicFrame>
        <p:nvGraphicFramePr>
          <p:cNvPr id="25" name="Диаграмма 24"/>
          <p:cNvGraphicFramePr>
            <a:graphicFrameLocks/>
          </p:cNvGraphicFramePr>
          <p:nvPr>
            <p:extLst/>
          </p:nvPr>
        </p:nvGraphicFramePr>
        <p:xfrm>
          <a:off x="-1" y="1916827"/>
          <a:ext cx="5172075" cy="1570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80645" y="3761377"/>
            <a:ext cx="33950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1825" indent="-631825" algn="ctr"/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179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практико-ориентированных </a:t>
            </a:r>
            <a:r>
              <a:rPr 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 подготовки, переподготовки и повышения квалификации кадров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68641" y="1710548"/>
            <a:ext cx="25717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2788" indent="-712788"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85%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ctr"/>
            <a:r>
              <a:rPr lang="ru-RU" sz="2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обучающихся в МЦПК – по заявкам работодателей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0051" y="3386138"/>
            <a:ext cx="4896455" cy="3058803"/>
          </a:xfrm>
          <a:prstGeom prst="rect">
            <a:avLst/>
          </a:prstGeom>
        </p:spPr>
      </p:pic>
      <p:pic>
        <p:nvPicPr>
          <p:cNvPr id="11" name="Рисунок 10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989463" y="278796"/>
            <a:ext cx="779287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5pPr>
            <a:lvl6pPr marL="3429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6pPr>
            <a:lvl7pPr marL="6858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7pPr>
            <a:lvl8pPr marL="10287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8pPr>
            <a:lvl9pPr marL="1371600" algn="ctr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ru-RU" sz="19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МНОГОФУНКЦИОНАЛЬНЫЕ ЦЕНТРЫ ПРИКЛАДНЫХ КВАЛИФИКАЦИЙ </a:t>
            </a:r>
            <a:br>
              <a:rPr lang="ru-RU" sz="19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19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ЧЕЛЯБИНСКОЙ ОБЛАСТИ</a:t>
            </a:r>
            <a:endParaRPr 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4"/>
          <p:cNvSpPr>
            <a:spLocks noChangeArrowheads="1"/>
          </p:cNvSpPr>
          <p:nvPr/>
        </p:nvSpPr>
        <p:spPr bwMode="auto">
          <a:xfrm>
            <a:off x="1152501" y="236000"/>
            <a:ext cx="9309496" cy="67710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ЭКСПЕРТНЫЙ ПОТЕНЦИАЛ</a:t>
            </a:r>
            <a:br>
              <a:rPr lang="ru-RU" altLang="ru-RU" sz="1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altLang="ru-RU" sz="19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СИСТЕМЫ ПРОФЕССИОНАЛЬНОГО ОБРАЗОВАНИЯ</a:t>
            </a:r>
            <a:endParaRPr lang="ru-RU" altLang="ru-RU" sz="19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" t="65257" r="63304" b="21654"/>
          <a:stretch/>
        </p:blipFill>
        <p:spPr>
          <a:xfrm>
            <a:off x="300039" y="3657599"/>
            <a:ext cx="3257550" cy="1038424"/>
          </a:xfrm>
          <a:prstGeom prst="rect">
            <a:avLst/>
          </a:prstGeom>
          <a:solidFill>
            <a:srgbClr val="DCE6F2"/>
          </a:solidFill>
          <a:ln>
            <a:solidFill>
              <a:srgbClr val="0033CC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51" t="41304" r="2107" b="12593"/>
          <a:stretch/>
        </p:blipFill>
        <p:spPr>
          <a:xfrm>
            <a:off x="3557589" y="1828799"/>
            <a:ext cx="5329238" cy="3657600"/>
          </a:xfrm>
          <a:prstGeom prst="rect">
            <a:avLst/>
          </a:prstGeom>
          <a:solidFill>
            <a:srgbClr val="DCE6F2"/>
          </a:solidFill>
          <a:ln>
            <a:solidFill>
              <a:srgbClr val="0033CC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3700463" y="4914899"/>
            <a:ext cx="3200400" cy="385763"/>
          </a:xfrm>
          <a:prstGeom prst="rect">
            <a:avLst/>
          </a:prstGeom>
          <a:solidFill>
            <a:srgbClr val="DCE6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celyabinsky_oblast_gerb-600x824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82992" y="1261227"/>
            <a:ext cx="41032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Эксперты в отраслевых рабочих группах по профессиональным квалификациям;</a:t>
            </a:r>
          </a:p>
          <a:p>
            <a:pPr marL="342900" indent="-342900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Эксперты в системе независимой оценки квалификаций;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992" y="5636002"/>
            <a:ext cx="87038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Материально-техническая база для проведения процедур независимой оценки квалификаций</a:t>
            </a:r>
          </a:p>
        </p:txBody>
      </p:sp>
    </p:spTree>
    <p:extLst>
      <p:ext uri="{BB962C8B-B14F-4D97-AF65-F5344CB8AC3E}">
        <p14:creationId xmlns:p14="http://schemas.microsoft.com/office/powerpoint/2010/main" val="112813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92" y="1167299"/>
            <a:ext cx="6437555" cy="4275690"/>
          </a:xfrm>
          <a:prstGeom prst="rect">
            <a:avLst/>
          </a:prstGeom>
        </p:spPr>
      </p:pic>
      <p:sp>
        <p:nvSpPr>
          <p:cNvPr id="6" name="Заголовок 1"/>
          <p:cNvSpPr>
            <a:spLocks/>
          </p:cNvSpPr>
          <p:nvPr/>
        </p:nvSpPr>
        <p:spPr bwMode="auto">
          <a:xfrm>
            <a:off x="1075121" y="372891"/>
            <a:ext cx="8522958" cy="6771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9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anose="020B060602020203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МЕЖРЕГИОНАЛЬНЫЙ СОВЕТ ПРОФЕССИОНАЛЬНОГО ОБРАЗОВАНИЯ УРАЛЬСКОГО ФЕДЕРАЛЬНОГО ОКРУГА</a:t>
            </a:r>
            <a:endParaRPr lang="ru-RU" altLang="ru-RU" sz="19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anose="020B060602020203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90"/>
          <a:stretch/>
        </p:blipFill>
        <p:spPr>
          <a:xfrm>
            <a:off x="4738125" y="4586288"/>
            <a:ext cx="3477188" cy="22717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06" t="5490" r="16176" b="38039"/>
          <a:stretch/>
        </p:blipFill>
        <p:spPr>
          <a:xfrm>
            <a:off x="1043350" y="4591580"/>
            <a:ext cx="3587840" cy="228101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5"/>
          <a:srcRect t="5516"/>
          <a:stretch/>
        </p:blipFill>
        <p:spPr>
          <a:xfrm>
            <a:off x="6928821" y="1392640"/>
            <a:ext cx="2186586" cy="2890351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9" name="Рисунок 8" descr="celyabinsky_oblast_gerb-600x824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2992" y="86398"/>
            <a:ext cx="7112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1152501" y="1060909"/>
            <a:ext cx="7839122" cy="0"/>
          </a:xfrm>
          <a:prstGeom prst="line">
            <a:avLst/>
          </a:prstGeom>
          <a:ln w="190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537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2923</TotalTime>
  <Words>1027</Words>
  <Application>Microsoft Office PowerPoint</Application>
  <PresentationFormat>Экран (4:3)</PresentationFormat>
  <Paragraphs>222</Paragraphs>
  <Slides>23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1_Тема Office</vt:lpstr>
      <vt:lpstr>4_Тема Office</vt:lpstr>
      <vt:lpstr>3_Тема Office</vt:lpstr>
      <vt:lpstr>5_Тема Office</vt:lpstr>
      <vt:lpstr>2_Тема Office</vt:lpstr>
      <vt:lpstr>РОЛЬ ПРОФЕССИОНАЛЬНОГО ОБРАЗОВАНИЯ  В ФОРМИРОВАНИИ ЭЛЕМЕНТОВ  НАЦИОНАЛЬНОЙ СИСТЕМЫ ПРОФЕССИОНАЛЬНЫХ КВАЛИФИКАЦИЙ  В ЧЕЛЯБИНСКОЙ ОБЛАСТИ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МНОГОФУНКЦИОНАЛЬНЫЕ ЦЕНТРЫ ПРИКЛАДНЫХ КВАЛИФИКАЦИЙ  В ЧЕЛЯБИНСКОЙ ОБЛАСТИ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Статирова</dc:creator>
  <cp:lastModifiedBy>KaluginaTG</cp:lastModifiedBy>
  <cp:revision>182</cp:revision>
  <cp:lastPrinted>2016-06-29T03:51:29Z</cp:lastPrinted>
  <dcterms:created xsi:type="dcterms:W3CDTF">2015-10-07T00:03:07Z</dcterms:created>
  <dcterms:modified xsi:type="dcterms:W3CDTF">2016-06-30T07:36:59Z</dcterms:modified>
</cp:coreProperties>
</file>