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90" r:id="rId3"/>
    <p:sldId id="292" r:id="rId4"/>
    <p:sldId id="335" r:id="rId5"/>
    <p:sldId id="325" r:id="rId6"/>
    <p:sldId id="326" r:id="rId7"/>
    <p:sldId id="330" r:id="rId8"/>
    <p:sldId id="334" r:id="rId9"/>
    <p:sldId id="321" r:id="rId10"/>
    <p:sldId id="319" r:id="rId11"/>
    <p:sldId id="328" r:id="rId12"/>
    <p:sldId id="329" r:id="rId13"/>
    <p:sldId id="333" r:id="rId14"/>
    <p:sldId id="332" r:id="rId15"/>
    <p:sldId id="320" r:id="rId16"/>
    <p:sldId id="317" r:id="rId17"/>
    <p:sldId id="331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CC"/>
    <a:srgbClr val="FFFFCC"/>
    <a:srgbClr val="FFC58B"/>
    <a:srgbClr val="99FFCC"/>
    <a:srgbClr val="FF6600"/>
    <a:srgbClr val="FF0000"/>
    <a:srgbClr val="CCFFFF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5" autoAdjust="0"/>
    <p:restoredTop sz="94627" autoAdjust="0"/>
  </p:normalViewPr>
  <p:slideViewPr>
    <p:cSldViewPr>
      <p:cViewPr varScale="1">
        <p:scale>
          <a:sx n="68" d="100"/>
          <a:sy n="68" d="100"/>
        </p:scale>
        <p:origin x="-94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DA9EBF-A052-4E05-80DF-A482A2AAEFC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C81510-6F38-4234-A1FF-62CF9EA9DF9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26CD46-198B-4A55-90E2-B13DC9612C3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B37A58-02D0-4F97-9095-088205D4A6D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5D02CE-816B-4B75-9455-F599D59EC1D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C494E6-4535-400F-B5FC-83AD967A662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ED2BF4-A964-46F5-8FF4-24B6160066C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137D10-360F-4036-A6D4-3739C85982E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0F7828-296F-41FB-9410-AEDF57AFB23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717C93-D9FD-4A75-917E-FA73427021C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891360-8685-482A-989E-08A44B8E06A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5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47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0FE8EFC-788A-48FE-8AFC-25DC2A7D2F08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357158" y="2143116"/>
            <a:ext cx="8501122" cy="156966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50000"/>
              </a:spcBef>
            </a:pPr>
            <a:r>
              <a:rPr lang="ru-RU" sz="2400" b="1" dirty="0">
                <a:solidFill>
                  <a:schemeClr val="accent2"/>
                </a:solidFill>
              </a:rPr>
              <a:t>	</a:t>
            </a:r>
            <a:r>
              <a:rPr lang="ru-RU" sz="3200" b="1" dirty="0">
                <a:solidFill>
                  <a:srgbClr val="C00000"/>
                </a:solidFill>
              </a:rPr>
              <a:t>Практика оценки и признания профессиональных квалификаций в строительной отрасли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468313" y="333375"/>
            <a:ext cx="83518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0" y="4581128"/>
            <a:ext cx="8820150" cy="1944216"/>
          </a:xfrm>
        </p:spPr>
        <p:txBody>
          <a:bodyPr/>
          <a:lstStyle/>
          <a:p>
            <a:pPr marL="0" indent="0" algn="ctr">
              <a:buNone/>
            </a:pPr>
            <a:r>
              <a:rPr lang="ru-RU" sz="1800" b="1" dirty="0">
                <a:solidFill>
                  <a:srgbClr val="002060"/>
                </a:solidFill>
              </a:rPr>
              <a:t>Стаханова Ольга Валерьевна, директор АНО ДПО</a:t>
            </a:r>
          </a:p>
          <a:p>
            <a:pPr marL="0" indent="0" algn="ctr">
              <a:buNone/>
            </a:pPr>
            <a:r>
              <a:rPr lang="ru-RU" sz="1800" b="1" dirty="0">
                <a:solidFill>
                  <a:srgbClr val="002060"/>
                </a:solidFill>
              </a:rPr>
              <a:t> «Учебный Центр профессиональной квалификации «Высотник-</a:t>
            </a:r>
            <a:r>
              <a:rPr lang="ru-RU" sz="1800" b="1" dirty="0" err="1">
                <a:solidFill>
                  <a:srgbClr val="002060"/>
                </a:solidFill>
              </a:rPr>
              <a:t>Проф</a:t>
            </a:r>
            <a:r>
              <a:rPr lang="ru-RU" sz="1800" b="1" dirty="0">
                <a:solidFill>
                  <a:srgbClr val="002060"/>
                </a:solidFill>
              </a:rPr>
              <a:t>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323528" y="1556792"/>
            <a:ext cx="8605868" cy="470898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/>
              <a:t>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повышение профессиональной мобильности работников; </a:t>
            </a:r>
          </a:p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 оценка качества профессионального образования и обучения; </a:t>
            </a:r>
          </a:p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 создание условий для участия работников в непрерывном образовании; </a:t>
            </a:r>
          </a:p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 усиление роли профессиональных сообществ в развитии профессиональных квалификаций; </a:t>
            </a:r>
          </a:p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 установление и (или) подтверждение соответствия квалификации соискателя положениям профессионального стандарта; </a:t>
            </a:r>
          </a:p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 повышение конкурентоспособности на рынке труда лиц, прошедших независимую оценку квалифик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ации.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79388" y="115888"/>
            <a:ext cx="8496300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600" b="1" dirty="0">
                <a:solidFill>
                  <a:srgbClr val="C00000"/>
                </a:solidFill>
              </a:rPr>
              <a:t>Цели и задачи создания независимой оценки квалификаций в строительной отрасли Челябинской области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179388" y="115888"/>
            <a:ext cx="84963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CC0000"/>
                </a:solidFill>
              </a:rPr>
              <a:t>Этапы создания системы независимой оценки квалификации  в области строительства Челябинской области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786050" y="1928802"/>
            <a:ext cx="5929322" cy="255454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ru-RU" sz="2000" dirty="0"/>
              <a:t>	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ООО Строительная компания «Высотник» является членом Челябинского межрегионального Союза строителей, работает на рынке Челябинской области с 1989 года, системно взаимодействует с профессиональными объединениями работодателей, НИИ Труда и социальных отношений РФ, ЧРОР СПП. В компании большое внимание уделяется  развитию  кадрового потенциала.</a:t>
            </a:r>
          </a:p>
        </p:txBody>
      </p:sp>
      <p:pic>
        <p:nvPicPr>
          <p:cNvPr id="13314" name="Picture 2" descr="http://contents.i.sdska.ru/_i/news/c/regions/74/news/2012/08/news/01/06_logo_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571744"/>
            <a:ext cx="2381250" cy="17907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928670"/>
            <a:ext cx="81439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На базе </a:t>
            </a:r>
            <a:r>
              <a:rPr lang="ru-RU" dirty="0" smtClean="0"/>
              <a:t> ООО СК </a:t>
            </a:r>
            <a:r>
              <a:rPr lang="ru-RU" dirty="0" smtClean="0"/>
              <a:t>«Высотник» более 15 лет осуществляет деятельность Учебный центр дополнительного профессионального образования «Высотник-</a:t>
            </a:r>
            <a:r>
              <a:rPr lang="ru-RU" dirty="0" err="1" smtClean="0"/>
              <a:t>Проф</a:t>
            </a:r>
            <a:r>
              <a:rPr lang="ru-RU" dirty="0" smtClean="0"/>
              <a:t>». </a:t>
            </a:r>
          </a:p>
          <a:p>
            <a:pPr algn="just"/>
            <a:r>
              <a:rPr lang="ru-RU" dirty="0" smtClean="0"/>
              <a:t>Руководство компании ООО СК «Высотник»  (генеральный директор П.Ю </a:t>
            </a:r>
            <a:r>
              <a:rPr lang="ru-RU" dirty="0" err="1" smtClean="0"/>
              <a:t>Бессолицын</a:t>
            </a:r>
            <a:r>
              <a:rPr lang="ru-RU" dirty="0" smtClean="0"/>
              <a:t>) заинтересованно отнеслось к инновациям в сфере труда: разработке и обсуждению профессиональных стандартов в области строительства, оценке квалификаций. Сотрудники строительной компании  стали активными участниками этого процесса. </a:t>
            </a:r>
            <a:endParaRPr lang="ru-RU" dirty="0"/>
          </a:p>
        </p:txBody>
      </p:sp>
      <p:pic>
        <p:nvPicPr>
          <p:cNvPr id="29698" name="Picture 2" descr="http://4.bp.blogspot.com/-FI9_aDBmgLM/U9CWn-KFUxI/AAAAAAAACbw/FkQiWUePda0/s1600/C%D0%BF%D0%B5%D1%80%D0%B2%D0%B0+%D0%BA%D0%BB%D0%B0%D0%B4%D0%BA%D0%B0+%D0%B2%D1%8B%D0%BF%D0%BE%D0%BB%D0%BD%D1%8F%D0%B5%D1%82%D1%81%D1%8F+%D0%B2+%D0%BC%D0%B8%D0%BD%D0%B8%D0%B0%D1%82%D1%8E%D1%80%D0%B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3571876"/>
            <a:ext cx="4286280" cy="2857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6804248" cy="75725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43886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764704"/>
            <a:ext cx="84296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Профессиональные стандарты  в области строительства: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00034" y="2348880"/>
            <a:ext cx="814393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/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России утвержден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41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профстандарт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области строительства</a:t>
            </a:r>
          </a:p>
          <a:p>
            <a:pPr algn="just"/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 них:</a:t>
            </a:r>
          </a:p>
          <a:p>
            <a:pPr marL="342900" indent="-342900" algn="just">
              <a:buFontTx/>
              <a:buChar char="-"/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 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профессиональных стандартов для ИТР</a:t>
            </a:r>
          </a:p>
          <a:p>
            <a:pPr algn="just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34 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профессиональных стандартов для рабочих</a:t>
            </a:r>
          </a:p>
          <a:p>
            <a:pPr algn="just"/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профессиональных стандартов находятся в стадии разработки</a:t>
            </a:r>
          </a:p>
          <a:p>
            <a:pPr algn="just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457212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8596" y="357166"/>
            <a:ext cx="8429684" cy="40626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endParaRPr lang="ru-RU" sz="2400" dirty="0">
              <a:solidFill>
                <a:srgbClr val="C00000"/>
              </a:solidFill>
            </a:endParaRPr>
          </a:p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Высотник» 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планирует создание ЦОК  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оценке 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квалификаций 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соответствие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профессиональным стандартам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«Каменщик» 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«Штукатур»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Ведется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работа по созданию контрольно-оценочных средств для проведения теоретической части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оценки квалификаций.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Рассматривается возможность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независимой оценки по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квалификации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«Организатор строительных работ»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490544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contents.i.sdska.ru/_i/news/c/regions/74/diplom/2011/04/znayu_kak/p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714356"/>
            <a:ext cx="3929090" cy="531020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429124" y="1285860"/>
            <a:ext cx="43577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целью проведения практической части оценки квалификации по профессиональным стандартам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«Штукатур», «Каменщик»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на данный момент создан Экзаменационный центр на базе Ресурсного центра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Кнауф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56792"/>
            <a:ext cx="7859422" cy="5040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506594" y="404664"/>
            <a:ext cx="80363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базе </a:t>
            </a:r>
            <a:r>
              <a:rPr lang="ru-RU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ЦРОиСП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«Универсум» было обучено 4 человека по различным направлениям НСК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285728"/>
            <a:ext cx="4425646" cy="621508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857752" y="500042"/>
            <a:ext cx="4000528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/>
              <a:t> </a:t>
            </a:r>
          </a:p>
          <a:p>
            <a:pPr algn="just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Подготовлено два эксперта по программе «Разработка профессиональных стандартов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Обучение проходило в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Национальном 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агентстве 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азвития к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валификаций (Москва  -НИИ Министерства 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труда и 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социальных отношений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143669" y="261808"/>
            <a:ext cx="885666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>
                <a:solidFill>
                  <a:srgbClr val="C00000"/>
                </a:solidFill>
              </a:rPr>
              <a:t>Ход  формирования системы Независимой оценки квалификаций в строительной отрасли Челябинской области»</a:t>
            </a:r>
          </a:p>
          <a:p>
            <a:pPr algn="ctr">
              <a:spcBef>
                <a:spcPct val="50000"/>
              </a:spcBef>
            </a:pPr>
            <a:endParaRPr lang="ru-RU" b="1" dirty="0">
              <a:solidFill>
                <a:srgbClr val="C00000"/>
              </a:solidFill>
            </a:endParaRPr>
          </a:p>
          <a:p>
            <a:pPr algn="ctr">
              <a:spcBef>
                <a:spcPct val="50000"/>
              </a:spcBef>
            </a:pP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43669" y="1092805"/>
            <a:ext cx="8820472" cy="6986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algn="just"/>
            <a:r>
              <a:rPr lang="ru-RU" sz="1600" b="1" dirty="0">
                <a:ea typeface="Times New Roman" pitchFamily="18" charset="0"/>
                <a:cs typeface="Times New Roman" pitchFamily="18" charset="0"/>
              </a:rPr>
              <a:t>2014 год. Поставлены задачи:</a:t>
            </a:r>
          </a:p>
          <a:p>
            <a:pPr lvl="0" indent="450850" algn="just"/>
            <a:r>
              <a:rPr lang="ru-RU" sz="1600" b="1" dirty="0">
                <a:latin typeface="+mn-lt"/>
                <a:ea typeface="Times New Roman" pitchFamily="18" charset="0"/>
                <a:cs typeface="Times New Roman" pitchFamily="18" charset="0"/>
              </a:rPr>
              <a:t>1.</a:t>
            </a:r>
            <a:r>
              <a:rPr lang="ru-RU" sz="1600" dirty="0">
                <a:latin typeface="+mn-lt"/>
                <a:ea typeface="Times New Roman" pitchFamily="18" charset="0"/>
                <a:cs typeface="Times New Roman" pitchFamily="18" charset="0"/>
              </a:rPr>
              <a:t>Сформировать группу специалистов и организовать их обучение по программе «Национальная система развития квалификаций. Подготовка и проведение независимой оценки и сертификации квалификаций»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600" dirty="0">
                <a:solidFill>
                  <a:srgbClr val="C00000"/>
                </a:solidFill>
                <a:latin typeface="+mn-lt"/>
                <a:ea typeface="Times New Roman" pitchFamily="18" charset="0"/>
                <a:cs typeface="Times New Roman" pitchFamily="18" charset="0"/>
              </a:rPr>
              <a:t>Задача выполнена. </a:t>
            </a:r>
            <a:r>
              <a:rPr lang="ru-RU" sz="1600" dirty="0">
                <a:latin typeface="+mn-lt"/>
                <a:ea typeface="Times New Roman" pitchFamily="18" charset="0"/>
                <a:cs typeface="Times New Roman" pitchFamily="18" charset="0"/>
              </a:rPr>
              <a:t>Персонал ЦОСК «Высотник» прошел обучение в </a:t>
            </a:r>
            <a:r>
              <a:rPr lang="ru-RU" sz="1600" dirty="0" err="1">
                <a:latin typeface="+mn-lt"/>
                <a:ea typeface="Times New Roman" pitchFamily="18" charset="0"/>
                <a:cs typeface="Times New Roman" pitchFamily="18" charset="0"/>
              </a:rPr>
              <a:t>ЦРОиСП</a:t>
            </a:r>
            <a:r>
              <a:rPr lang="ru-RU" sz="1600" dirty="0">
                <a:latin typeface="+mn-lt"/>
                <a:ea typeface="Times New Roman" pitchFamily="18" charset="0"/>
                <a:cs typeface="Times New Roman" pitchFamily="18" charset="0"/>
              </a:rPr>
              <a:t> «Универсум», определены эксперты, отправлены заявки на их обучение.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600" b="1" dirty="0">
                <a:latin typeface="+mn-lt"/>
                <a:ea typeface="Times New Roman" pitchFamily="18" charset="0"/>
                <a:cs typeface="Times New Roman" pitchFamily="18" charset="0"/>
              </a:rPr>
              <a:t>2.</a:t>
            </a:r>
            <a:r>
              <a:rPr lang="ru-RU" sz="1600" dirty="0">
                <a:latin typeface="+mn-lt"/>
                <a:ea typeface="Times New Roman" pitchFamily="18" charset="0"/>
                <a:cs typeface="Times New Roman" pitchFamily="18" charset="0"/>
              </a:rPr>
              <a:t>Выбрать ВЭД строительной отрасли для осуществления процедуры сертификации в ЦОСК.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600" dirty="0">
                <a:solidFill>
                  <a:srgbClr val="C00000"/>
                </a:solidFill>
                <a:latin typeface="+mn-lt"/>
                <a:ea typeface="Times New Roman" pitchFamily="18" charset="0"/>
                <a:cs typeface="Times New Roman" pitchFamily="18" charset="0"/>
              </a:rPr>
              <a:t>Задача выполнена. </a:t>
            </a:r>
            <a:endParaRPr lang="ru-RU" sz="1600" dirty="0"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600" b="1" dirty="0">
                <a:latin typeface="+mn-lt"/>
                <a:ea typeface="Times New Roman" pitchFamily="18" charset="0"/>
                <a:cs typeface="Times New Roman" pitchFamily="18" charset="0"/>
              </a:rPr>
              <a:t>3.</a:t>
            </a:r>
            <a:r>
              <a:rPr lang="ru-RU" sz="1600" dirty="0">
                <a:latin typeface="+mn-lt"/>
                <a:ea typeface="Times New Roman" pitchFamily="18" charset="0"/>
                <a:cs typeface="Times New Roman" pitchFamily="18" charset="0"/>
              </a:rPr>
              <a:t>Получить консультационные услуги по применению нормативно-правовых документов, созданию организационно-методической базы функционирования ЦОСК.</a:t>
            </a:r>
          </a:p>
          <a:p>
            <a:pPr indent="450850" algn="just"/>
            <a:r>
              <a:rPr lang="ru-RU" sz="1600" dirty="0">
                <a:solidFill>
                  <a:srgbClr val="C00000"/>
                </a:solidFill>
                <a:latin typeface="+mn-lt"/>
                <a:ea typeface="Times New Roman" pitchFamily="18" charset="0"/>
                <a:cs typeface="Times New Roman" pitchFamily="18" charset="0"/>
              </a:rPr>
              <a:t>Задача выполнена. </a:t>
            </a:r>
            <a:r>
              <a:rPr lang="ru-RU" sz="1600" dirty="0">
                <a:latin typeface="+mn-lt"/>
                <a:ea typeface="Times New Roman" pitchFamily="18" charset="0"/>
                <a:cs typeface="Times New Roman" pitchFamily="18" charset="0"/>
              </a:rPr>
              <a:t>Организационно-методическая база имеется нормативно-правовая документация приводится в соответствие с действующими нормами, требованиями  НОСТРОЙ.</a:t>
            </a:r>
          </a:p>
          <a:p>
            <a:pPr lvl="0">
              <a:buNone/>
            </a:pPr>
            <a:r>
              <a:rPr lang="ru-RU" sz="1600" dirty="0">
                <a:latin typeface="+mn-lt"/>
                <a:ea typeface="Times New Roman" pitchFamily="18" charset="0"/>
                <a:cs typeface="Times New Roman" pitchFamily="18" charset="0"/>
              </a:rPr>
              <a:t>       </a:t>
            </a:r>
            <a:r>
              <a:rPr lang="ru-RU" sz="1600" b="1" dirty="0">
                <a:latin typeface="+mn-lt"/>
                <a:ea typeface="Times New Roman" pitchFamily="18" charset="0"/>
                <a:cs typeface="Times New Roman" pitchFamily="18" charset="0"/>
              </a:rPr>
              <a:t>4.</a:t>
            </a:r>
            <a:r>
              <a:rPr lang="ru-RU" sz="1600" dirty="0">
                <a:latin typeface="+mn-lt"/>
                <a:ea typeface="Times New Roman" pitchFamily="18" charset="0"/>
                <a:cs typeface="Times New Roman" pitchFamily="18" charset="0"/>
              </a:rPr>
              <a:t> Решить вопрос статуса квалификационного сертификата, выдаваемого по результатам процедуры сертификации.</a:t>
            </a:r>
          </a:p>
          <a:p>
            <a:pPr lvl="0">
              <a:buNone/>
            </a:pPr>
            <a:r>
              <a:rPr lang="ru-RU" sz="1600" dirty="0">
                <a:solidFill>
                  <a:srgbClr val="C00000"/>
                </a:solidFill>
                <a:latin typeface="+mn-lt"/>
                <a:ea typeface="Times New Roman" pitchFamily="18" charset="0"/>
                <a:cs typeface="Times New Roman" pitchFamily="18" charset="0"/>
              </a:rPr>
              <a:t>        Задача выполнена. </a:t>
            </a:r>
            <a:r>
              <a:rPr lang="ru-RU" sz="1600" dirty="0">
                <a:latin typeface="+mn-lt"/>
                <a:ea typeface="Times New Roman" pitchFamily="18" charset="0"/>
                <a:cs typeface="Times New Roman" pitchFamily="18" charset="0"/>
              </a:rPr>
              <a:t>Статус сертификата определен.</a:t>
            </a:r>
            <a:endParaRPr lang="ru-RU" sz="1600" dirty="0">
              <a:solidFill>
                <a:srgbClr val="C00000"/>
              </a:solidFill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1600" b="1" dirty="0">
                <a:solidFill>
                  <a:srgbClr val="C00000"/>
                </a:solidFill>
                <a:latin typeface="+mn-lt"/>
                <a:ea typeface="Times New Roman" pitchFamily="18" charset="0"/>
                <a:cs typeface="Times New Roman" pitchFamily="18" charset="0"/>
              </a:rPr>
              <a:t>       </a:t>
            </a:r>
            <a:r>
              <a:rPr lang="ru-RU" sz="1600" b="1" dirty="0">
                <a:latin typeface="+mn-lt"/>
                <a:ea typeface="Times New Roman" pitchFamily="18" charset="0"/>
                <a:cs typeface="Times New Roman" pitchFamily="18" charset="0"/>
              </a:rPr>
              <a:t>5.</a:t>
            </a:r>
            <a:r>
              <a:rPr lang="ru-RU" sz="1600" dirty="0">
                <a:latin typeface="+mn-lt"/>
                <a:ea typeface="Times New Roman" pitchFamily="18" charset="0"/>
                <a:cs typeface="Times New Roman" pitchFamily="18" charset="0"/>
              </a:rPr>
              <a:t> Получить консультации в </a:t>
            </a:r>
            <a:r>
              <a:rPr lang="ru-RU" sz="1600" dirty="0" err="1">
                <a:latin typeface="+mn-lt"/>
                <a:ea typeface="Times New Roman" pitchFamily="18" charset="0"/>
                <a:cs typeface="Times New Roman" pitchFamily="18" charset="0"/>
              </a:rPr>
              <a:t>ЦРОиСП</a:t>
            </a:r>
            <a:r>
              <a:rPr lang="ru-RU" sz="1600" dirty="0">
                <a:latin typeface="+mn-lt"/>
                <a:ea typeface="Times New Roman" pitchFamily="18" charset="0"/>
                <a:cs typeface="Times New Roman" pitchFamily="18" charset="0"/>
              </a:rPr>
              <a:t> «Универсум» по вопросам наделения полномочиями создаваемого отраслевого центра на основе рекомендаций работодателей и их объединений.</a:t>
            </a:r>
          </a:p>
          <a:p>
            <a:pPr lvl="0">
              <a:buNone/>
            </a:pPr>
            <a:r>
              <a:rPr lang="ru-RU" sz="1600" dirty="0">
                <a:solidFill>
                  <a:srgbClr val="C00000"/>
                </a:solidFill>
                <a:latin typeface="+mn-lt"/>
                <a:ea typeface="Times New Roman" pitchFamily="18" charset="0"/>
                <a:cs typeface="Times New Roman" pitchFamily="18" charset="0"/>
              </a:rPr>
              <a:t>        Задача выполнена.  </a:t>
            </a:r>
            <a:r>
              <a:rPr lang="ru-RU" sz="1600" dirty="0">
                <a:latin typeface="+mn-lt"/>
                <a:ea typeface="Times New Roman" pitchFamily="18" charset="0"/>
                <a:cs typeface="Times New Roman" pitchFamily="18" charset="0"/>
              </a:rPr>
              <a:t>Рекомендации получены. Регламент аккредитации ЦОСК понятен. В сентябре 2016 стоит задача получить аккредитацию в НОСТРОЙ.</a:t>
            </a:r>
            <a:endParaRPr lang="ru-RU" sz="1600" dirty="0">
              <a:solidFill>
                <a:srgbClr val="C00000"/>
              </a:solidFill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indent="450850" algn="just"/>
            <a:endParaRPr lang="ru-RU" sz="1600" dirty="0"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1600" dirty="0"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1600" dirty="0">
              <a:solidFill>
                <a:srgbClr val="C00000"/>
              </a:solidFill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6412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500042"/>
            <a:ext cx="767464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/>
          </a:p>
          <a:p>
            <a:pPr algn="just"/>
            <a:endParaRPr lang="ru-RU" sz="2000" dirty="0"/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В декабре 2014 года ООО СК «Высотник» при поддержке </a:t>
            </a:r>
            <a:r>
              <a:rPr lang="ru-RU" sz="2400" b="1" dirty="0" err="1">
                <a:solidFill>
                  <a:srgbClr val="002060"/>
                </a:solidFill>
              </a:rPr>
              <a:t>ЦРОиСП</a:t>
            </a:r>
            <a:r>
              <a:rPr lang="ru-RU" sz="2400" b="1" dirty="0">
                <a:solidFill>
                  <a:srgbClr val="002060"/>
                </a:solidFill>
              </a:rPr>
              <a:t> «Универсум» и Челябинского межрегионального Союза строителей создает Центр оценки и сертификации квалификаций «Высотник»</a:t>
            </a:r>
          </a:p>
          <a:p>
            <a:pPr algn="ctr"/>
            <a:endParaRPr lang="ru-RU" sz="2400" dirty="0">
              <a:solidFill>
                <a:srgbClr val="002060"/>
              </a:solidFill>
            </a:endParaRPr>
          </a:p>
          <a:p>
            <a:pPr algn="just"/>
            <a:endParaRPr lang="ru-RU" sz="2000" dirty="0"/>
          </a:p>
          <a:p>
            <a:pPr algn="just"/>
            <a:endParaRPr lang="ru-RU" sz="2000" dirty="0"/>
          </a:p>
        </p:txBody>
      </p:sp>
      <p:pic>
        <p:nvPicPr>
          <p:cNvPr id="6146" name="Picture 2" descr="http://images.ru.prom.st/8987034_w200_h200_weldin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929066"/>
            <a:ext cx="1905000" cy="2143140"/>
          </a:xfrm>
          <a:prstGeom prst="rect">
            <a:avLst/>
          </a:prstGeom>
          <a:noFill/>
        </p:spPr>
      </p:pic>
      <p:pic>
        <p:nvPicPr>
          <p:cNvPr id="6148" name="Picture 4" descr="http://v-prof.ru/foto/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3855267"/>
            <a:ext cx="3214710" cy="2145501"/>
          </a:xfrm>
          <a:prstGeom prst="rect">
            <a:avLst/>
          </a:prstGeom>
          <a:noFill/>
        </p:spPr>
      </p:pic>
      <p:pic>
        <p:nvPicPr>
          <p:cNvPr id="6150" name="Picture 6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3929066"/>
            <a:ext cx="3005860" cy="2000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737262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2" name="Group 4"/>
          <p:cNvGrpSpPr>
            <a:grpSpLocks noChangeAspect="1"/>
          </p:cNvGrpSpPr>
          <p:nvPr/>
        </p:nvGrpSpPr>
        <p:grpSpPr bwMode="auto">
          <a:xfrm>
            <a:off x="0" y="357166"/>
            <a:ext cx="9144000" cy="6064250"/>
            <a:chOff x="4776" y="3361"/>
            <a:chExt cx="7200" cy="4775"/>
          </a:xfrm>
        </p:grpSpPr>
        <p:sp>
          <p:nvSpPr>
            <p:cNvPr id="32773" name="AutoShape 5"/>
            <p:cNvSpPr>
              <a:spLocks noChangeAspect="1" noChangeArrowheads="1"/>
            </p:cNvSpPr>
            <p:nvPr/>
          </p:nvSpPr>
          <p:spPr bwMode="auto">
            <a:xfrm>
              <a:off x="4776" y="3361"/>
              <a:ext cx="7200" cy="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775" name="AutoShape 7"/>
            <p:cNvSpPr>
              <a:spLocks noChangeArrowheads="1"/>
            </p:cNvSpPr>
            <p:nvPr/>
          </p:nvSpPr>
          <p:spPr bwMode="auto">
            <a:xfrm>
              <a:off x="4776" y="4111"/>
              <a:ext cx="2194" cy="1710"/>
            </a:xfrm>
            <a:prstGeom prst="flowChartDocumen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sz="800" dirty="0"/>
            </a:p>
            <a:p>
              <a:endParaRPr lang="ru-RU" sz="800" dirty="0"/>
            </a:p>
            <a:p>
              <a:endParaRPr lang="ru-RU" sz="800" dirty="0"/>
            </a:p>
            <a:p>
              <a:endParaRPr lang="ru-RU" sz="800" dirty="0"/>
            </a:p>
            <a:p>
              <a:endParaRPr lang="ru-RU" sz="800" dirty="0"/>
            </a:p>
            <a:p>
              <a:endParaRPr lang="ru-RU" sz="800" dirty="0"/>
            </a:p>
            <a:p>
              <a:endParaRPr lang="ru-RU" sz="800" dirty="0"/>
            </a:p>
            <a:p>
              <a:endParaRPr lang="ru-RU" sz="800" b="1" dirty="0"/>
            </a:p>
            <a:p>
              <a:endParaRPr lang="ru-RU" sz="800" b="1" dirty="0"/>
            </a:p>
            <a:p>
              <a:endParaRPr lang="ru-RU" sz="800" b="1" dirty="0"/>
            </a:p>
            <a:p>
              <a:r>
                <a:rPr lang="ru-RU" sz="900" b="1" dirty="0"/>
                <a:t>- определение стратегии развития системы</a:t>
              </a:r>
              <a:r>
                <a:rPr lang="ru-RU" sz="900" dirty="0"/>
                <a:t>;</a:t>
              </a:r>
            </a:p>
            <a:p>
              <a:r>
                <a:rPr lang="ru-RU" sz="900" dirty="0"/>
                <a:t>- формирование общих требований к функционированию центров;</a:t>
              </a:r>
            </a:p>
            <a:p>
              <a:r>
                <a:rPr lang="ru-RU" sz="900" dirty="0"/>
                <a:t>- организация конкурсного отбора ЭМЦ, отбора ЦОСК;</a:t>
              </a:r>
            </a:p>
          </p:txBody>
        </p:sp>
        <p:sp>
          <p:nvSpPr>
            <p:cNvPr id="32776" name="Text Box 8"/>
            <p:cNvSpPr txBox="1">
              <a:spLocks noChangeArrowheads="1"/>
            </p:cNvSpPr>
            <p:nvPr/>
          </p:nvSpPr>
          <p:spPr bwMode="auto">
            <a:xfrm>
              <a:off x="9510" y="6871"/>
              <a:ext cx="2466" cy="219"/>
            </a:xfrm>
            <a:prstGeom prst="rect">
              <a:avLst/>
            </a:prstGeom>
            <a:solidFill>
              <a:srgbClr val="CCFFCC"/>
            </a:solidFill>
            <a:ln w="38100" cmpd="dbl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100" b="1"/>
                <a:t>Компании отрасли (Работодатели)</a:t>
              </a:r>
              <a:endParaRPr lang="ru-RU"/>
            </a:p>
          </p:txBody>
        </p:sp>
        <p:sp>
          <p:nvSpPr>
            <p:cNvPr id="32777" name="AutoShape 9"/>
            <p:cNvSpPr>
              <a:spLocks noChangeArrowheads="1"/>
            </p:cNvSpPr>
            <p:nvPr/>
          </p:nvSpPr>
          <p:spPr bwMode="auto">
            <a:xfrm>
              <a:off x="4776" y="6151"/>
              <a:ext cx="1980" cy="1280"/>
            </a:xfrm>
            <a:prstGeom prst="flowChartDocumen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000" dirty="0"/>
                <a:t>-- определение стратегии развития региональных сегментов системы;</a:t>
              </a:r>
            </a:p>
            <a:p>
              <a:r>
                <a:rPr lang="ru-RU" sz="1000" dirty="0"/>
                <a:t>- использование результатов деятельности системы при разработке нормативно-правовых документов, формировании региональных программ;</a:t>
              </a:r>
            </a:p>
            <a:p>
              <a:r>
                <a:rPr lang="ru-RU" sz="1000" dirty="0"/>
                <a:t>- участие в отборе и аудите ЦОСК для региональных и межрегиональных отраслевых кластеров</a:t>
              </a:r>
            </a:p>
          </p:txBody>
        </p:sp>
        <p:sp>
          <p:nvSpPr>
            <p:cNvPr id="32778" name="AutoShape 10"/>
            <p:cNvSpPr>
              <a:spLocks noChangeArrowheads="1"/>
            </p:cNvSpPr>
            <p:nvPr/>
          </p:nvSpPr>
          <p:spPr bwMode="auto">
            <a:xfrm>
              <a:off x="10356" y="5791"/>
              <a:ext cx="1620" cy="951"/>
            </a:xfrm>
            <a:prstGeom prst="flowChartDocumen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buFontTx/>
                <a:buChar char="-"/>
              </a:pPr>
              <a:r>
                <a:rPr lang="ru-RU" sz="900" dirty="0"/>
                <a:t>определение стратегии развития системы;</a:t>
              </a:r>
            </a:p>
            <a:p>
              <a:pPr>
                <a:buFontTx/>
                <a:buChar char="-"/>
              </a:pPr>
              <a:r>
                <a:rPr lang="ru-RU" sz="900" dirty="0"/>
                <a:t>- разработка проф. стандартов</a:t>
              </a:r>
            </a:p>
            <a:p>
              <a:endParaRPr lang="ru-RU" dirty="0"/>
            </a:p>
          </p:txBody>
        </p:sp>
        <p:sp>
          <p:nvSpPr>
            <p:cNvPr id="32779" name="AutoShape 11"/>
            <p:cNvSpPr>
              <a:spLocks noChangeArrowheads="1"/>
            </p:cNvSpPr>
            <p:nvPr/>
          </p:nvSpPr>
          <p:spPr bwMode="auto">
            <a:xfrm>
              <a:off x="7126" y="7321"/>
              <a:ext cx="2160" cy="540"/>
            </a:xfrm>
            <a:prstGeom prst="flowChartDocumen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000" dirty="0"/>
                <a:t>- заказчики и потребители услуг по оценке и сертификации;</a:t>
              </a:r>
            </a:p>
            <a:p>
              <a:r>
                <a:rPr lang="ru-RU" sz="1000" dirty="0"/>
                <a:t>- обратная связь о процедурах сертификации</a:t>
              </a:r>
            </a:p>
            <a:p>
              <a:endParaRPr lang="ru-RU" dirty="0"/>
            </a:p>
          </p:txBody>
        </p:sp>
        <p:sp>
          <p:nvSpPr>
            <p:cNvPr id="32780" name="AutoShape 12"/>
            <p:cNvSpPr>
              <a:spLocks noChangeArrowheads="1"/>
            </p:cNvSpPr>
            <p:nvPr/>
          </p:nvSpPr>
          <p:spPr bwMode="auto">
            <a:xfrm>
              <a:off x="7206" y="6421"/>
              <a:ext cx="2520" cy="450"/>
            </a:xfrm>
            <a:prstGeom prst="flowChartDocumen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sz="1000"/>
            </a:p>
            <a:p>
              <a:r>
                <a:rPr lang="ru-RU" sz="1000" b="1">
                  <a:solidFill>
                    <a:srgbClr val="006600"/>
                  </a:solidFill>
                </a:rPr>
                <a:t>- реализация процедур оценки и сертификации квалификаций;</a:t>
              </a:r>
            </a:p>
            <a:p>
              <a:r>
                <a:rPr lang="ru-RU" sz="1000" b="1">
                  <a:solidFill>
                    <a:srgbClr val="006600"/>
                  </a:solidFill>
                </a:rPr>
                <a:t>- выдача сертификатов</a:t>
              </a:r>
            </a:p>
            <a:p>
              <a:endParaRPr lang="ru-RU" sz="900" b="1">
                <a:solidFill>
                  <a:srgbClr val="006600"/>
                </a:solidFill>
              </a:endParaRPr>
            </a:p>
          </p:txBody>
        </p:sp>
        <p:sp>
          <p:nvSpPr>
            <p:cNvPr id="32782" name="Text Box 14"/>
            <p:cNvSpPr txBox="1">
              <a:spLocks noChangeArrowheads="1"/>
            </p:cNvSpPr>
            <p:nvPr/>
          </p:nvSpPr>
          <p:spPr bwMode="auto">
            <a:xfrm>
              <a:off x="4776" y="3721"/>
              <a:ext cx="1710" cy="360"/>
            </a:xfrm>
            <a:prstGeom prst="rect">
              <a:avLst/>
            </a:prstGeom>
            <a:solidFill>
              <a:srgbClr val="FFC58B"/>
            </a:solidFill>
            <a:ln w="38100" cmpd="dbl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dirty="0"/>
                <a:t>НОСТРОЙ</a:t>
              </a:r>
            </a:p>
          </p:txBody>
        </p:sp>
        <p:sp>
          <p:nvSpPr>
            <p:cNvPr id="32784" name="Text Box 16"/>
            <p:cNvSpPr txBox="1">
              <a:spLocks noChangeArrowheads="1"/>
            </p:cNvSpPr>
            <p:nvPr/>
          </p:nvSpPr>
          <p:spPr bwMode="auto">
            <a:xfrm>
              <a:off x="10356" y="3721"/>
              <a:ext cx="1620" cy="1310"/>
            </a:xfrm>
            <a:prstGeom prst="rect">
              <a:avLst/>
            </a:prstGeom>
            <a:solidFill>
              <a:srgbClr val="CCFFCC"/>
            </a:solidFill>
            <a:ln w="38100" cmpd="dbl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ru-RU" sz="1200" b="1" dirty="0"/>
            </a:p>
            <a:p>
              <a:endParaRPr lang="ru-RU" dirty="0"/>
            </a:p>
          </p:txBody>
        </p:sp>
        <p:sp>
          <p:nvSpPr>
            <p:cNvPr id="32785" name="Text Box 17"/>
            <p:cNvSpPr txBox="1">
              <a:spLocks noChangeArrowheads="1"/>
            </p:cNvSpPr>
            <p:nvPr/>
          </p:nvSpPr>
          <p:spPr bwMode="auto">
            <a:xfrm>
              <a:off x="10356" y="5031"/>
              <a:ext cx="1620" cy="360"/>
            </a:xfrm>
            <a:prstGeom prst="rect">
              <a:avLst/>
            </a:prstGeom>
            <a:solidFill>
              <a:srgbClr val="CCFFCC"/>
            </a:solidFill>
            <a:ln w="38100" cmpd="dbl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200" b="1" dirty="0"/>
                <a:t>Профессиональные сообщества</a:t>
              </a:r>
              <a:endParaRPr lang="ru-RU" dirty="0"/>
            </a:p>
          </p:txBody>
        </p:sp>
        <p:sp>
          <p:nvSpPr>
            <p:cNvPr id="32786" name="AutoShape 18"/>
            <p:cNvSpPr>
              <a:spLocks noChangeArrowheads="1"/>
            </p:cNvSpPr>
            <p:nvPr/>
          </p:nvSpPr>
          <p:spPr bwMode="auto">
            <a:xfrm>
              <a:off x="7251" y="3699"/>
              <a:ext cx="2520" cy="630"/>
            </a:xfrm>
            <a:prstGeom prst="roundRect">
              <a:avLst>
                <a:gd name="adj" fmla="val 16667"/>
              </a:avLst>
            </a:prstGeom>
            <a:solidFill>
              <a:srgbClr val="CCFF99"/>
            </a:solidFill>
            <a:ln w="38100" cmpd="dbl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dirty="0" smtClean="0"/>
                <a:t> АНО ЧРАРК</a:t>
              </a:r>
              <a:endParaRPr lang="ru-RU" dirty="0"/>
            </a:p>
            <a:p>
              <a:pPr algn="ctr"/>
              <a:r>
                <a:rPr lang="ru-RU" dirty="0" err="1"/>
                <a:t>ЦРОиСП</a:t>
              </a:r>
              <a:r>
                <a:rPr lang="ru-RU" dirty="0"/>
                <a:t> «Универсум»</a:t>
              </a:r>
            </a:p>
          </p:txBody>
        </p:sp>
        <p:sp>
          <p:nvSpPr>
            <p:cNvPr id="32787" name="AutoShape 19"/>
            <p:cNvSpPr>
              <a:spLocks noChangeArrowheads="1"/>
            </p:cNvSpPr>
            <p:nvPr/>
          </p:nvSpPr>
          <p:spPr bwMode="auto">
            <a:xfrm>
              <a:off x="7206" y="5521"/>
              <a:ext cx="2520" cy="990"/>
            </a:xfrm>
            <a:prstGeom prst="roundRect">
              <a:avLst>
                <a:gd name="adj" fmla="val 16667"/>
              </a:avLst>
            </a:prstGeom>
            <a:solidFill>
              <a:srgbClr val="CCFF99"/>
            </a:solidFill>
            <a:ln w="38100" cmpd="dbl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3200" b="1" dirty="0" smtClean="0">
                  <a:solidFill>
                    <a:srgbClr val="006600"/>
                  </a:solidFill>
                </a:rPr>
                <a:t>ЦОК </a:t>
              </a:r>
              <a:r>
                <a:rPr lang="ru-RU" sz="3200" b="1" dirty="0">
                  <a:solidFill>
                    <a:srgbClr val="006600"/>
                  </a:solidFill>
                </a:rPr>
                <a:t>«Высотник»</a:t>
              </a:r>
              <a:endParaRPr lang="ru-RU" sz="3200" dirty="0">
                <a:solidFill>
                  <a:srgbClr val="006600"/>
                </a:solidFill>
              </a:endParaRPr>
            </a:p>
          </p:txBody>
        </p:sp>
        <p:sp>
          <p:nvSpPr>
            <p:cNvPr id="32789" name="Text Box 21"/>
            <p:cNvSpPr txBox="1">
              <a:spLocks noChangeArrowheads="1"/>
            </p:cNvSpPr>
            <p:nvPr/>
          </p:nvSpPr>
          <p:spPr bwMode="auto">
            <a:xfrm>
              <a:off x="7126" y="6961"/>
              <a:ext cx="2160" cy="360"/>
            </a:xfrm>
            <a:prstGeom prst="rect">
              <a:avLst/>
            </a:prstGeom>
            <a:solidFill>
              <a:srgbClr val="FFFF99"/>
            </a:solidFill>
            <a:ln w="38100" cmpd="dbl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100" b="1"/>
                <a:t>Физические лица</a:t>
              </a:r>
              <a:endParaRPr lang="ru-RU"/>
            </a:p>
          </p:txBody>
        </p:sp>
        <p:sp>
          <p:nvSpPr>
            <p:cNvPr id="32790" name="Line 22"/>
            <p:cNvSpPr>
              <a:spLocks noChangeShapeType="1"/>
            </p:cNvSpPr>
            <p:nvPr/>
          </p:nvSpPr>
          <p:spPr bwMode="auto">
            <a:xfrm>
              <a:off x="6576" y="5971"/>
              <a:ext cx="630" cy="1"/>
            </a:xfrm>
            <a:prstGeom prst="line">
              <a:avLst/>
            </a:prstGeom>
            <a:noFill/>
            <a:ln w="76200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791" name="Line 23"/>
            <p:cNvSpPr>
              <a:spLocks noChangeShapeType="1"/>
            </p:cNvSpPr>
            <p:nvPr/>
          </p:nvSpPr>
          <p:spPr bwMode="auto">
            <a:xfrm flipV="1">
              <a:off x="6936" y="4351"/>
              <a:ext cx="1" cy="1980"/>
            </a:xfrm>
            <a:prstGeom prst="line">
              <a:avLst/>
            </a:prstGeom>
            <a:noFill/>
            <a:ln w="28575">
              <a:solidFill>
                <a:srgbClr val="3366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792" name="Line 24"/>
            <p:cNvSpPr>
              <a:spLocks noChangeShapeType="1"/>
            </p:cNvSpPr>
            <p:nvPr/>
          </p:nvSpPr>
          <p:spPr bwMode="auto">
            <a:xfrm>
              <a:off x="6936" y="4351"/>
              <a:ext cx="270" cy="1"/>
            </a:xfrm>
            <a:prstGeom prst="line">
              <a:avLst/>
            </a:prstGeom>
            <a:noFill/>
            <a:ln w="28575">
              <a:solidFill>
                <a:srgbClr val="3366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793" name="Line 25"/>
            <p:cNvSpPr>
              <a:spLocks noChangeShapeType="1"/>
            </p:cNvSpPr>
            <p:nvPr/>
          </p:nvSpPr>
          <p:spPr bwMode="auto">
            <a:xfrm>
              <a:off x="6486" y="3901"/>
              <a:ext cx="720" cy="1"/>
            </a:xfrm>
            <a:prstGeom prst="line">
              <a:avLst/>
            </a:prstGeom>
            <a:noFill/>
            <a:ln w="57150">
              <a:solidFill>
                <a:srgbClr val="CC0000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794" name="Line 26"/>
            <p:cNvSpPr>
              <a:spLocks noChangeShapeType="1"/>
            </p:cNvSpPr>
            <p:nvPr/>
          </p:nvSpPr>
          <p:spPr bwMode="auto">
            <a:xfrm>
              <a:off x="9726" y="3901"/>
              <a:ext cx="630" cy="1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795" name="Line 27"/>
            <p:cNvSpPr>
              <a:spLocks noChangeShapeType="1"/>
            </p:cNvSpPr>
            <p:nvPr/>
          </p:nvSpPr>
          <p:spPr bwMode="auto">
            <a:xfrm>
              <a:off x="6396" y="4351"/>
              <a:ext cx="450" cy="1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797" name="Line 29"/>
            <p:cNvSpPr>
              <a:spLocks noChangeShapeType="1"/>
            </p:cNvSpPr>
            <p:nvPr/>
          </p:nvSpPr>
          <p:spPr bwMode="auto">
            <a:xfrm>
              <a:off x="6846" y="5791"/>
              <a:ext cx="360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798" name="Line 30"/>
            <p:cNvSpPr>
              <a:spLocks noChangeShapeType="1"/>
            </p:cNvSpPr>
            <p:nvPr/>
          </p:nvSpPr>
          <p:spPr bwMode="auto">
            <a:xfrm>
              <a:off x="9726" y="4081"/>
              <a:ext cx="180" cy="0"/>
            </a:xfrm>
            <a:prstGeom prst="line">
              <a:avLst/>
            </a:prstGeom>
            <a:noFill/>
            <a:ln w="57150">
              <a:solidFill>
                <a:srgbClr val="336600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799" name="Line 31"/>
            <p:cNvSpPr>
              <a:spLocks noChangeShapeType="1"/>
            </p:cNvSpPr>
            <p:nvPr/>
          </p:nvSpPr>
          <p:spPr bwMode="auto">
            <a:xfrm>
              <a:off x="9906" y="4081"/>
              <a:ext cx="0" cy="1710"/>
            </a:xfrm>
            <a:prstGeom prst="line">
              <a:avLst/>
            </a:prstGeom>
            <a:noFill/>
            <a:ln w="57150">
              <a:solidFill>
                <a:srgbClr val="3366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800" name="Line 32"/>
            <p:cNvSpPr>
              <a:spLocks noChangeShapeType="1"/>
            </p:cNvSpPr>
            <p:nvPr/>
          </p:nvSpPr>
          <p:spPr bwMode="auto">
            <a:xfrm flipH="1">
              <a:off x="9726" y="5791"/>
              <a:ext cx="180" cy="0"/>
            </a:xfrm>
            <a:prstGeom prst="line">
              <a:avLst/>
            </a:prstGeom>
            <a:noFill/>
            <a:ln w="57150">
              <a:solidFill>
                <a:srgbClr val="3366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801" name="Line 33"/>
            <p:cNvSpPr>
              <a:spLocks noChangeShapeType="1"/>
            </p:cNvSpPr>
            <p:nvPr/>
          </p:nvSpPr>
          <p:spPr bwMode="auto">
            <a:xfrm flipV="1">
              <a:off x="6666" y="3991"/>
              <a:ext cx="1" cy="180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802" name="Line 34"/>
            <p:cNvSpPr>
              <a:spLocks noChangeShapeType="1"/>
            </p:cNvSpPr>
            <p:nvPr/>
          </p:nvSpPr>
          <p:spPr bwMode="auto">
            <a:xfrm>
              <a:off x="6666" y="3991"/>
              <a:ext cx="540" cy="1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803" name="Text Box 35"/>
            <p:cNvSpPr txBox="1">
              <a:spLocks noChangeArrowheads="1"/>
            </p:cNvSpPr>
            <p:nvPr/>
          </p:nvSpPr>
          <p:spPr bwMode="auto">
            <a:xfrm>
              <a:off x="9510" y="7116"/>
              <a:ext cx="2466" cy="362"/>
            </a:xfrm>
            <a:prstGeom prst="rect">
              <a:avLst/>
            </a:prstGeom>
            <a:solidFill>
              <a:srgbClr val="FFDE9B"/>
            </a:solidFill>
            <a:ln w="38100" cmpd="dbl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100" b="1"/>
                <a:t>Учреждения профессионального образования</a:t>
              </a:r>
              <a:endParaRPr lang="ru-RU"/>
            </a:p>
          </p:txBody>
        </p:sp>
        <p:sp>
          <p:nvSpPr>
            <p:cNvPr id="32804" name="Text Box 36"/>
            <p:cNvSpPr txBox="1">
              <a:spLocks noChangeArrowheads="1"/>
            </p:cNvSpPr>
            <p:nvPr/>
          </p:nvSpPr>
          <p:spPr bwMode="auto">
            <a:xfrm>
              <a:off x="4776" y="5791"/>
              <a:ext cx="1980" cy="360"/>
            </a:xfrm>
            <a:prstGeom prst="rect">
              <a:avLst/>
            </a:prstGeom>
            <a:solidFill>
              <a:srgbClr val="FFCCCC"/>
            </a:solidFill>
            <a:ln w="38100" cmpd="dbl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100" b="1"/>
                <a:t>Региональные органы государственной власти</a:t>
              </a:r>
              <a:endParaRPr lang="ru-RU"/>
            </a:p>
          </p:txBody>
        </p:sp>
        <p:sp>
          <p:nvSpPr>
            <p:cNvPr id="32805" name="Line 37"/>
            <p:cNvSpPr>
              <a:spLocks noChangeShapeType="1"/>
            </p:cNvSpPr>
            <p:nvPr/>
          </p:nvSpPr>
          <p:spPr bwMode="auto">
            <a:xfrm flipH="1">
              <a:off x="9726" y="6421"/>
              <a:ext cx="360" cy="1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806" name="Line 38"/>
            <p:cNvSpPr>
              <a:spLocks noChangeShapeType="1"/>
            </p:cNvSpPr>
            <p:nvPr/>
          </p:nvSpPr>
          <p:spPr bwMode="auto">
            <a:xfrm>
              <a:off x="10086" y="6421"/>
              <a:ext cx="1" cy="450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807" name="Line 39"/>
            <p:cNvSpPr>
              <a:spLocks noChangeShapeType="1"/>
            </p:cNvSpPr>
            <p:nvPr/>
          </p:nvSpPr>
          <p:spPr bwMode="auto">
            <a:xfrm>
              <a:off x="6936" y="6242"/>
              <a:ext cx="1" cy="629"/>
            </a:xfrm>
            <a:prstGeom prst="line">
              <a:avLst/>
            </a:prstGeom>
            <a:noFill/>
            <a:ln w="76200">
              <a:solidFill>
                <a:srgbClr val="3366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808" name="Line 40"/>
            <p:cNvSpPr>
              <a:spLocks noChangeShapeType="1"/>
            </p:cNvSpPr>
            <p:nvPr/>
          </p:nvSpPr>
          <p:spPr bwMode="auto">
            <a:xfrm>
              <a:off x="6936" y="6240"/>
              <a:ext cx="360" cy="1"/>
            </a:xfrm>
            <a:prstGeom prst="line">
              <a:avLst/>
            </a:prstGeom>
            <a:noFill/>
            <a:ln w="76200">
              <a:solidFill>
                <a:srgbClr val="3366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809" name="Line 41"/>
            <p:cNvSpPr>
              <a:spLocks noChangeShapeType="1"/>
            </p:cNvSpPr>
            <p:nvPr/>
          </p:nvSpPr>
          <p:spPr bwMode="auto">
            <a:xfrm flipV="1">
              <a:off x="10086" y="3991"/>
              <a:ext cx="0" cy="243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810" name="Line 42"/>
            <p:cNvSpPr>
              <a:spLocks noChangeShapeType="1"/>
            </p:cNvSpPr>
            <p:nvPr/>
          </p:nvSpPr>
          <p:spPr bwMode="auto">
            <a:xfrm flipH="1">
              <a:off x="9726" y="3991"/>
              <a:ext cx="360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811" name="Text Box 43"/>
            <p:cNvSpPr txBox="1">
              <a:spLocks noChangeArrowheads="1"/>
            </p:cNvSpPr>
            <p:nvPr/>
          </p:nvSpPr>
          <p:spPr bwMode="auto">
            <a:xfrm>
              <a:off x="4866" y="3361"/>
              <a:ext cx="7110" cy="27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200" b="1">
                <a:solidFill>
                  <a:schemeClr val="accent2"/>
                </a:solidFill>
              </a:endParaRPr>
            </a:p>
          </p:txBody>
        </p:sp>
        <p:sp>
          <p:nvSpPr>
            <p:cNvPr id="32812" name="Text Box 44"/>
            <p:cNvSpPr txBox="1">
              <a:spLocks noChangeArrowheads="1"/>
            </p:cNvSpPr>
            <p:nvPr/>
          </p:nvSpPr>
          <p:spPr bwMode="auto">
            <a:xfrm>
              <a:off x="10356" y="5391"/>
              <a:ext cx="1620" cy="364"/>
            </a:xfrm>
            <a:prstGeom prst="rect">
              <a:avLst/>
            </a:prstGeom>
            <a:solidFill>
              <a:srgbClr val="CCFFCC"/>
            </a:solidFill>
            <a:ln w="38100" cmpd="dbl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000" b="1" dirty="0"/>
                <a:t>Ведущие компании отрасли</a:t>
              </a:r>
            </a:p>
            <a:p>
              <a:pPr algn="ctr"/>
              <a:r>
                <a:rPr lang="ru-RU" sz="1000" b="1" dirty="0"/>
                <a:t>(Работодатели)</a:t>
              </a:r>
              <a:endParaRPr lang="ru-RU" sz="1000" dirty="0"/>
            </a:p>
          </p:txBody>
        </p:sp>
        <p:sp>
          <p:nvSpPr>
            <p:cNvPr id="32813" name="AutoShape 45"/>
            <p:cNvSpPr>
              <a:spLocks noChangeArrowheads="1"/>
            </p:cNvSpPr>
            <p:nvPr/>
          </p:nvSpPr>
          <p:spPr bwMode="auto">
            <a:xfrm>
              <a:off x="9510" y="7478"/>
              <a:ext cx="2466" cy="616"/>
            </a:xfrm>
            <a:prstGeom prst="flowChartDocumen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900"/>
                <a:t>- предоставление ресурсов и услуг для оценки;</a:t>
              </a:r>
            </a:p>
            <a:p>
              <a:r>
                <a:rPr lang="ru-RU" sz="900"/>
                <a:t>- заказчики и потребители услуг по оценке и сертификации;</a:t>
              </a:r>
            </a:p>
            <a:p>
              <a:r>
                <a:rPr lang="ru-RU" sz="900"/>
                <a:t>- участие в работе комиссий ЦОСК;</a:t>
              </a:r>
            </a:p>
            <a:p>
              <a:r>
                <a:rPr lang="ru-RU" sz="900"/>
                <a:t>- обратная связь о процедурах сертификации</a:t>
              </a:r>
            </a:p>
          </p:txBody>
        </p:sp>
        <p:sp>
          <p:nvSpPr>
            <p:cNvPr id="32814" name="AutoShape 46"/>
            <p:cNvSpPr>
              <a:spLocks noChangeArrowheads="1"/>
            </p:cNvSpPr>
            <p:nvPr/>
          </p:nvSpPr>
          <p:spPr bwMode="auto">
            <a:xfrm>
              <a:off x="5001" y="4167"/>
              <a:ext cx="1350" cy="645"/>
            </a:xfrm>
            <a:prstGeom prst="flowChartDocument">
              <a:avLst/>
            </a:prstGeom>
            <a:solidFill>
              <a:srgbClr val="FFFFFF"/>
            </a:solidFill>
            <a:ln w="9525">
              <a:solidFill>
                <a:schemeClr val="bg2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sz="900" dirty="0">
                <a:solidFill>
                  <a:srgbClr val="006600"/>
                </a:solidFill>
              </a:endParaRPr>
            </a:p>
            <a:p>
              <a:r>
                <a:rPr lang="ru-RU" sz="900" dirty="0">
                  <a:solidFill>
                    <a:srgbClr val="006600"/>
                  </a:solidFill>
                </a:rPr>
                <a:t>- аудит центров;</a:t>
              </a:r>
            </a:p>
            <a:p>
              <a:r>
                <a:rPr lang="ru-RU" sz="900" dirty="0">
                  <a:solidFill>
                    <a:srgbClr val="006600"/>
                  </a:solidFill>
                </a:rPr>
                <a:t>- организация обеспечения едиными формами документов;</a:t>
              </a:r>
            </a:p>
            <a:p>
              <a:r>
                <a:rPr lang="ru-RU" sz="900" dirty="0">
                  <a:solidFill>
                    <a:srgbClr val="006600"/>
                  </a:solidFill>
                </a:rPr>
                <a:t>- ведение регистра Системы (реестров выданных сертификатов и баз данных)</a:t>
              </a:r>
            </a:p>
            <a:p>
              <a:endParaRPr lang="ru-RU" sz="900" dirty="0">
                <a:solidFill>
                  <a:srgbClr val="006600"/>
                </a:solidFill>
              </a:endParaRPr>
            </a:p>
          </p:txBody>
        </p:sp>
        <p:sp>
          <p:nvSpPr>
            <p:cNvPr id="32817" name="Line 49"/>
            <p:cNvSpPr>
              <a:spLocks noChangeShapeType="1"/>
            </p:cNvSpPr>
            <p:nvPr/>
          </p:nvSpPr>
          <p:spPr bwMode="auto">
            <a:xfrm>
              <a:off x="6546" y="4262"/>
              <a:ext cx="660" cy="1"/>
            </a:xfrm>
            <a:prstGeom prst="line">
              <a:avLst/>
            </a:prstGeom>
            <a:noFill/>
            <a:ln w="57150">
              <a:solidFill>
                <a:srgbClr val="CC0000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818" name="Line 50"/>
            <p:cNvSpPr>
              <a:spLocks noChangeShapeType="1"/>
            </p:cNvSpPr>
            <p:nvPr/>
          </p:nvSpPr>
          <p:spPr bwMode="auto">
            <a:xfrm>
              <a:off x="7126" y="6421"/>
              <a:ext cx="1" cy="540"/>
            </a:xfrm>
            <a:prstGeom prst="line">
              <a:avLst/>
            </a:prstGeom>
            <a:noFill/>
            <a:ln w="38100">
              <a:solidFill>
                <a:srgbClr val="8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819" name="Line 51"/>
            <p:cNvSpPr>
              <a:spLocks noChangeShapeType="1"/>
            </p:cNvSpPr>
            <p:nvPr/>
          </p:nvSpPr>
          <p:spPr bwMode="auto">
            <a:xfrm>
              <a:off x="7126" y="6421"/>
              <a:ext cx="150" cy="1"/>
            </a:xfrm>
            <a:prstGeom prst="line">
              <a:avLst/>
            </a:prstGeom>
            <a:noFill/>
            <a:ln w="38100">
              <a:solidFill>
                <a:srgbClr val="8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2820" name="Text Box 52"/>
          <p:cNvSpPr txBox="1">
            <a:spLocks noChangeArrowheads="1"/>
          </p:cNvSpPr>
          <p:nvPr/>
        </p:nvSpPr>
        <p:spPr bwMode="auto">
          <a:xfrm>
            <a:off x="0" y="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32821" name="Rectangle 53"/>
          <p:cNvSpPr>
            <a:spLocks noChangeArrowheads="1"/>
          </p:cNvSpPr>
          <p:nvPr/>
        </p:nvSpPr>
        <p:spPr bwMode="auto">
          <a:xfrm>
            <a:off x="0" y="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dirty="0">
                <a:solidFill>
                  <a:schemeClr val="accent2"/>
                </a:solidFill>
              </a:rPr>
              <a:t>Центр оценки и сертификации квалификаций: функционал и взаимодействие с участниками и партнерами системы</a:t>
            </a:r>
          </a:p>
        </p:txBody>
      </p:sp>
      <p:sp>
        <p:nvSpPr>
          <p:cNvPr id="55" name="Прямоугольник 54"/>
          <p:cNvSpPr/>
          <p:nvPr/>
        </p:nvSpPr>
        <p:spPr>
          <a:xfrm flipH="1">
            <a:off x="7143768" y="1214422"/>
            <a:ext cx="20002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СРО Урала и Сибири</a:t>
            </a:r>
          </a:p>
        </p:txBody>
      </p:sp>
      <p:sp>
        <p:nvSpPr>
          <p:cNvPr id="58" name="AutoShape 13"/>
          <p:cNvSpPr>
            <a:spLocks noChangeArrowheads="1"/>
          </p:cNvSpPr>
          <p:nvPr/>
        </p:nvSpPr>
        <p:spPr bwMode="auto">
          <a:xfrm>
            <a:off x="3286116" y="1643050"/>
            <a:ext cx="2857500" cy="1263650"/>
          </a:xfrm>
          <a:prstGeom prst="flowChartDocumen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1000" dirty="0"/>
              <a:t>- консультационно-методическая поддержка ЦОСК;</a:t>
            </a:r>
          </a:p>
          <a:p>
            <a:r>
              <a:rPr lang="ru-RU" sz="1000" dirty="0"/>
              <a:t>- разработка процедур, методов и оценочных средств;</a:t>
            </a:r>
          </a:p>
          <a:p>
            <a:r>
              <a:rPr lang="ru-RU" sz="1000" dirty="0"/>
              <a:t>- обучение экспертов по оценке и сертификации квалификаций;</a:t>
            </a:r>
          </a:p>
          <a:p>
            <a:r>
              <a:rPr lang="ru-RU" sz="1000" dirty="0"/>
              <a:t>- экспертное участие в отборе и аудите ЦОСК</a:t>
            </a:r>
          </a:p>
        </p:txBody>
      </p:sp>
    </p:spTree>
    <p:extLst>
      <p:ext uri="{BB962C8B-B14F-4D97-AF65-F5344CB8AC3E}">
        <p14:creationId xmlns:p14="http://schemas.microsoft.com/office/powerpoint/2010/main" val="11636495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Group 5"/>
          <p:cNvGrpSpPr>
            <a:grpSpLocks noChangeAspect="1"/>
          </p:cNvGrpSpPr>
          <p:nvPr/>
        </p:nvGrpSpPr>
        <p:grpSpPr bwMode="auto">
          <a:xfrm>
            <a:off x="0" y="914400"/>
            <a:ext cx="9144000" cy="5943600"/>
            <a:chOff x="4776" y="2139"/>
            <a:chExt cx="7200" cy="4680"/>
          </a:xfrm>
        </p:grpSpPr>
        <p:sp>
          <p:nvSpPr>
            <p:cNvPr id="30726" name="AutoShape 6"/>
            <p:cNvSpPr>
              <a:spLocks noChangeAspect="1" noChangeArrowheads="1"/>
            </p:cNvSpPr>
            <p:nvPr/>
          </p:nvSpPr>
          <p:spPr bwMode="auto">
            <a:xfrm>
              <a:off x="4776" y="2139"/>
              <a:ext cx="7200" cy="4680"/>
            </a:xfrm>
            <a:prstGeom prst="rect">
              <a:avLst/>
            </a:prstGeom>
            <a:noFill/>
            <a:ln w="9525">
              <a:noFill/>
              <a:prstDash val="lgDash"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27" name="Oval 7"/>
            <p:cNvSpPr>
              <a:spLocks noChangeArrowheads="1"/>
            </p:cNvSpPr>
            <p:nvPr/>
          </p:nvSpPr>
          <p:spPr bwMode="auto">
            <a:xfrm>
              <a:off x="5496" y="2679"/>
              <a:ext cx="5220" cy="2790"/>
            </a:xfrm>
            <a:prstGeom prst="ellipse">
              <a:avLst/>
            </a:prstGeom>
            <a:solidFill>
              <a:srgbClr val="FFCC99"/>
            </a:solidFill>
            <a:ln w="76200" cmpd="tri">
              <a:solidFill>
                <a:srgbClr val="FFCC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28" name="Text Box 8"/>
            <p:cNvSpPr txBox="1">
              <a:spLocks noChangeArrowheads="1"/>
            </p:cNvSpPr>
            <p:nvPr/>
          </p:nvSpPr>
          <p:spPr bwMode="auto">
            <a:xfrm>
              <a:off x="6396" y="2949"/>
              <a:ext cx="108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900"/>
                <a:t>Руководитель</a:t>
              </a:r>
            </a:p>
            <a:p>
              <a:pPr algn="ctr"/>
              <a:r>
                <a:rPr lang="ru-RU" sz="900"/>
                <a:t>Центра оценки и сертификации квалификаций</a:t>
              </a:r>
            </a:p>
            <a:p>
              <a:endParaRPr lang="ru-RU"/>
            </a:p>
          </p:txBody>
        </p:sp>
        <p:sp>
          <p:nvSpPr>
            <p:cNvPr id="30729" name="Text Box 9"/>
            <p:cNvSpPr txBox="1">
              <a:spLocks noChangeArrowheads="1"/>
            </p:cNvSpPr>
            <p:nvPr/>
          </p:nvSpPr>
          <p:spPr bwMode="auto">
            <a:xfrm>
              <a:off x="7746" y="3129"/>
              <a:ext cx="1080" cy="4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900"/>
                <a:t>Совет Центра оценки и сертификации квалификаций</a:t>
              </a:r>
            </a:p>
            <a:p>
              <a:endParaRPr lang="ru-RU"/>
            </a:p>
          </p:txBody>
        </p:sp>
        <p:sp>
          <p:nvSpPr>
            <p:cNvPr id="30730" name="Line 10"/>
            <p:cNvSpPr>
              <a:spLocks noChangeShapeType="1"/>
            </p:cNvSpPr>
            <p:nvPr/>
          </p:nvSpPr>
          <p:spPr bwMode="auto">
            <a:xfrm>
              <a:off x="7476" y="3309"/>
              <a:ext cx="27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31" name="Text Box 11"/>
            <p:cNvSpPr txBox="1">
              <a:spLocks noChangeArrowheads="1"/>
            </p:cNvSpPr>
            <p:nvPr/>
          </p:nvSpPr>
          <p:spPr bwMode="auto">
            <a:xfrm>
              <a:off x="5676" y="3759"/>
              <a:ext cx="1080" cy="360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900"/>
                <a:t>Административная группа (отдел)</a:t>
              </a:r>
              <a:endParaRPr lang="ru-RU"/>
            </a:p>
          </p:txBody>
        </p:sp>
        <p:sp>
          <p:nvSpPr>
            <p:cNvPr id="30732" name="Text Box 12"/>
            <p:cNvSpPr txBox="1">
              <a:spLocks noChangeArrowheads="1"/>
            </p:cNvSpPr>
            <p:nvPr/>
          </p:nvSpPr>
          <p:spPr bwMode="auto">
            <a:xfrm>
              <a:off x="6306" y="4299"/>
              <a:ext cx="1260" cy="720"/>
            </a:xfrm>
            <a:prstGeom prst="rect">
              <a:avLst/>
            </a:prstGeom>
            <a:solidFill>
              <a:srgbClr val="FFE5E5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900"/>
                <a:t>Группы информационного и  организационно-технического обеспечения, реестров и архивирования (отделы)</a:t>
              </a:r>
            </a:p>
            <a:p>
              <a:endParaRPr lang="ru-RU"/>
            </a:p>
          </p:txBody>
        </p:sp>
        <p:sp>
          <p:nvSpPr>
            <p:cNvPr id="30733" name="Text Box 13"/>
            <p:cNvSpPr txBox="1">
              <a:spLocks noChangeArrowheads="1"/>
            </p:cNvSpPr>
            <p:nvPr/>
          </p:nvSpPr>
          <p:spPr bwMode="auto">
            <a:xfrm>
              <a:off x="7206" y="3759"/>
              <a:ext cx="1080" cy="360"/>
            </a:xfrm>
            <a:prstGeom prst="rect">
              <a:avLst/>
            </a:prstGeom>
            <a:solidFill>
              <a:srgbClr val="D2FEE6"/>
            </a:solidFill>
            <a:ln w="9525">
              <a:solidFill>
                <a:srgbClr val="0033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900" b="1"/>
                <a:t>Апелляционные комиссии</a:t>
              </a:r>
              <a:endParaRPr lang="ru-RU" b="1"/>
            </a:p>
          </p:txBody>
        </p:sp>
        <p:sp>
          <p:nvSpPr>
            <p:cNvPr id="30734" name="Text Box 14"/>
            <p:cNvSpPr txBox="1">
              <a:spLocks noChangeArrowheads="1"/>
            </p:cNvSpPr>
            <p:nvPr/>
          </p:nvSpPr>
          <p:spPr bwMode="auto">
            <a:xfrm>
              <a:off x="8916" y="3579"/>
              <a:ext cx="1350" cy="4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900" b="1"/>
                <a:t>Экзаменационные комиссии</a:t>
              </a:r>
              <a:r>
                <a:rPr lang="ru-RU" sz="900"/>
                <a:t> по областям (видам) деятельности</a:t>
              </a:r>
              <a:endParaRPr lang="ru-RU"/>
            </a:p>
          </p:txBody>
        </p:sp>
        <p:sp>
          <p:nvSpPr>
            <p:cNvPr id="30735" name="Text Box 15"/>
            <p:cNvSpPr txBox="1">
              <a:spLocks noChangeArrowheads="1"/>
            </p:cNvSpPr>
            <p:nvPr/>
          </p:nvSpPr>
          <p:spPr bwMode="auto">
            <a:xfrm>
              <a:off x="8916" y="4119"/>
              <a:ext cx="1350" cy="4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900" b="1"/>
                <a:t>Сертификационные комиссии</a:t>
              </a:r>
              <a:r>
                <a:rPr lang="ru-RU" sz="900"/>
                <a:t> по областям (видам) деятельности</a:t>
              </a:r>
            </a:p>
            <a:p>
              <a:endParaRPr lang="ru-RU"/>
            </a:p>
          </p:txBody>
        </p:sp>
        <p:sp>
          <p:nvSpPr>
            <p:cNvPr id="30736" name="Line 16"/>
            <p:cNvSpPr>
              <a:spLocks noChangeShapeType="1"/>
            </p:cNvSpPr>
            <p:nvPr/>
          </p:nvSpPr>
          <p:spPr bwMode="auto">
            <a:xfrm>
              <a:off x="6936" y="3489"/>
              <a:ext cx="1" cy="8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37" name="Line 17"/>
            <p:cNvSpPr>
              <a:spLocks noChangeShapeType="1"/>
            </p:cNvSpPr>
            <p:nvPr/>
          </p:nvSpPr>
          <p:spPr bwMode="auto">
            <a:xfrm>
              <a:off x="6486" y="3489"/>
              <a:ext cx="1" cy="2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38" name="Line 18"/>
            <p:cNvSpPr>
              <a:spLocks noChangeShapeType="1"/>
            </p:cNvSpPr>
            <p:nvPr/>
          </p:nvSpPr>
          <p:spPr bwMode="auto">
            <a:xfrm>
              <a:off x="7296" y="3489"/>
              <a:ext cx="1" cy="2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39" name="Line 19"/>
            <p:cNvSpPr>
              <a:spLocks noChangeShapeType="1"/>
            </p:cNvSpPr>
            <p:nvPr/>
          </p:nvSpPr>
          <p:spPr bwMode="auto">
            <a:xfrm>
              <a:off x="7386" y="3669"/>
              <a:ext cx="153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40" name="Line 20"/>
            <p:cNvSpPr>
              <a:spLocks noChangeShapeType="1"/>
            </p:cNvSpPr>
            <p:nvPr/>
          </p:nvSpPr>
          <p:spPr bwMode="auto">
            <a:xfrm flipV="1">
              <a:off x="7386" y="3489"/>
              <a:ext cx="1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41" name="Line 21"/>
            <p:cNvSpPr>
              <a:spLocks noChangeShapeType="1"/>
            </p:cNvSpPr>
            <p:nvPr/>
          </p:nvSpPr>
          <p:spPr bwMode="auto">
            <a:xfrm>
              <a:off x="7116" y="4209"/>
              <a:ext cx="18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42" name="Line 22"/>
            <p:cNvSpPr>
              <a:spLocks noChangeShapeType="1"/>
            </p:cNvSpPr>
            <p:nvPr/>
          </p:nvSpPr>
          <p:spPr bwMode="auto">
            <a:xfrm flipV="1">
              <a:off x="7566" y="4389"/>
              <a:ext cx="1350" cy="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prstDash val="dash"/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43" name="Line 23"/>
            <p:cNvSpPr>
              <a:spLocks noChangeShapeType="1"/>
            </p:cNvSpPr>
            <p:nvPr/>
          </p:nvSpPr>
          <p:spPr bwMode="auto">
            <a:xfrm flipV="1">
              <a:off x="8556" y="3849"/>
              <a:ext cx="360" cy="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44" name="Line 24"/>
            <p:cNvSpPr>
              <a:spLocks noChangeShapeType="1"/>
            </p:cNvSpPr>
            <p:nvPr/>
          </p:nvSpPr>
          <p:spPr bwMode="auto">
            <a:xfrm>
              <a:off x="7566" y="4659"/>
              <a:ext cx="990" cy="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prstDash val="dash"/>
              <a:round/>
              <a:headEnd type="triangle" w="med" len="med"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45" name="Line 25"/>
            <p:cNvSpPr>
              <a:spLocks noChangeShapeType="1"/>
            </p:cNvSpPr>
            <p:nvPr/>
          </p:nvSpPr>
          <p:spPr bwMode="auto">
            <a:xfrm flipV="1">
              <a:off x="8556" y="3849"/>
              <a:ext cx="1" cy="81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46" name="Line 26"/>
            <p:cNvSpPr>
              <a:spLocks noChangeShapeType="1"/>
            </p:cNvSpPr>
            <p:nvPr/>
          </p:nvSpPr>
          <p:spPr bwMode="auto">
            <a:xfrm flipV="1">
              <a:off x="7386" y="4119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prstDash val="dash"/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47" name="Line 27"/>
            <p:cNvSpPr>
              <a:spLocks noChangeShapeType="1"/>
            </p:cNvSpPr>
            <p:nvPr/>
          </p:nvSpPr>
          <p:spPr bwMode="auto">
            <a:xfrm flipH="1">
              <a:off x="10266" y="3759"/>
              <a:ext cx="180" cy="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48" name="Line 28"/>
            <p:cNvSpPr>
              <a:spLocks noChangeShapeType="1"/>
            </p:cNvSpPr>
            <p:nvPr/>
          </p:nvSpPr>
          <p:spPr bwMode="auto">
            <a:xfrm>
              <a:off x="10446" y="3759"/>
              <a:ext cx="0" cy="144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49" name="Line 29"/>
            <p:cNvSpPr>
              <a:spLocks noChangeShapeType="1"/>
            </p:cNvSpPr>
            <p:nvPr/>
          </p:nvSpPr>
          <p:spPr bwMode="auto">
            <a:xfrm flipH="1">
              <a:off x="5856" y="5199"/>
              <a:ext cx="4590" cy="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50" name="Line 30"/>
            <p:cNvSpPr>
              <a:spLocks noChangeShapeType="1"/>
            </p:cNvSpPr>
            <p:nvPr/>
          </p:nvSpPr>
          <p:spPr bwMode="auto">
            <a:xfrm flipV="1">
              <a:off x="5856" y="4119"/>
              <a:ext cx="0" cy="108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51" name="Line 31"/>
            <p:cNvSpPr>
              <a:spLocks noChangeShapeType="1"/>
            </p:cNvSpPr>
            <p:nvPr/>
          </p:nvSpPr>
          <p:spPr bwMode="auto">
            <a:xfrm flipV="1">
              <a:off x="6126" y="4119"/>
              <a:ext cx="0" cy="99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52" name="Line 32"/>
            <p:cNvSpPr>
              <a:spLocks noChangeShapeType="1"/>
            </p:cNvSpPr>
            <p:nvPr/>
          </p:nvSpPr>
          <p:spPr bwMode="auto">
            <a:xfrm>
              <a:off x="6126" y="5109"/>
              <a:ext cx="3510" cy="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53" name="Line 33"/>
            <p:cNvSpPr>
              <a:spLocks noChangeShapeType="1"/>
            </p:cNvSpPr>
            <p:nvPr/>
          </p:nvSpPr>
          <p:spPr bwMode="auto">
            <a:xfrm flipV="1">
              <a:off x="9636" y="4569"/>
              <a:ext cx="0" cy="54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54" name="Line 34"/>
            <p:cNvSpPr>
              <a:spLocks noChangeShapeType="1"/>
            </p:cNvSpPr>
            <p:nvPr/>
          </p:nvSpPr>
          <p:spPr bwMode="auto">
            <a:xfrm flipH="1">
              <a:off x="6756" y="3939"/>
              <a:ext cx="450" cy="0"/>
            </a:xfrm>
            <a:prstGeom prst="line">
              <a:avLst/>
            </a:prstGeom>
            <a:noFill/>
            <a:ln w="9525">
              <a:solidFill>
                <a:srgbClr val="0080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55" name="Line 35"/>
            <p:cNvSpPr>
              <a:spLocks noChangeShapeType="1"/>
            </p:cNvSpPr>
            <p:nvPr/>
          </p:nvSpPr>
          <p:spPr bwMode="auto">
            <a:xfrm>
              <a:off x="8286" y="3759"/>
              <a:ext cx="630" cy="0"/>
            </a:xfrm>
            <a:prstGeom prst="line">
              <a:avLst/>
            </a:prstGeom>
            <a:noFill/>
            <a:ln w="9525">
              <a:solidFill>
                <a:srgbClr val="0080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56" name="Line 36"/>
            <p:cNvSpPr>
              <a:spLocks noChangeShapeType="1"/>
            </p:cNvSpPr>
            <p:nvPr/>
          </p:nvSpPr>
          <p:spPr bwMode="auto">
            <a:xfrm>
              <a:off x="8286" y="4119"/>
              <a:ext cx="630" cy="0"/>
            </a:xfrm>
            <a:prstGeom prst="line">
              <a:avLst/>
            </a:prstGeom>
            <a:noFill/>
            <a:ln w="9525">
              <a:solidFill>
                <a:srgbClr val="0080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57" name="Text Box 37"/>
            <p:cNvSpPr txBox="1">
              <a:spLocks noChangeArrowheads="1"/>
            </p:cNvSpPr>
            <p:nvPr/>
          </p:nvSpPr>
          <p:spPr bwMode="auto">
            <a:xfrm>
              <a:off x="7566" y="2769"/>
              <a:ext cx="1260" cy="180"/>
            </a:xfrm>
            <a:prstGeom prst="rect">
              <a:avLst/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900" b="1"/>
                <a:t>Структура Центра</a:t>
              </a:r>
              <a:endParaRPr lang="ru-RU"/>
            </a:p>
          </p:txBody>
        </p:sp>
        <p:sp>
          <p:nvSpPr>
            <p:cNvPr id="30758" name="Text Box 38"/>
            <p:cNvSpPr txBox="1">
              <a:spLocks noChangeArrowheads="1"/>
            </p:cNvSpPr>
            <p:nvPr/>
          </p:nvSpPr>
          <p:spPr bwMode="auto">
            <a:xfrm>
              <a:off x="8916" y="2949"/>
              <a:ext cx="1170" cy="540"/>
            </a:xfrm>
            <a:prstGeom prst="rect">
              <a:avLst/>
            </a:prstGeom>
            <a:solidFill>
              <a:srgbClr val="E8E8E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900"/>
                <a:t>Финансовые, кадровые юридические и хозяйственные службы (отделы)</a:t>
              </a:r>
              <a:endParaRPr lang="ru-RU"/>
            </a:p>
          </p:txBody>
        </p:sp>
        <p:sp>
          <p:nvSpPr>
            <p:cNvPr id="30759" name="Line 39"/>
            <p:cNvSpPr>
              <a:spLocks noChangeShapeType="1"/>
            </p:cNvSpPr>
            <p:nvPr/>
          </p:nvSpPr>
          <p:spPr bwMode="auto">
            <a:xfrm>
              <a:off x="7476" y="3039"/>
              <a:ext cx="14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60" name="Line 40"/>
            <p:cNvSpPr>
              <a:spLocks noChangeShapeType="1"/>
            </p:cNvSpPr>
            <p:nvPr/>
          </p:nvSpPr>
          <p:spPr bwMode="auto">
            <a:xfrm flipV="1">
              <a:off x="7116" y="3489"/>
              <a:ext cx="0" cy="7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61" name="AutoShape 41"/>
            <p:cNvSpPr>
              <a:spLocks noChangeArrowheads="1"/>
            </p:cNvSpPr>
            <p:nvPr/>
          </p:nvSpPr>
          <p:spPr bwMode="auto">
            <a:xfrm>
              <a:off x="4776" y="2139"/>
              <a:ext cx="1260" cy="450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28575">
              <a:solidFill>
                <a:srgbClr val="808000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900">
                  <a:solidFill>
                    <a:srgbClr val="000000"/>
                  </a:solidFill>
                </a:rPr>
                <a:t>Проверка документов и заключение договора с получателем услуги</a:t>
              </a:r>
            </a:p>
            <a:p>
              <a:endParaRPr lang="ru-RU"/>
            </a:p>
          </p:txBody>
        </p:sp>
        <p:sp>
          <p:nvSpPr>
            <p:cNvPr id="30762" name="Line 42"/>
            <p:cNvSpPr>
              <a:spLocks noChangeShapeType="1"/>
            </p:cNvSpPr>
            <p:nvPr/>
          </p:nvSpPr>
          <p:spPr bwMode="auto">
            <a:xfrm>
              <a:off x="6036" y="2229"/>
              <a:ext cx="270" cy="1530"/>
            </a:xfrm>
            <a:prstGeom prst="line">
              <a:avLst/>
            </a:prstGeom>
            <a:noFill/>
            <a:ln w="28575">
              <a:solidFill>
                <a:srgbClr val="808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63" name="AutoShape 43"/>
            <p:cNvSpPr>
              <a:spLocks noChangeArrowheads="1"/>
            </p:cNvSpPr>
            <p:nvPr/>
          </p:nvSpPr>
          <p:spPr bwMode="auto">
            <a:xfrm>
              <a:off x="4776" y="2679"/>
              <a:ext cx="1260" cy="540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28575">
              <a:solidFill>
                <a:srgbClr val="808000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900">
                  <a:solidFill>
                    <a:srgbClr val="000000"/>
                  </a:solidFill>
                </a:rPr>
                <a:t>Обеспечение соискателя информационными материалами</a:t>
              </a:r>
            </a:p>
            <a:p>
              <a:endParaRPr lang="ru-RU"/>
            </a:p>
          </p:txBody>
        </p:sp>
        <p:sp>
          <p:nvSpPr>
            <p:cNvPr id="30764" name="Line 44"/>
            <p:cNvSpPr>
              <a:spLocks noChangeShapeType="1"/>
            </p:cNvSpPr>
            <p:nvPr/>
          </p:nvSpPr>
          <p:spPr bwMode="auto">
            <a:xfrm>
              <a:off x="6036" y="2859"/>
              <a:ext cx="180" cy="900"/>
            </a:xfrm>
            <a:prstGeom prst="line">
              <a:avLst/>
            </a:prstGeom>
            <a:noFill/>
            <a:ln w="28575">
              <a:solidFill>
                <a:srgbClr val="808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65" name="AutoShape 45"/>
            <p:cNvSpPr>
              <a:spLocks noChangeArrowheads="1"/>
            </p:cNvSpPr>
            <p:nvPr/>
          </p:nvSpPr>
          <p:spPr bwMode="auto">
            <a:xfrm>
              <a:off x="4776" y="3309"/>
              <a:ext cx="1260" cy="360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28575">
              <a:solidFill>
                <a:srgbClr val="808000"/>
              </a:solidFill>
              <a:round/>
              <a:headEnd/>
              <a:tailEnd/>
            </a:ln>
          </p:spPr>
          <p:txBody>
            <a:bodyPr/>
            <a:lstStyle/>
            <a:p>
              <a:r>
                <a:rPr lang="ru-RU" sz="900"/>
                <a:t>Определение графика оценки и сертификации</a:t>
              </a:r>
              <a:endParaRPr lang="ru-RU"/>
            </a:p>
          </p:txBody>
        </p:sp>
        <p:sp>
          <p:nvSpPr>
            <p:cNvPr id="30766" name="Line 46"/>
            <p:cNvSpPr>
              <a:spLocks noChangeShapeType="1"/>
            </p:cNvSpPr>
            <p:nvPr/>
          </p:nvSpPr>
          <p:spPr bwMode="auto">
            <a:xfrm>
              <a:off x="5496" y="3669"/>
              <a:ext cx="180" cy="180"/>
            </a:xfrm>
            <a:prstGeom prst="line">
              <a:avLst/>
            </a:prstGeom>
            <a:noFill/>
            <a:ln w="28575">
              <a:solidFill>
                <a:srgbClr val="808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67" name="AutoShape 47"/>
            <p:cNvSpPr>
              <a:spLocks noChangeArrowheads="1"/>
            </p:cNvSpPr>
            <p:nvPr/>
          </p:nvSpPr>
          <p:spPr bwMode="auto">
            <a:xfrm>
              <a:off x="10716" y="2409"/>
              <a:ext cx="1260" cy="540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28575">
              <a:solidFill>
                <a:srgbClr val="808000"/>
              </a:solidFill>
              <a:round/>
              <a:headEnd/>
              <a:tailEnd/>
            </a:ln>
          </p:spPr>
          <p:txBody>
            <a:bodyPr/>
            <a:lstStyle/>
            <a:p>
              <a:r>
                <a:rPr lang="ru-RU" sz="900"/>
                <a:t>Организация оценочных процедур и оформление экзаменационных протоколов</a:t>
              </a:r>
              <a:endParaRPr lang="ru-RU"/>
            </a:p>
          </p:txBody>
        </p:sp>
        <p:sp>
          <p:nvSpPr>
            <p:cNvPr id="30768" name="Line 48"/>
            <p:cNvSpPr>
              <a:spLocks noChangeShapeType="1"/>
            </p:cNvSpPr>
            <p:nvPr/>
          </p:nvSpPr>
          <p:spPr bwMode="auto">
            <a:xfrm flipH="1">
              <a:off x="10176" y="2859"/>
              <a:ext cx="540" cy="720"/>
            </a:xfrm>
            <a:prstGeom prst="line">
              <a:avLst/>
            </a:prstGeom>
            <a:noFill/>
            <a:ln w="28575">
              <a:solidFill>
                <a:srgbClr val="808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69" name="AutoShape 49"/>
            <p:cNvSpPr>
              <a:spLocks noChangeArrowheads="1"/>
            </p:cNvSpPr>
            <p:nvPr/>
          </p:nvSpPr>
          <p:spPr bwMode="auto">
            <a:xfrm>
              <a:off x="10716" y="4389"/>
              <a:ext cx="1260" cy="450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28575">
              <a:solidFill>
                <a:srgbClr val="808000"/>
              </a:solidFill>
              <a:round/>
              <a:headEnd/>
              <a:tailEnd/>
            </a:ln>
          </p:spPr>
          <p:txBody>
            <a:bodyPr/>
            <a:lstStyle/>
            <a:p>
              <a:r>
                <a:rPr lang="ru-RU" sz="900"/>
                <a:t>Принятие решения о выдаче (отказе в выдаче) сертификата</a:t>
              </a:r>
              <a:endParaRPr lang="ru-RU"/>
            </a:p>
          </p:txBody>
        </p:sp>
        <p:sp>
          <p:nvSpPr>
            <p:cNvPr id="30770" name="AutoShape 50"/>
            <p:cNvSpPr>
              <a:spLocks noChangeArrowheads="1"/>
            </p:cNvSpPr>
            <p:nvPr/>
          </p:nvSpPr>
          <p:spPr bwMode="auto">
            <a:xfrm>
              <a:off x="10716" y="4929"/>
              <a:ext cx="1260" cy="270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28575">
              <a:solidFill>
                <a:srgbClr val="808000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900">
                  <a:solidFill>
                    <a:srgbClr val="000000"/>
                  </a:solidFill>
                </a:rPr>
                <a:t>Выдача сертификата</a:t>
              </a:r>
            </a:p>
            <a:p>
              <a:endParaRPr lang="ru-RU"/>
            </a:p>
          </p:txBody>
        </p:sp>
        <p:sp>
          <p:nvSpPr>
            <p:cNvPr id="30771" name="Line 51"/>
            <p:cNvSpPr>
              <a:spLocks noChangeShapeType="1"/>
            </p:cNvSpPr>
            <p:nvPr/>
          </p:nvSpPr>
          <p:spPr bwMode="auto">
            <a:xfrm flipH="1" flipV="1">
              <a:off x="10266" y="4389"/>
              <a:ext cx="450" cy="360"/>
            </a:xfrm>
            <a:prstGeom prst="line">
              <a:avLst/>
            </a:prstGeom>
            <a:noFill/>
            <a:ln w="28575">
              <a:solidFill>
                <a:srgbClr val="808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72" name="Line 52"/>
            <p:cNvSpPr>
              <a:spLocks noChangeShapeType="1"/>
            </p:cNvSpPr>
            <p:nvPr/>
          </p:nvSpPr>
          <p:spPr bwMode="auto">
            <a:xfrm flipH="1" flipV="1">
              <a:off x="10266" y="4569"/>
              <a:ext cx="450" cy="540"/>
            </a:xfrm>
            <a:prstGeom prst="line">
              <a:avLst/>
            </a:prstGeom>
            <a:noFill/>
            <a:ln w="28575">
              <a:solidFill>
                <a:srgbClr val="808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73" name="AutoShape 53"/>
            <p:cNvSpPr>
              <a:spLocks noChangeArrowheads="1"/>
            </p:cNvSpPr>
            <p:nvPr/>
          </p:nvSpPr>
          <p:spPr bwMode="auto">
            <a:xfrm>
              <a:off x="7656" y="5559"/>
              <a:ext cx="1260" cy="540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28575">
              <a:solidFill>
                <a:srgbClr val="808000"/>
              </a:solidFill>
              <a:round/>
              <a:headEnd/>
              <a:tailEnd/>
            </a:ln>
          </p:spPr>
          <p:txBody>
            <a:bodyPr/>
            <a:lstStyle/>
            <a:p>
              <a:r>
                <a:rPr lang="ru-RU" sz="900"/>
                <a:t>Рассмотрение и принятие решений по апелляционным вопросам</a:t>
              </a:r>
            </a:p>
            <a:p>
              <a:endParaRPr lang="ru-RU"/>
            </a:p>
          </p:txBody>
        </p:sp>
        <p:sp>
          <p:nvSpPr>
            <p:cNvPr id="30774" name="Line 54"/>
            <p:cNvSpPr>
              <a:spLocks noChangeShapeType="1"/>
            </p:cNvSpPr>
            <p:nvPr/>
          </p:nvSpPr>
          <p:spPr bwMode="auto">
            <a:xfrm flipH="1" flipV="1">
              <a:off x="8016" y="4119"/>
              <a:ext cx="630" cy="1440"/>
            </a:xfrm>
            <a:prstGeom prst="line">
              <a:avLst/>
            </a:prstGeom>
            <a:noFill/>
            <a:ln w="28575">
              <a:solidFill>
                <a:srgbClr val="808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75" name="AutoShape 55"/>
            <p:cNvSpPr>
              <a:spLocks noChangeArrowheads="1"/>
            </p:cNvSpPr>
            <p:nvPr/>
          </p:nvSpPr>
          <p:spPr bwMode="auto">
            <a:xfrm>
              <a:off x="10716" y="3129"/>
              <a:ext cx="1260" cy="360"/>
            </a:xfrm>
            <a:prstGeom prst="flowChartDocument">
              <a:avLst/>
            </a:prstGeom>
            <a:solidFill>
              <a:srgbClr val="FF99CC"/>
            </a:solidFill>
            <a:ln w="9525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900"/>
                <a:t>Проведение оценки квалификации соискателя</a:t>
              </a:r>
              <a:endParaRPr lang="ru-RU"/>
            </a:p>
          </p:txBody>
        </p:sp>
        <p:sp>
          <p:nvSpPr>
            <p:cNvPr id="30776" name="Line 56"/>
            <p:cNvSpPr>
              <a:spLocks noChangeShapeType="1"/>
            </p:cNvSpPr>
            <p:nvPr/>
          </p:nvSpPr>
          <p:spPr bwMode="auto">
            <a:xfrm flipH="1">
              <a:off x="10266" y="3219"/>
              <a:ext cx="450" cy="450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77" name="AutoShape 57"/>
            <p:cNvSpPr>
              <a:spLocks noChangeArrowheads="1"/>
            </p:cNvSpPr>
            <p:nvPr/>
          </p:nvSpPr>
          <p:spPr bwMode="auto">
            <a:xfrm>
              <a:off x="10716" y="3579"/>
              <a:ext cx="1260" cy="720"/>
            </a:xfrm>
            <a:prstGeom prst="flowChartDocument">
              <a:avLst/>
            </a:prstGeom>
            <a:solidFill>
              <a:srgbClr val="FF99CC"/>
            </a:solidFill>
            <a:ln w="9525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900"/>
                <a:t>Выдача сертификатов, приостановление, прекращение или продление действия выданных сертификатов</a:t>
              </a:r>
              <a:endParaRPr lang="ru-RU"/>
            </a:p>
          </p:txBody>
        </p:sp>
        <p:sp>
          <p:nvSpPr>
            <p:cNvPr id="30778" name="Line 58"/>
            <p:cNvSpPr>
              <a:spLocks noChangeShapeType="1"/>
            </p:cNvSpPr>
            <p:nvPr/>
          </p:nvSpPr>
          <p:spPr bwMode="auto">
            <a:xfrm flipH="1">
              <a:off x="10266" y="3939"/>
              <a:ext cx="450" cy="360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79" name="Line 59"/>
            <p:cNvSpPr>
              <a:spLocks noChangeShapeType="1"/>
            </p:cNvSpPr>
            <p:nvPr/>
          </p:nvSpPr>
          <p:spPr bwMode="auto">
            <a:xfrm flipH="1">
              <a:off x="10086" y="2679"/>
              <a:ext cx="450" cy="360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80" name="AutoShape 60"/>
            <p:cNvSpPr>
              <a:spLocks noChangeArrowheads="1"/>
            </p:cNvSpPr>
            <p:nvPr/>
          </p:nvSpPr>
          <p:spPr bwMode="auto">
            <a:xfrm>
              <a:off x="6486" y="2139"/>
              <a:ext cx="2790" cy="450"/>
            </a:xfrm>
            <a:prstGeom prst="flowChartDocument">
              <a:avLst/>
            </a:prstGeom>
            <a:solidFill>
              <a:srgbClr val="FF99CC"/>
            </a:solidFill>
            <a:ln w="9525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900">
                  <a:solidFill>
                    <a:srgbClr val="000000"/>
                  </a:solidFill>
                </a:rPr>
                <a:t>Подготовка предложений по актуализации профессиональных стандартов; по актуализации организационно-методических документов в области оценки и сертификации квалификаций</a:t>
              </a:r>
            </a:p>
            <a:p>
              <a:endParaRPr lang="ru-RU"/>
            </a:p>
          </p:txBody>
        </p:sp>
        <p:sp>
          <p:nvSpPr>
            <p:cNvPr id="30781" name="AutoShape 61"/>
            <p:cNvSpPr>
              <a:spLocks noChangeArrowheads="1"/>
            </p:cNvSpPr>
            <p:nvPr/>
          </p:nvSpPr>
          <p:spPr bwMode="auto">
            <a:xfrm>
              <a:off x="9366" y="2229"/>
              <a:ext cx="1260" cy="622"/>
            </a:xfrm>
            <a:prstGeom prst="flowChartDocument">
              <a:avLst/>
            </a:prstGeom>
            <a:solidFill>
              <a:srgbClr val="FF99CC"/>
            </a:solidFill>
            <a:ln w="9525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900">
                  <a:solidFill>
                    <a:srgbClr val="000000"/>
                  </a:solidFill>
                </a:rPr>
                <a:t>Подбор и организация подготовки экспертов;</a:t>
              </a:r>
            </a:p>
            <a:p>
              <a:r>
                <a:rPr lang="ru-RU" sz="900"/>
                <a:t>представление отчетов о своей деятельности</a:t>
              </a:r>
            </a:p>
            <a:p>
              <a:endParaRPr lang="ru-RU" sz="900">
                <a:solidFill>
                  <a:srgbClr val="000000"/>
                </a:solidFill>
              </a:endParaRPr>
            </a:p>
            <a:p>
              <a:endParaRPr lang="ru-RU"/>
            </a:p>
          </p:txBody>
        </p:sp>
        <p:sp>
          <p:nvSpPr>
            <p:cNvPr id="30782" name="Line 62"/>
            <p:cNvSpPr>
              <a:spLocks noChangeShapeType="1"/>
            </p:cNvSpPr>
            <p:nvPr/>
          </p:nvSpPr>
          <p:spPr bwMode="auto">
            <a:xfrm flipH="1">
              <a:off x="8646" y="2499"/>
              <a:ext cx="180" cy="630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83" name="AutoShape 63"/>
            <p:cNvSpPr>
              <a:spLocks noChangeArrowheads="1"/>
            </p:cNvSpPr>
            <p:nvPr/>
          </p:nvSpPr>
          <p:spPr bwMode="auto">
            <a:xfrm>
              <a:off x="9096" y="5559"/>
              <a:ext cx="1260" cy="360"/>
            </a:xfrm>
            <a:prstGeom prst="flowChartDocument">
              <a:avLst/>
            </a:prstGeom>
            <a:solidFill>
              <a:srgbClr val="FF99CC"/>
            </a:solidFill>
            <a:ln w="9525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900">
                  <a:solidFill>
                    <a:srgbClr val="000000"/>
                  </a:solidFill>
                </a:rPr>
                <a:t>Формирование апелляционных комиссий</a:t>
              </a:r>
            </a:p>
            <a:p>
              <a:endParaRPr lang="ru-RU"/>
            </a:p>
          </p:txBody>
        </p:sp>
        <p:sp>
          <p:nvSpPr>
            <p:cNvPr id="30784" name="Line 64"/>
            <p:cNvSpPr>
              <a:spLocks noChangeShapeType="1"/>
            </p:cNvSpPr>
            <p:nvPr/>
          </p:nvSpPr>
          <p:spPr bwMode="auto">
            <a:xfrm flipH="1" flipV="1">
              <a:off x="8106" y="4119"/>
              <a:ext cx="1080" cy="1440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85" name="AutoShape 65"/>
            <p:cNvSpPr>
              <a:spLocks noChangeArrowheads="1"/>
            </p:cNvSpPr>
            <p:nvPr/>
          </p:nvSpPr>
          <p:spPr bwMode="auto">
            <a:xfrm>
              <a:off x="5946" y="6189"/>
              <a:ext cx="1350" cy="270"/>
            </a:xfrm>
            <a:prstGeom prst="flowChartDocument">
              <a:avLst/>
            </a:prstGeom>
            <a:solidFill>
              <a:srgbClr val="FF99CC"/>
            </a:solidFill>
            <a:ln w="9525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900">
                  <a:solidFill>
                    <a:srgbClr val="000000"/>
                  </a:solidFill>
                </a:rPr>
                <a:t>Ведение реестра экспертов </a:t>
              </a:r>
            </a:p>
            <a:p>
              <a:endParaRPr lang="ru-RU"/>
            </a:p>
          </p:txBody>
        </p:sp>
        <p:sp>
          <p:nvSpPr>
            <p:cNvPr id="30786" name="Line 66"/>
            <p:cNvSpPr>
              <a:spLocks noChangeShapeType="1"/>
            </p:cNvSpPr>
            <p:nvPr/>
          </p:nvSpPr>
          <p:spPr bwMode="auto">
            <a:xfrm flipV="1">
              <a:off x="6756" y="5019"/>
              <a:ext cx="450" cy="1170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87" name="AutoShape 67"/>
            <p:cNvSpPr>
              <a:spLocks noChangeArrowheads="1"/>
            </p:cNvSpPr>
            <p:nvPr/>
          </p:nvSpPr>
          <p:spPr bwMode="auto">
            <a:xfrm>
              <a:off x="4776" y="4299"/>
              <a:ext cx="990" cy="1080"/>
            </a:xfrm>
            <a:prstGeom prst="flowChartDocument">
              <a:avLst/>
            </a:prstGeom>
            <a:solidFill>
              <a:srgbClr val="FF99CC"/>
            </a:solidFill>
            <a:ln w="9525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900">
                  <a:solidFill>
                    <a:srgbClr val="000000"/>
                  </a:solidFill>
                </a:rPr>
                <a:t>Консультирование работодателей, образовательных учреждений, других заинтересованных организаций и лиц в пределах своей компетенции </a:t>
              </a:r>
            </a:p>
            <a:p>
              <a:endParaRPr lang="ru-RU"/>
            </a:p>
          </p:txBody>
        </p:sp>
        <p:sp>
          <p:nvSpPr>
            <p:cNvPr id="30788" name="Line 68"/>
            <p:cNvSpPr>
              <a:spLocks noChangeShapeType="1"/>
            </p:cNvSpPr>
            <p:nvPr/>
          </p:nvSpPr>
          <p:spPr bwMode="auto">
            <a:xfrm flipV="1">
              <a:off x="4866" y="3939"/>
              <a:ext cx="810" cy="360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89" name="AutoShape 69"/>
            <p:cNvSpPr>
              <a:spLocks noChangeArrowheads="1"/>
            </p:cNvSpPr>
            <p:nvPr/>
          </p:nvSpPr>
          <p:spPr bwMode="auto">
            <a:xfrm>
              <a:off x="5226" y="5379"/>
              <a:ext cx="1440" cy="630"/>
            </a:xfrm>
            <a:prstGeom prst="flowChartDocument">
              <a:avLst/>
            </a:prstGeom>
            <a:solidFill>
              <a:srgbClr val="FF99CC"/>
            </a:solidFill>
            <a:ln w="9525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900">
                  <a:solidFill>
                    <a:srgbClr val="000000"/>
                  </a:solidFill>
                </a:rPr>
                <a:t>Предоставление соискателям по их требованию необходимой информации в пределах своей компетенции </a:t>
              </a:r>
            </a:p>
            <a:p>
              <a:endParaRPr lang="ru-RU"/>
            </a:p>
          </p:txBody>
        </p:sp>
        <p:sp>
          <p:nvSpPr>
            <p:cNvPr id="30790" name="Line 70"/>
            <p:cNvSpPr>
              <a:spLocks noChangeShapeType="1"/>
            </p:cNvSpPr>
            <p:nvPr/>
          </p:nvSpPr>
          <p:spPr bwMode="auto">
            <a:xfrm flipH="1" flipV="1">
              <a:off x="5946" y="4119"/>
              <a:ext cx="180" cy="1260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91" name="AutoShape 71"/>
            <p:cNvSpPr>
              <a:spLocks noChangeArrowheads="1"/>
            </p:cNvSpPr>
            <p:nvPr/>
          </p:nvSpPr>
          <p:spPr bwMode="auto">
            <a:xfrm>
              <a:off x="7746" y="6549"/>
              <a:ext cx="360" cy="180"/>
            </a:xfrm>
            <a:prstGeom prst="roundRect">
              <a:avLst>
                <a:gd name="adj" fmla="val 16667"/>
              </a:avLst>
            </a:prstGeom>
            <a:solidFill>
              <a:srgbClr val="FFFF99"/>
            </a:solidFill>
            <a:ln w="28575">
              <a:solidFill>
                <a:srgbClr val="808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92" name="AutoShape 72"/>
            <p:cNvSpPr>
              <a:spLocks noChangeArrowheads="1"/>
            </p:cNvSpPr>
            <p:nvPr/>
          </p:nvSpPr>
          <p:spPr bwMode="auto">
            <a:xfrm>
              <a:off x="7746" y="6279"/>
              <a:ext cx="360" cy="180"/>
            </a:xfrm>
            <a:prstGeom prst="flowChartDocument">
              <a:avLst/>
            </a:prstGeom>
            <a:solidFill>
              <a:srgbClr val="FF99CC"/>
            </a:solidFill>
            <a:ln w="9525">
              <a:solidFill>
                <a:srgbClr val="8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93" name="Text Box 73"/>
            <p:cNvSpPr txBox="1">
              <a:spLocks noChangeArrowheads="1"/>
            </p:cNvSpPr>
            <p:nvPr/>
          </p:nvSpPr>
          <p:spPr bwMode="auto">
            <a:xfrm>
              <a:off x="8286" y="6279"/>
              <a:ext cx="2430" cy="180"/>
            </a:xfrm>
            <a:prstGeom prst="rect">
              <a:avLst/>
            </a:prstGeom>
            <a:solidFill>
              <a:srgbClr val="FF99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900"/>
                <a:t>Основные функции Центра</a:t>
              </a:r>
              <a:endParaRPr lang="ru-RU"/>
            </a:p>
          </p:txBody>
        </p:sp>
        <p:sp>
          <p:nvSpPr>
            <p:cNvPr id="30794" name="Text Box 74"/>
            <p:cNvSpPr txBox="1">
              <a:spLocks noChangeArrowheads="1"/>
            </p:cNvSpPr>
            <p:nvPr/>
          </p:nvSpPr>
          <p:spPr bwMode="auto">
            <a:xfrm>
              <a:off x="8286" y="6549"/>
              <a:ext cx="2430" cy="180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900"/>
                <a:t>Процедуры оценки и сертификации квалификаций</a:t>
              </a:r>
              <a:endParaRPr lang="ru-RU"/>
            </a:p>
          </p:txBody>
        </p:sp>
      </p:grpSp>
      <p:sp>
        <p:nvSpPr>
          <p:cNvPr id="30795" name="Text Box 75"/>
          <p:cNvSpPr txBox="1">
            <a:spLocks noChangeArrowheads="1"/>
          </p:cNvSpPr>
          <p:nvPr/>
        </p:nvSpPr>
        <p:spPr bwMode="auto">
          <a:xfrm>
            <a:off x="250825" y="188913"/>
            <a:ext cx="8569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>
                <a:solidFill>
                  <a:schemeClr val="accent2"/>
                </a:solidFill>
              </a:rPr>
              <a:t>Подходы к формированию структуры центра (пример)</a:t>
            </a:r>
          </a:p>
        </p:txBody>
      </p:sp>
    </p:spTree>
    <p:extLst>
      <p:ext uri="{BB962C8B-B14F-4D97-AF65-F5344CB8AC3E}">
        <p14:creationId xmlns:p14="http://schemas.microsoft.com/office/powerpoint/2010/main" val="20486888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8011001"/>
              </p:ext>
            </p:extLst>
          </p:nvPr>
        </p:nvGraphicFramePr>
        <p:xfrm>
          <a:off x="251520" y="1696746"/>
          <a:ext cx="8714264" cy="4846880"/>
        </p:xfrm>
        <a:graphic>
          <a:graphicData uri="http://schemas.openxmlformats.org/drawingml/2006/table">
            <a:tbl>
              <a:tblPr/>
              <a:tblGrid>
                <a:gridCol w="109011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6824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4169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183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b="1" dirty="0">
                          <a:latin typeface="Arial"/>
                          <a:ea typeface="Calibri"/>
                          <a:cs typeface="Times New Roman"/>
                        </a:rPr>
                        <a:t>Время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b="1" dirty="0">
                          <a:latin typeface="Arial"/>
                          <a:ea typeface="Calibri"/>
                          <a:cs typeface="Times New Roman"/>
                        </a:rPr>
                        <a:t>Тема выступления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b="1" dirty="0">
                          <a:latin typeface="Arial"/>
                          <a:ea typeface="Calibri"/>
                          <a:cs typeface="Times New Roman"/>
                        </a:rPr>
                        <a:t>Выступающий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6499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endParaRPr lang="ru-RU" sz="120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>
                          <a:latin typeface="Arial"/>
                          <a:ea typeface="Calibri"/>
                          <a:cs typeface="Times New Roman"/>
                        </a:rPr>
                        <a:t>14:00-14:30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dirty="0">
                          <a:latin typeface="Arial"/>
                          <a:ea typeface="Calibri"/>
                          <a:cs typeface="Times New Roman"/>
                        </a:rPr>
                        <a:t>Политика Ассоциации "Национальное объединение строителей" в вопросах развития системы дополнительного профессионального образования: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dirty="0">
                          <a:latin typeface="Arial"/>
                          <a:ea typeface="Calibri"/>
                          <a:cs typeface="Times New Roman"/>
                        </a:rPr>
                        <a:t>1. Концепция системы ДПО.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dirty="0">
                          <a:latin typeface="Arial"/>
                          <a:ea typeface="Calibri"/>
                          <a:cs typeface="Times New Roman"/>
                        </a:rPr>
                        <a:t>2. Профессиональные стандарты - объективная реальность.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dirty="0">
                          <a:latin typeface="Arial"/>
                          <a:ea typeface="Calibri"/>
                          <a:cs typeface="Times New Roman"/>
                        </a:rPr>
                        <a:t>3. Методические рекомендации по разработке ДПП  по </a:t>
                      </a:r>
                      <a:r>
                        <a:rPr lang="ru-RU" sz="1200" dirty="0" err="1">
                          <a:latin typeface="Arial"/>
                          <a:ea typeface="Calibri"/>
                          <a:cs typeface="Times New Roman"/>
                        </a:rPr>
                        <a:t>профстандартам</a:t>
                      </a:r>
                      <a:r>
                        <a:rPr lang="ru-RU" sz="1200" dirty="0">
                          <a:latin typeface="Arial"/>
                          <a:ea typeface="Calibri"/>
                          <a:cs typeface="Times New Roman"/>
                        </a:rPr>
                        <a:t> "Руководитель строительной организации", "Организатор строительного производства".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dirty="0">
                          <a:latin typeface="Arial"/>
                          <a:ea typeface="Calibri"/>
                          <a:cs typeface="Times New Roman"/>
                        </a:rPr>
                        <a:t>4. Анализ работы образовательных организаций -партнеров ССК </a:t>
                      </a:r>
                      <a:r>
                        <a:rPr lang="ru-RU" sz="1200" dirty="0" err="1">
                          <a:latin typeface="Arial"/>
                          <a:ea typeface="Calibri"/>
                          <a:cs typeface="Times New Roman"/>
                        </a:rPr>
                        <a:t>УрСиб</a:t>
                      </a:r>
                      <a:r>
                        <a:rPr lang="ru-RU" sz="1200" dirty="0">
                          <a:latin typeface="Arial"/>
                          <a:ea typeface="Calibri"/>
                          <a:cs typeface="Times New Roman"/>
                        </a:rPr>
                        <a:t>. Планы, перспективы.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b="1" dirty="0" err="1">
                          <a:latin typeface="Arial"/>
                          <a:ea typeface="Calibri"/>
                          <a:cs typeface="Times New Roman"/>
                        </a:rPr>
                        <a:t>Жиденко</a:t>
                      </a:r>
                      <a:r>
                        <a:rPr lang="ru-RU" sz="1200" b="1" dirty="0">
                          <a:latin typeface="Arial"/>
                          <a:ea typeface="Calibri"/>
                          <a:cs typeface="Times New Roman"/>
                        </a:rPr>
                        <a:t> Игорь Сергеевич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dirty="0">
                          <a:latin typeface="Arial"/>
                          <a:ea typeface="Calibri"/>
                          <a:cs typeface="Times New Roman"/>
                        </a:rPr>
                        <a:t>Директор учебно-</a:t>
                      </a:r>
                      <a:r>
                        <a:rPr lang="ru-RU" sz="1200" dirty="0" err="1">
                          <a:latin typeface="Arial"/>
                          <a:ea typeface="Calibri"/>
                          <a:cs typeface="Times New Roman"/>
                        </a:rPr>
                        <a:t>аккредитационного</a:t>
                      </a:r>
                      <a:r>
                        <a:rPr lang="ru-RU" sz="1200" dirty="0">
                          <a:latin typeface="Arial"/>
                          <a:ea typeface="Calibri"/>
                          <a:cs typeface="Times New Roman"/>
                        </a:rPr>
                        <a:t> центра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dirty="0">
                          <a:latin typeface="Arial"/>
                          <a:ea typeface="Calibri"/>
                          <a:cs typeface="Times New Roman"/>
                        </a:rPr>
                        <a:t> Союза строительных компаний Урала и Сибири, член Комитета по профессиональному образованию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dirty="0">
                          <a:latin typeface="Arial"/>
                          <a:ea typeface="Calibri"/>
                          <a:cs typeface="Times New Roman"/>
                        </a:rPr>
                        <a:t>Ассоциации "НОСТРОЙ"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303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dirty="0">
                          <a:latin typeface="Arial"/>
                          <a:ea typeface="Calibri"/>
                          <a:cs typeface="Times New Roman"/>
                        </a:rPr>
                        <a:t>14:30-15:00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b="1" dirty="0">
                          <a:latin typeface="Arial"/>
                          <a:ea typeface="Calibri"/>
                          <a:cs typeface="Times New Roman"/>
                        </a:rPr>
                        <a:t>Практика актуализации программ ДПО с учетом профессиональных стандартов в области строительства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b="1" dirty="0">
                          <a:latin typeface="Arial"/>
                          <a:ea typeface="Calibri"/>
                          <a:cs typeface="Times New Roman"/>
                        </a:rPr>
                        <a:t>Представители образовательных организаций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039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>
                          <a:latin typeface="Arial"/>
                          <a:ea typeface="Calibri"/>
                          <a:cs typeface="Times New Roman"/>
                        </a:rPr>
                        <a:t>15:00-15:30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85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Arial"/>
                          <a:ea typeface="Calibri"/>
                          <a:cs typeface="Times New Roman"/>
                        </a:rPr>
                        <a:t>Развитие системы независимой  оценки квалификаций в Челябинской области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b="1" dirty="0">
                          <a:latin typeface="Arial"/>
                          <a:ea typeface="Calibri"/>
                          <a:cs typeface="Times New Roman"/>
                        </a:rPr>
                        <a:t>Стаханова Ольга Валерьевна,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dirty="0">
                          <a:latin typeface="Arial"/>
                          <a:ea typeface="Calibri"/>
                          <a:cs typeface="Times New Roman"/>
                        </a:rPr>
                        <a:t>Директор АНО ДПО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dirty="0">
                          <a:latin typeface="Arial"/>
                          <a:ea typeface="Calibri"/>
                          <a:cs typeface="Times New Roman"/>
                        </a:rPr>
                        <a:t>"Учебный центр профессиональной квалификации "</a:t>
                      </a:r>
                      <a:r>
                        <a:rPr lang="ru-RU" sz="1200" dirty="0" err="1">
                          <a:latin typeface="Arial"/>
                          <a:ea typeface="Calibri"/>
                          <a:cs typeface="Times New Roman"/>
                        </a:rPr>
                        <a:t>ПрофСтандарт</a:t>
                      </a:r>
                      <a:r>
                        <a:rPr lang="ru-RU" sz="1200" dirty="0">
                          <a:latin typeface="Arial"/>
                          <a:ea typeface="Calibri"/>
                          <a:cs typeface="Times New Roman"/>
                        </a:rPr>
                        <a:t>",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dirty="0">
                          <a:latin typeface="Arial"/>
                          <a:ea typeface="Calibri"/>
                          <a:cs typeface="Times New Roman"/>
                        </a:rPr>
                        <a:t>член Комитета ЗСО Челябинской области по подготовке кадров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54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endParaRPr lang="ru-RU" sz="120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>
                          <a:latin typeface="Arial"/>
                          <a:ea typeface="Calibri"/>
                          <a:cs typeface="Times New Roman"/>
                        </a:rPr>
                        <a:t>15:30-16:00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>
                          <a:latin typeface="Arial"/>
                          <a:ea typeface="Calibri"/>
                          <a:cs typeface="Times New Roman"/>
                        </a:rPr>
                        <a:t>Совершенствование системы ДПО для строительной отрасли региона: результаты, проблемы, перспективы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b="1" dirty="0">
                          <a:latin typeface="Arial"/>
                          <a:ea typeface="Calibri"/>
                          <a:cs typeface="Times New Roman"/>
                        </a:rPr>
                        <a:t>Представители образовательных организаций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074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endParaRPr lang="ru-RU" sz="120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>
                          <a:latin typeface="Arial"/>
                          <a:ea typeface="Calibri"/>
                          <a:cs typeface="Times New Roman"/>
                        </a:rPr>
                        <a:t>16:00-16:30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76300" algn="l"/>
                        </a:tabLst>
                      </a:pPr>
                      <a:r>
                        <a:rPr lang="ru-RU" sz="1200" b="1" dirty="0">
                          <a:latin typeface="Arial"/>
                          <a:ea typeface="Calibri"/>
                          <a:cs typeface="Times New Roman"/>
                        </a:rPr>
                        <a:t>Подведение итогов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Calibri"/>
                      </a:endParaRPr>
                    </a:p>
                  </a:txBody>
                  <a:tcPr marL="38267" marR="38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7504" y="116632"/>
            <a:ext cx="8858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85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62175" algn="l"/>
              </a:tabLst>
            </a:pPr>
            <a:r>
              <a:rPr lang="ru-RU" b="1" dirty="0">
                <a:solidFill>
                  <a:srgbClr val="C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В</a:t>
            </a:r>
            <a:r>
              <a:rPr kumimoji="0" lang="ru-RU" b="1" i="0" u="none" strike="noStrike" cap="none" normalizeH="0" dirty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заимодействие с участниками строительной отрасли  по внедрению системы независимой оценки квалификаций в регионе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15516" y="692696"/>
            <a:ext cx="8642256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8575" algn="ctr">
              <a:tabLst>
                <a:tab pos="2162175" algn="l"/>
              </a:tabLst>
            </a:pPr>
            <a:r>
              <a:rPr lang="ru-RU" sz="1400" b="1" dirty="0">
                <a:latin typeface="Arial" pitchFamily="34" charset="0"/>
                <a:ea typeface="Calibri" pitchFamily="34" charset="0"/>
                <a:cs typeface="Arial" pitchFamily="34" charset="0"/>
              </a:rPr>
              <a:t>Программа круглого стола</a:t>
            </a:r>
            <a:endParaRPr lang="ru-RU" sz="600" dirty="0">
              <a:latin typeface="Arial" pitchFamily="34" charset="0"/>
              <a:cs typeface="Arial" pitchFamily="34" charset="0"/>
            </a:endParaRPr>
          </a:p>
          <a:p>
            <a:pPr lvl="0" indent="28575" algn="ctr" eaLnBrk="0" hangingPunct="0">
              <a:tabLst>
                <a:tab pos="2162175" algn="l"/>
              </a:tabLst>
            </a:pPr>
            <a:r>
              <a:rPr lang="ru-RU" sz="1400" b="1" dirty="0">
                <a:latin typeface="Arial" pitchFamily="34" charset="0"/>
                <a:ea typeface="Calibri" pitchFamily="34" charset="0"/>
                <a:cs typeface="Arial" pitchFamily="34" charset="0"/>
              </a:rPr>
              <a:t> "Совершенствование  системы дополнительного профессионального образования с учетом  профессиональных стандартов"</a:t>
            </a:r>
            <a:endParaRPr lang="ru-RU" sz="600" dirty="0">
              <a:latin typeface="Arial" pitchFamily="34" charset="0"/>
              <a:cs typeface="Arial" pitchFamily="34" charset="0"/>
            </a:endParaRPr>
          </a:p>
          <a:p>
            <a:pPr lvl="0" indent="28575" algn="ctr" eaLnBrk="0" hangingPunct="0">
              <a:tabLst>
                <a:tab pos="2162175" algn="l"/>
              </a:tabLst>
            </a:pPr>
            <a:r>
              <a:rPr lang="ru-RU" sz="1400" dirty="0">
                <a:latin typeface="Calibri"/>
                <a:ea typeface="Calibri" pitchFamily="34" charset="0"/>
                <a:cs typeface="Arial" pitchFamily="34" charset="0"/>
              </a:rPr>
              <a:t>«</a:t>
            </a:r>
            <a:r>
              <a:rPr lang="ru-RU" sz="1400" dirty="0">
                <a:latin typeface="Arial" pitchFamily="34" charset="0"/>
                <a:ea typeface="Calibri" pitchFamily="34" charset="0"/>
                <a:cs typeface="Arial" pitchFamily="34" charset="0"/>
              </a:rPr>
              <a:t>27</a:t>
            </a:r>
            <a:r>
              <a:rPr lang="ru-RU" sz="1400" dirty="0">
                <a:latin typeface="Calibri"/>
                <a:ea typeface="Calibri" pitchFamily="34" charset="0"/>
                <a:cs typeface="Arial" pitchFamily="34" charset="0"/>
              </a:rPr>
              <a:t>»</a:t>
            </a:r>
            <a:r>
              <a:rPr lang="ru-RU" sz="1400" dirty="0">
                <a:latin typeface="Arial" pitchFamily="34" charset="0"/>
                <a:ea typeface="Calibri" pitchFamily="34" charset="0"/>
                <a:cs typeface="Arial" pitchFamily="34" charset="0"/>
              </a:rPr>
              <a:t> апреля 2016 г.                                                                                 г. Челябинск</a:t>
            </a:r>
            <a:endParaRPr lang="ru-RU" sz="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714356"/>
            <a:ext cx="8215370" cy="538609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Взаимодействие с СПК строительной отрасли</a:t>
            </a:r>
          </a:p>
          <a:p>
            <a:pPr algn="just"/>
            <a:endParaRPr lang="ru-RU" sz="2800" dirty="0"/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июне 2016 года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очередном заседании Совета профессиональных квалификации в области строительства НОСТРОЙ был рассмотрен пакет документов на аккредитацию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ЦОК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«Высотник»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включения его в реестр организаций в качестве центра оценки квалификаций. </a:t>
            </a: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   Документы были отправлены на доработку. Повторное рассмотрение запланировано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сентябрь 2016 года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   На данный момент аккредитацию прошли и включены в реестр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16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Центров независимой оценки профессиональных квалификаций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5032" y="764704"/>
            <a:ext cx="9289032" cy="1143000"/>
          </a:xfrm>
        </p:spPr>
        <p:txBody>
          <a:bodyPr/>
          <a:lstStyle/>
          <a:p>
            <a:pPr lvl="0"/>
            <a:r>
              <a:rPr lang="ru-RU" sz="2400" b="1" dirty="0">
                <a:solidFill>
                  <a:srgbClr val="C00000"/>
                </a:solidFill>
                <a:latin typeface="+mn-lt"/>
                <a:ea typeface="Times New Roman" pitchFamily="18" charset="0"/>
                <a:cs typeface="Times New Roman" pitchFamily="18" charset="0"/>
              </a:rPr>
              <a:t>Проведение на региональном уровне добровольной сертификации квалификаций  - задача недалекого будущего</a:t>
            </a:r>
            <a:r>
              <a:rPr lang="ru-RU" b="1" dirty="0">
                <a:latin typeface="+mn-lt"/>
                <a:cs typeface="Arial" pitchFamily="34" charset="0"/>
              </a:rPr>
              <a:t/>
            </a:r>
            <a:br>
              <a:rPr lang="ru-RU" b="1" dirty="0">
                <a:latin typeface="+mn-lt"/>
                <a:cs typeface="Arial" pitchFamily="34" charset="0"/>
              </a:rPr>
            </a:br>
            <a:r>
              <a:rPr lang="ru-RU" sz="3200" b="1" dirty="0">
                <a:solidFill>
                  <a:srgbClr val="002060"/>
                </a:solidFill>
                <a:latin typeface="+mn-lt"/>
                <a:cs typeface="Arial" pitchFamily="34" charset="0"/>
              </a:rPr>
              <a:t>Задачи сегодняшнего дня</a:t>
            </a:r>
            <a:endParaRPr lang="ru-RU" sz="32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4673" y="2132856"/>
            <a:ext cx="8229600" cy="4525963"/>
          </a:xfrm>
        </p:spPr>
        <p:txBody>
          <a:bodyPr/>
          <a:lstStyle/>
          <a:p>
            <a:pPr marL="0" lvl="0" indent="450850" algn="just">
              <a:spcBef>
                <a:spcPct val="0"/>
              </a:spcBef>
              <a:buNone/>
            </a:pPr>
            <a:endParaRPr lang="ru-RU" sz="2000" b="1" dirty="0">
              <a:ea typeface="Times New Roman" pitchFamily="18" charset="0"/>
              <a:cs typeface="Times New Roman" pitchFamily="18" charset="0"/>
            </a:endParaRPr>
          </a:p>
          <a:p>
            <a:pPr marL="0" lvl="0" indent="450850" algn="just">
              <a:spcBef>
                <a:spcPct val="0"/>
              </a:spcBef>
              <a:buNone/>
            </a:pPr>
            <a:r>
              <a:rPr lang="ru-RU" sz="2000" b="1" dirty="0">
                <a:solidFill>
                  <a:srgbClr val="C00000"/>
                </a:solidFill>
                <a:ea typeface="Times New Roman" pitchFamily="18" charset="0"/>
                <a:cs typeface="Times New Roman" pitchFamily="18" charset="0"/>
              </a:rPr>
              <a:t>Первое направление </a:t>
            </a:r>
            <a:r>
              <a:rPr lang="ru-RU" sz="2000" b="1" dirty="0">
                <a:ea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>
                <a:ea typeface="Times New Roman" pitchFamily="18" charset="0"/>
                <a:cs typeface="Times New Roman" pitchFamily="18" charset="0"/>
              </a:rPr>
              <a:t>расширение состава экспертов Сегодня мы рассматриваем одним из направлений -</a:t>
            </a:r>
          </a:p>
          <a:p>
            <a:pPr marL="0" lvl="0" indent="450850" algn="just">
              <a:spcBef>
                <a:spcPct val="0"/>
              </a:spcBef>
              <a:buNone/>
            </a:pPr>
            <a:r>
              <a:rPr lang="ru-RU" sz="2000" dirty="0">
                <a:solidFill>
                  <a:srgbClr val="C00000"/>
                </a:solidFill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ea typeface="Times New Roman" pitchFamily="18" charset="0"/>
                <a:cs typeface="Times New Roman" pitchFamily="18" charset="0"/>
              </a:rPr>
              <a:t>Второе  направление</a:t>
            </a:r>
            <a:r>
              <a:rPr lang="ru-RU" sz="2000" dirty="0">
                <a:solidFill>
                  <a:srgbClr val="C00000"/>
                </a:solidFill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ea typeface="Times New Roman" pitchFamily="18" charset="0"/>
                <a:cs typeface="Times New Roman" pitchFamily="18" charset="0"/>
              </a:rPr>
              <a:t>- создание производственных площадок для проведения процедуры оценки  квалификаций</a:t>
            </a:r>
          </a:p>
          <a:p>
            <a:pPr marL="0" lvl="0" indent="450850" algn="just">
              <a:spcBef>
                <a:spcPct val="0"/>
              </a:spcBef>
              <a:buNone/>
            </a:pPr>
            <a:r>
              <a:rPr lang="ru-RU" sz="2000" dirty="0"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ea typeface="Times New Roman" pitchFamily="18" charset="0"/>
                <a:cs typeface="Times New Roman" pitchFamily="18" charset="0"/>
              </a:rPr>
              <a:t>Третье направление </a:t>
            </a:r>
            <a:r>
              <a:rPr lang="ru-RU" sz="2000" dirty="0">
                <a:ea typeface="Times New Roman" pitchFamily="18" charset="0"/>
                <a:cs typeface="Times New Roman" pitchFamily="18" charset="0"/>
              </a:rPr>
              <a:t>- независимая оценка квалификаций выпускников. оценка квалификаций для иных категорий граждан.</a:t>
            </a:r>
          </a:p>
          <a:p>
            <a:pPr marL="0" lvl="0" indent="450850" algn="just">
              <a:spcBef>
                <a:spcPct val="0"/>
              </a:spcBef>
              <a:buNone/>
            </a:pPr>
            <a:r>
              <a:rPr lang="ru-RU" sz="2000" dirty="0"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>
                <a:ea typeface="Times New Roman" pitchFamily="18" charset="0"/>
                <a:cs typeface="Times New Roman" pitchFamily="18" charset="0"/>
              </a:rPr>
              <a:t>Планируется  проведение мероприятий  по обмену опытом  в области внедрения системы независимой оценки квалификаций с заинтересованными лицами и организациями.</a:t>
            </a:r>
          </a:p>
          <a:p>
            <a:pPr marL="0" lvl="0" indent="450850" algn="just">
              <a:spcBef>
                <a:spcPct val="0"/>
              </a:spcBef>
              <a:buNone/>
            </a:pPr>
            <a:endParaRPr lang="ru-RU" sz="2000" b="1" i="1" dirty="0">
              <a:ea typeface="Times New Roman" pitchFamily="18" charset="0"/>
              <a:cs typeface="Times New Roman" pitchFamily="18" charset="0"/>
            </a:endParaRP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72264713"/>
      </p:ext>
    </p:extLst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1865</TotalTime>
  <Words>1293</Words>
  <Application>Microsoft Office PowerPoint</Application>
  <PresentationFormat>Экран (4:3)</PresentationFormat>
  <Paragraphs>179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Проведение на региональном уровне добровольной сертификации квалификаций  - задача недалекого будущего Задачи сегодняшнего дня</vt:lpstr>
    </vt:vector>
  </TitlesOfParts>
  <Company>NTF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KaluginaTG</cp:lastModifiedBy>
  <cp:revision>98</cp:revision>
  <dcterms:created xsi:type="dcterms:W3CDTF">2010-12-12T04:56:32Z</dcterms:created>
  <dcterms:modified xsi:type="dcterms:W3CDTF">2016-06-30T11:28:56Z</dcterms:modified>
</cp:coreProperties>
</file>