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0" r:id="rId2"/>
    <p:sldId id="290" r:id="rId3"/>
    <p:sldId id="281" r:id="rId4"/>
    <p:sldId id="291" r:id="rId5"/>
    <p:sldId id="277" r:id="rId6"/>
    <p:sldId id="258" r:id="rId7"/>
    <p:sldId id="259" r:id="rId8"/>
    <p:sldId id="265" r:id="rId9"/>
    <p:sldId id="279" r:id="rId10"/>
    <p:sldId id="287" r:id="rId11"/>
    <p:sldId id="28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9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EDB16-7CC8-4253-B6BF-218CBF43FB1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99E8B6-41D7-4FF8-8E03-501D325AEE9E}">
      <dgm:prSet phldrT="[Текст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Комплекс мер, направленных на совершенствование системы среднего профессионального образования на 2015-2020 годы</a:t>
          </a:r>
          <a:endParaRPr lang="ru-RU" sz="2000" dirty="0"/>
        </a:p>
      </dgm:t>
    </dgm:pt>
    <dgm:pt modelId="{A123CDB8-3EA3-472E-B21A-49EE243F6209}" type="parTrans" cxnId="{068003EB-ACBE-4F63-B2C8-0A99EFCE7AF1}">
      <dgm:prSet/>
      <dgm:spPr/>
      <dgm:t>
        <a:bodyPr/>
        <a:lstStyle/>
        <a:p>
          <a:endParaRPr lang="ru-RU"/>
        </a:p>
      </dgm:t>
    </dgm:pt>
    <dgm:pt modelId="{E6C79343-05EE-4D84-ABA1-E483FF9A56F7}" type="sibTrans" cxnId="{068003EB-ACBE-4F63-B2C8-0A99EFCE7AF1}">
      <dgm:prSet/>
      <dgm:spPr/>
      <dgm:t>
        <a:bodyPr/>
        <a:lstStyle/>
        <a:p>
          <a:endParaRPr lang="ru-RU"/>
        </a:p>
      </dgm:t>
    </dgm:pt>
    <dgm:pt modelId="{0610D7C4-844E-4D08-8597-E627A6CC6967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indent="0" algn="just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 реализации  проекта № 2012-770 «Создание региональной системы развития компетенций  квалификаций как нового ресурса управления качеством рабочей силы( на примере Челябинской области), поддержанного АСИ;</a:t>
          </a:r>
        </a:p>
      </dgm:t>
    </dgm:pt>
    <dgm:pt modelId="{C08044CD-3C9D-4C36-849E-AB1EA99431B3}" type="parTrans" cxnId="{624E9D51-5EE3-4960-AF6E-7C634558B081}">
      <dgm:prSet/>
      <dgm:spPr/>
      <dgm:t>
        <a:bodyPr/>
        <a:lstStyle/>
        <a:p>
          <a:endParaRPr lang="ru-RU"/>
        </a:p>
      </dgm:t>
    </dgm:pt>
    <dgm:pt modelId="{1FBA38B2-DA4F-4056-BC44-ED53EA5B1A8D}" type="sibTrans" cxnId="{624E9D51-5EE3-4960-AF6E-7C634558B081}">
      <dgm:prSet/>
      <dgm:spPr/>
      <dgm:t>
        <a:bodyPr/>
        <a:lstStyle/>
        <a:p>
          <a:endParaRPr lang="ru-RU"/>
        </a:p>
      </dgm:t>
    </dgm:pt>
    <dgm:pt modelId="{582578F6-A29B-4578-AB1C-4A04E90D4C39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Положение 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 профессионально-общественной аккредитации образовательных программ в Челябинской области; 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CC5C83-445C-4541-9E8A-02AD9D54F766}" type="parTrans" cxnId="{9B6A2251-1B9B-46AC-96C3-B5E71332462A}">
      <dgm:prSet/>
      <dgm:spPr/>
      <dgm:t>
        <a:bodyPr/>
        <a:lstStyle/>
        <a:p>
          <a:endParaRPr lang="ru-RU"/>
        </a:p>
      </dgm:t>
    </dgm:pt>
    <dgm:pt modelId="{04923C22-1D99-448C-B444-BE99863EA930}" type="sibTrans" cxnId="{9B6A2251-1B9B-46AC-96C3-B5E71332462A}">
      <dgm:prSet/>
      <dgm:spPr/>
      <dgm:t>
        <a:bodyPr/>
        <a:lstStyle/>
        <a:p>
          <a:endParaRPr lang="ru-RU"/>
        </a:p>
      </dgm:t>
    </dgm:pt>
    <dgm:pt modelId="{CA5AB89B-B6F8-4E79-88B7-D97B1B3C5917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Модель эффективной подготовки кадров квалифицированных рабочих и специалистов среднего звена для устойчивого социально-экономического развития Челябинской области</a:t>
          </a:r>
        </a:p>
      </dgm:t>
    </dgm:pt>
    <dgm:pt modelId="{751A64AB-EE06-45E3-A47F-2D1AF0855FCC}" type="parTrans" cxnId="{D32918C2-DF7E-4306-A3CA-BA44F60962E8}">
      <dgm:prSet/>
      <dgm:spPr/>
      <dgm:t>
        <a:bodyPr/>
        <a:lstStyle/>
        <a:p>
          <a:endParaRPr lang="ru-RU"/>
        </a:p>
      </dgm:t>
    </dgm:pt>
    <dgm:pt modelId="{C2CAD4F4-D374-4326-AD7A-FDC4996BA4D6}" type="sibTrans" cxnId="{D32918C2-DF7E-4306-A3CA-BA44F60962E8}">
      <dgm:prSet/>
      <dgm:spPr/>
      <dgm:t>
        <a:bodyPr/>
        <a:lstStyle/>
        <a:p>
          <a:endParaRPr lang="ru-RU"/>
        </a:p>
      </dgm:t>
    </dgm:pt>
    <dgm:pt modelId="{FBBA5AB5-6553-4F6A-BB79-53EDA63A1B24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Индикативные показатели развития Национальной системы как регионального сегмента и другие</a:t>
          </a:r>
          <a:r>
            <a: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907921-B9F1-4FE1-9ED1-FAFED8E07A0C}" type="parTrans" cxnId="{185F1AF0-576A-4CFA-9671-EF7E6426CA29}">
      <dgm:prSet/>
      <dgm:spPr/>
      <dgm:t>
        <a:bodyPr/>
        <a:lstStyle/>
        <a:p>
          <a:endParaRPr lang="ru-RU"/>
        </a:p>
      </dgm:t>
    </dgm:pt>
    <dgm:pt modelId="{251760DB-A1FF-4677-A61D-BEC84E144455}" type="sibTrans" cxnId="{185F1AF0-576A-4CFA-9671-EF7E6426CA29}">
      <dgm:prSet/>
      <dgm:spPr/>
      <dgm:t>
        <a:bodyPr/>
        <a:lstStyle/>
        <a:p>
          <a:endParaRPr lang="ru-RU"/>
        </a:p>
      </dgm:t>
    </dgm:pt>
    <dgm:pt modelId="{31FCA0A5-15C4-41A1-9943-374DAF759DDB}" type="pres">
      <dgm:prSet presAssocID="{43BEDB16-7CC8-4253-B6BF-218CBF43FB1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BBEF6A3-53D1-4938-8974-FE240A751ADC}" type="pres">
      <dgm:prSet presAssocID="{43BEDB16-7CC8-4253-B6BF-218CBF43FB12}" presName="Name1" presStyleCnt="0"/>
      <dgm:spPr/>
    </dgm:pt>
    <dgm:pt modelId="{18AAE2FD-C50C-43D2-BAED-E0AD81A0EEF9}" type="pres">
      <dgm:prSet presAssocID="{43BEDB16-7CC8-4253-B6BF-218CBF43FB12}" presName="cycle" presStyleCnt="0"/>
      <dgm:spPr/>
    </dgm:pt>
    <dgm:pt modelId="{5C119590-4A3F-4E70-BEBE-AFED202F6926}" type="pres">
      <dgm:prSet presAssocID="{43BEDB16-7CC8-4253-B6BF-218CBF43FB12}" presName="srcNode" presStyleLbl="node1" presStyleIdx="0" presStyleCnt="5"/>
      <dgm:spPr/>
    </dgm:pt>
    <dgm:pt modelId="{AAF715B7-6961-43A6-B35E-BABCE02F962F}" type="pres">
      <dgm:prSet presAssocID="{43BEDB16-7CC8-4253-B6BF-218CBF43FB12}" presName="conn" presStyleLbl="parChTrans1D2" presStyleIdx="0" presStyleCnt="1"/>
      <dgm:spPr/>
      <dgm:t>
        <a:bodyPr/>
        <a:lstStyle/>
        <a:p>
          <a:endParaRPr lang="ru-RU"/>
        </a:p>
      </dgm:t>
    </dgm:pt>
    <dgm:pt modelId="{8E29E912-4BE8-4861-8716-928895DF5E02}" type="pres">
      <dgm:prSet presAssocID="{43BEDB16-7CC8-4253-B6BF-218CBF43FB12}" presName="extraNode" presStyleLbl="node1" presStyleIdx="0" presStyleCnt="5"/>
      <dgm:spPr/>
    </dgm:pt>
    <dgm:pt modelId="{9E0B4CD3-BFE8-42E8-A503-98A0A892168E}" type="pres">
      <dgm:prSet presAssocID="{43BEDB16-7CC8-4253-B6BF-218CBF43FB12}" presName="dstNode" presStyleLbl="node1" presStyleIdx="0" presStyleCnt="5"/>
      <dgm:spPr/>
    </dgm:pt>
    <dgm:pt modelId="{8B3693C9-4A02-48A8-B94A-6D174A72E11B}" type="pres">
      <dgm:prSet presAssocID="{0610D7C4-844E-4D08-8597-E627A6CC6967}" presName="text_1" presStyleLbl="node1" presStyleIdx="0" presStyleCnt="5" custAng="0" custScaleX="94144" custScaleY="176343" custLinFactNeighborX="3423" custLinFactNeighborY="-59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5883E-E714-47FD-962D-9E6D00DB9F4A}" type="pres">
      <dgm:prSet presAssocID="{0610D7C4-844E-4D08-8597-E627A6CC6967}" presName="accent_1" presStyleCnt="0"/>
      <dgm:spPr/>
    </dgm:pt>
    <dgm:pt modelId="{4BC9C349-AEBA-409E-BC71-A371AF3BF5EF}" type="pres">
      <dgm:prSet presAssocID="{0610D7C4-844E-4D08-8597-E627A6CC6967}" presName="accentRepeatNode" presStyleLbl="solidFgAcc1" presStyleIdx="0" presStyleCnt="5" custScaleX="114620" custLinFactNeighborX="36469" custLinFactNeighborY="-560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C1B2A20-D1FF-4F48-B416-28536862271E}" type="pres">
      <dgm:prSet presAssocID="{DF99E8B6-41D7-4FF8-8E03-501D325AEE9E}" presName="text_2" presStyleLbl="node1" presStyleIdx="1" presStyleCnt="5" custScaleY="135043" custLinFactNeighborX="340" custLinFactNeighborY="2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F73A3-82AD-4D37-B8C6-E9F36F5F1B66}" type="pres">
      <dgm:prSet presAssocID="{DF99E8B6-41D7-4FF8-8E03-501D325AEE9E}" presName="accent_2" presStyleCnt="0"/>
      <dgm:spPr/>
    </dgm:pt>
    <dgm:pt modelId="{D9B7D374-A276-416B-896F-94714CBBBAEE}" type="pres">
      <dgm:prSet presAssocID="{DF99E8B6-41D7-4FF8-8E03-501D325AEE9E}" presName="accentRepeatNode" presStyleLbl="solidFgAcc1" presStyleIdx="1" presStyleCnt="5" custScaleX="12359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81F45EE-0E9D-48C6-B838-F260D922F277}" type="pres">
      <dgm:prSet presAssocID="{CA5AB89B-B6F8-4E79-88B7-D97B1B3C5917}" presName="text_3" presStyleLbl="node1" presStyleIdx="2" presStyleCnt="5" custScaleY="166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6C3325-FF67-44C2-A5EF-D7DDFC899B6C}" type="pres">
      <dgm:prSet presAssocID="{CA5AB89B-B6F8-4E79-88B7-D97B1B3C5917}" presName="accent_3" presStyleCnt="0"/>
      <dgm:spPr/>
    </dgm:pt>
    <dgm:pt modelId="{229FA646-3EDD-4090-A222-EC35314800C3}" type="pres">
      <dgm:prSet presAssocID="{CA5AB89B-B6F8-4E79-88B7-D97B1B3C5917}" presName="accentRepeatNode" presStyleLbl="solidFgAcc1" presStyleIdx="2" presStyleCnt="5" custScaleX="11743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B23AB32-132D-4875-9735-293A0F42E740}" type="pres">
      <dgm:prSet presAssocID="{582578F6-A29B-4578-AB1C-4A04E90D4C39}" presName="text_4" presStyleLbl="node1" presStyleIdx="3" presStyleCnt="5" custScaleY="152847" custLinFactNeighborX="340" custLinFactNeighborY="96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D9C9FD-A250-47EF-B617-CEF1FB8BD880}" type="pres">
      <dgm:prSet presAssocID="{582578F6-A29B-4578-AB1C-4A04E90D4C39}" presName="accent_4" presStyleCnt="0"/>
      <dgm:spPr/>
    </dgm:pt>
    <dgm:pt modelId="{60496BB5-D7E8-456A-A842-A330187CE539}" type="pres">
      <dgm:prSet presAssocID="{582578F6-A29B-4578-AB1C-4A04E90D4C39}" presName="accentRepeatNode" presStyleLbl="solidFgAcc1" presStyleIdx="3" presStyleCnt="5" custScaleX="117566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A989482-33FF-4F18-B86E-94F66E50D34E}" type="pres">
      <dgm:prSet presAssocID="{FBBA5AB5-6553-4F6A-BB79-53EDA63A1B24}" presName="text_5" presStyleLbl="node1" presStyleIdx="4" presStyleCnt="5" custScaleY="147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E3ACB-C868-42D7-B62E-F2344333D287}" type="pres">
      <dgm:prSet presAssocID="{FBBA5AB5-6553-4F6A-BB79-53EDA63A1B24}" presName="accent_5" presStyleCnt="0"/>
      <dgm:spPr/>
    </dgm:pt>
    <dgm:pt modelId="{3CE3ED0F-0768-415A-A741-348C1F2684C3}" type="pres">
      <dgm:prSet presAssocID="{FBBA5AB5-6553-4F6A-BB79-53EDA63A1B24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068003EB-ACBE-4F63-B2C8-0A99EFCE7AF1}" srcId="{43BEDB16-7CC8-4253-B6BF-218CBF43FB12}" destId="{DF99E8B6-41D7-4FF8-8E03-501D325AEE9E}" srcOrd="1" destOrd="0" parTransId="{A123CDB8-3EA3-472E-B21A-49EE243F6209}" sibTransId="{E6C79343-05EE-4D84-ABA1-E483FF9A56F7}"/>
    <dgm:cxn modelId="{4C238B96-0541-4697-9D36-30DD863B0478}" type="presOf" srcId="{DF99E8B6-41D7-4FF8-8E03-501D325AEE9E}" destId="{1C1B2A20-D1FF-4F48-B416-28536862271E}" srcOrd="0" destOrd="0" presId="urn:microsoft.com/office/officeart/2008/layout/VerticalCurvedList"/>
    <dgm:cxn modelId="{9B6A2251-1B9B-46AC-96C3-B5E71332462A}" srcId="{43BEDB16-7CC8-4253-B6BF-218CBF43FB12}" destId="{582578F6-A29B-4578-AB1C-4A04E90D4C39}" srcOrd="3" destOrd="0" parTransId="{A1CC5C83-445C-4541-9E8A-02AD9D54F766}" sibTransId="{04923C22-1D99-448C-B444-BE99863EA930}"/>
    <dgm:cxn modelId="{C8310D1B-CFE1-4318-8AB1-FF4843E8CB18}" type="presOf" srcId="{0610D7C4-844E-4D08-8597-E627A6CC6967}" destId="{8B3693C9-4A02-48A8-B94A-6D174A72E11B}" srcOrd="0" destOrd="0" presId="urn:microsoft.com/office/officeart/2008/layout/VerticalCurvedList"/>
    <dgm:cxn modelId="{F491F422-9F57-4BD2-B63C-B667B42CD96E}" type="presOf" srcId="{582578F6-A29B-4578-AB1C-4A04E90D4C39}" destId="{7B23AB32-132D-4875-9735-293A0F42E740}" srcOrd="0" destOrd="0" presId="urn:microsoft.com/office/officeart/2008/layout/VerticalCurvedList"/>
    <dgm:cxn modelId="{624E9D51-5EE3-4960-AF6E-7C634558B081}" srcId="{43BEDB16-7CC8-4253-B6BF-218CBF43FB12}" destId="{0610D7C4-844E-4D08-8597-E627A6CC6967}" srcOrd="0" destOrd="0" parTransId="{C08044CD-3C9D-4C36-849E-AB1EA99431B3}" sibTransId="{1FBA38B2-DA4F-4056-BC44-ED53EA5B1A8D}"/>
    <dgm:cxn modelId="{7191EB84-F295-423E-AD47-48FAA761E0A4}" type="presOf" srcId="{1FBA38B2-DA4F-4056-BC44-ED53EA5B1A8D}" destId="{AAF715B7-6961-43A6-B35E-BABCE02F962F}" srcOrd="0" destOrd="0" presId="urn:microsoft.com/office/officeart/2008/layout/VerticalCurvedList"/>
    <dgm:cxn modelId="{664C7D3B-3D5E-4FFA-A332-3A907A4DB1A5}" type="presOf" srcId="{CA5AB89B-B6F8-4E79-88B7-D97B1B3C5917}" destId="{C81F45EE-0E9D-48C6-B838-F260D922F277}" srcOrd="0" destOrd="0" presId="urn:microsoft.com/office/officeart/2008/layout/VerticalCurvedList"/>
    <dgm:cxn modelId="{185F1AF0-576A-4CFA-9671-EF7E6426CA29}" srcId="{43BEDB16-7CC8-4253-B6BF-218CBF43FB12}" destId="{FBBA5AB5-6553-4F6A-BB79-53EDA63A1B24}" srcOrd="4" destOrd="0" parTransId="{A6907921-B9F1-4FE1-9ED1-FAFED8E07A0C}" sibTransId="{251760DB-A1FF-4677-A61D-BEC84E144455}"/>
    <dgm:cxn modelId="{240B2EA0-23BD-4A17-AA27-923D281E23C0}" type="presOf" srcId="{43BEDB16-7CC8-4253-B6BF-218CBF43FB12}" destId="{31FCA0A5-15C4-41A1-9943-374DAF759DDB}" srcOrd="0" destOrd="0" presId="urn:microsoft.com/office/officeart/2008/layout/VerticalCurvedList"/>
    <dgm:cxn modelId="{8C775377-84DE-40F7-AF09-286B2E574890}" type="presOf" srcId="{FBBA5AB5-6553-4F6A-BB79-53EDA63A1B24}" destId="{BA989482-33FF-4F18-B86E-94F66E50D34E}" srcOrd="0" destOrd="0" presId="urn:microsoft.com/office/officeart/2008/layout/VerticalCurvedList"/>
    <dgm:cxn modelId="{D32918C2-DF7E-4306-A3CA-BA44F60962E8}" srcId="{43BEDB16-7CC8-4253-B6BF-218CBF43FB12}" destId="{CA5AB89B-B6F8-4E79-88B7-D97B1B3C5917}" srcOrd="2" destOrd="0" parTransId="{751A64AB-EE06-45E3-A47F-2D1AF0855FCC}" sibTransId="{C2CAD4F4-D374-4326-AD7A-FDC4996BA4D6}"/>
    <dgm:cxn modelId="{E03506DB-3D23-406E-ADA9-FBFF337750DD}" type="presParOf" srcId="{31FCA0A5-15C4-41A1-9943-374DAF759DDB}" destId="{8BBEF6A3-53D1-4938-8974-FE240A751ADC}" srcOrd="0" destOrd="0" presId="urn:microsoft.com/office/officeart/2008/layout/VerticalCurvedList"/>
    <dgm:cxn modelId="{57531223-348F-44E4-A9DA-E2BB9E72DD13}" type="presParOf" srcId="{8BBEF6A3-53D1-4938-8974-FE240A751ADC}" destId="{18AAE2FD-C50C-43D2-BAED-E0AD81A0EEF9}" srcOrd="0" destOrd="0" presId="urn:microsoft.com/office/officeart/2008/layout/VerticalCurvedList"/>
    <dgm:cxn modelId="{84E9A3A4-8309-47AA-B17B-FE775CD84122}" type="presParOf" srcId="{18AAE2FD-C50C-43D2-BAED-E0AD81A0EEF9}" destId="{5C119590-4A3F-4E70-BEBE-AFED202F6926}" srcOrd="0" destOrd="0" presId="urn:microsoft.com/office/officeart/2008/layout/VerticalCurvedList"/>
    <dgm:cxn modelId="{866D649B-30F9-460C-966B-C291BC651579}" type="presParOf" srcId="{18AAE2FD-C50C-43D2-BAED-E0AD81A0EEF9}" destId="{AAF715B7-6961-43A6-B35E-BABCE02F962F}" srcOrd="1" destOrd="0" presId="urn:microsoft.com/office/officeart/2008/layout/VerticalCurvedList"/>
    <dgm:cxn modelId="{ACAA6894-9C69-4179-B350-24BBF7C817CB}" type="presParOf" srcId="{18AAE2FD-C50C-43D2-BAED-E0AD81A0EEF9}" destId="{8E29E912-4BE8-4861-8716-928895DF5E02}" srcOrd="2" destOrd="0" presId="urn:microsoft.com/office/officeart/2008/layout/VerticalCurvedList"/>
    <dgm:cxn modelId="{7680BC24-928D-459C-BF0A-DC8F45111C52}" type="presParOf" srcId="{18AAE2FD-C50C-43D2-BAED-E0AD81A0EEF9}" destId="{9E0B4CD3-BFE8-42E8-A503-98A0A892168E}" srcOrd="3" destOrd="0" presId="urn:microsoft.com/office/officeart/2008/layout/VerticalCurvedList"/>
    <dgm:cxn modelId="{09EF0C73-A965-42A9-9718-046FF1B33A7F}" type="presParOf" srcId="{8BBEF6A3-53D1-4938-8974-FE240A751ADC}" destId="{8B3693C9-4A02-48A8-B94A-6D174A72E11B}" srcOrd="1" destOrd="0" presId="urn:microsoft.com/office/officeart/2008/layout/VerticalCurvedList"/>
    <dgm:cxn modelId="{89F05A26-A43C-414D-AE61-E2FEDE254E4B}" type="presParOf" srcId="{8BBEF6A3-53D1-4938-8974-FE240A751ADC}" destId="{6E95883E-E714-47FD-962D-9E6D00DB9F4A}" srcOrd="2" destOrd="0" presId="urn:microsoft.com/office/officeart/2008/layout/VerticalCurvedList"/>
    <dgm:cxn modelId="{C22A5F57-3255-400D-AA03-06EB1E455EDD}" type="presParOf" srcId="{6E95883E-E714-47FD-962D-9E6D00DB9F4A}" destId="{4BC9C349-AEBA-409E-BC71-A371AF3BF5EF}" srcOrd="0" destOrd="0" presId="urn:microsoft.com/office/officeart/2008/layout/VerticalCurvedList"/>
    <dgm:cxn modelId="{34412E8E-8316-4FB3-9982-48E33AE3D605}" type="presParOf" srcId="{8BBEF6A3-53D1-4938-8974-FE240A751ADC}" destId="{1C1B2A20-D1FF-4F48-B416-28536862271E}" srcOrd="3" destOrd="0" presId="urn:microsoft.com/office/officeart/2008/layout/VerticalCurvedList"/>
    <dgm:cxn modelId="{902ADF12-0251-4AA3-8E74-206A1FEBF8A8}" type="presParOf" srcId="{8BBEF6A3-53D1-4938-8974-FE240A751ADC}" destId="{6BDF73A3-82AD-4D37-B8C6-E9F36F5F1B66}" srcOrd="4" destOrd="0" presId="urn:microsoft.com/office/officeart/2008/layout/VerticalCurvedList"/>
    <dgm:cxn modelId="{7D3B38AE-AD5E-4092-9654-A9C5E0F30E42}" type="presParOf" srcId="{6BDF73A3-82AD-4D37-B8C6-E9F36F5F1B66}" destId="{D9B7D374-A276-416B-896F-94714CBBBAEE}" srcOrd="0" destOrd="0" presId="urn:microsoft.com/office/officeart/2008/layout/VerticalCurvedList"/>
    <dgm:cxn modelId="{2E03A894-B520-4096-9C28-25CCBB305EC6}" type="presParOf" srcId="{8BBEF6A3-53D1-4938-8974-FE240A751ADC}" destId="{C81F45EE-0E9D-48C6-B838-F260D922F277}" srcOrd="5" destOrd="0" presId="urn:microsoft.com/office/officeart/2008/layout/VerticalCurvedList"/>
    <dgm:cxn modelId="{2B592A67-291C-4445-B071-12B225A20528}" type="presParOf" srcId="{8BBEF6A3-53D1-4938-8974-FE240A751ADC}" destId="{9C6C3325-FF67-44C2-A5EF-D7DDFC899B6C}" srcOrd="6" destOrd="0" presId="urn:microsoft.com/office/officeart/2008/layout/VerticalCurvedList"/>
    <dgm:cxn modelId="{9975DB3C-2004-4E15-AB1A-260089B2C897}" type="presParOf" srcId="{9C6C3325-FF67-44C2-A5EF-D7DDFC899B6C}" destId="{229FA646-3EDD-4090-A222-EC35314800C3}" srcOrd="0" destOrd="0" presId="urn:microsoft.com/office/officeart/2008/layout/VerticalCurvedList"/>
    <dgm:cxn modelId="{CED49F1C-C296-4650-99C4-39E9516B7470}" type="presParOf" srcId="{8BBEF6A3-53D1-4938-8974-FE240A751ADC}" destId="{7B23AB32-132D-4875-9735-293A0F42E740}" srcOrd="7" destOrd="0" presId="urn:microsoft.com/office/officeart/2008/layout/VerticalCurvedList"/>
    <dgm:cxn modelId="{3C13A56C-7973-4FF8-88B8-00136BBA9CEC}" type="presParOf" srcId="{8BBEF6A3-53D1-4938-8974-FE240A751ADC}" destId="{2CD9C9FD-A250-47EF-B617-CEF1FB8BD880}" srcOrd="8" destOrd="0" presId="urn:microsoft.com/office/officeart/2008/layout/VerticalCurvedList"/>
    <dgm:cxn modelId="{6BF78581-7972-41E6-818D-AABAD93A908B}" type="presParOf" srcId="{2CD9C9FD-A250-47EF-B617-CEF1FB8BD880}" destId="{60496BB5-D7E8-456A-A842-A330187CE539}" srcOrd="0" destOrd="0" presId="urn:microsoft.com/office/officeart/2008/layout/VerticalCurvedList"/>
    <dgm:cxn modelId="{8AAFEDE9-50B3-492C-9EE7-0A0DED83F0FD}" type="presParOf" srcId="{8BBEF6A3-53D1-4938-8974-FE240A751ADC}" destId="{BA989482-33FF-4F18-B86E-94F66E50D34E}" srcOrd="9" destOrd="0" presId="urn:microsoft.com/office/officeart/2008/layout/VerticalCurvedList"/>
    <dgm:cxn modelId="{32C8BE01-FBCA-43FF-9CFA-7F17414A027C}" type="presParOf" srcId="{8BBEF6A3-53D1-4938-8974-FE240A751ADC}" destId="{3FEE3ACB-C868-42D7-B62E-F2344333D287}" srcOrd="10" destOrd="0" presId="urn:microsoft.com/office/officeart/2008/layout/VerticalCurvedList"/>
    <dgm:cxn modelId="{81C3B14B-F77B-41FA-AAA4-7A36A5711974}" type="presParOf" srcId="{3FEE3ACB-C868-42D7-B62E-F2344333D287}" destId="{3CE3ED0F-0768-415A-A741-348C1F2684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4BE5A7-9BFF-4977-A4B2-6E3E26DF0D2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FF0412-D428-4997-A023-9DA02220C105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ФЗ «О независимой оценке квалификации» 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EDD968-3164-4C9A-9A7A-B8BB2D1EF69E}" type="parTrans" cxnId="{5C36B811-F0D6-4525-B357-1844E90176A9}">
      <dgm:prSet/>
      <dgm:spPr/>
      <dgm:t>
        <a:bodyPr/>
        <a:lstStyle/>
        <a:p>
          <a:endParaRPr lang="ru-RU"/>
        </a:p>
      </dgm:t>
    </dgm:pt>
    <dgm:pt modelId="{AAAF5301-7714-4380-A172-88B09E91FCBB}" type="sibTrans" cxnId="{5C36B811-F0D6-4525-B357-1844E90176A9}">
      <dgm:prSet/>
      <dgm:spPr/>
      <dgm:t>
        <a:bodyPr/>
        <a:lstStyle/>
        <a:p>
          <a:endParaRPr lang="ru-RU"/>
        </a:p>
      </dgm:t>
    </dgm:pt>
    <dgm:pt modelId="{2F3C279C-6987-41FD-BD0B-50049220C7BB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Трудовой кодекс Российской Федерации в связи с принятием Федерального закона «О независимой оценке квалификации»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449E91-4663-4E41-8EA4-6D280AED4D73}" type="parTrans" cxnId="{7137D4A0-4DDC-4140-BD1A-8F2A501598BA}">
      <dgm:prSet/>
      <dgm:spPr/>
      <dgm:t>
        <a:bodyPr/>
        <a:lstStyle/>
        <a:p>
          <a:endParaRPr lang="ru-RU"/>
        </a:p>
      </dgm:t>
    </dgm:pt>
    <dgm:pt modelId="{427D79DF-0253-4B8B-9B95-E2A1618A9794}" type="sibTrans" cxnId="{7137D4A0-4DDC-4140-BD1A-8F2A501598BA}">
      <dgm:prSet/>
      <dgm:spPr/>
      <dgm:t>
        <a:bodyPr/>
        <a:lstStyle/>
        <a:p>
          <a:endParaRPr lang="ru-RU"/>
        </a:p>
      </dgm:t>
    </dgm:pt>
    <dgm:pt modelId="{279ACD11-A867-4710-996E-CADE4602CD54}">
      <dgm:prSet phldrT="[Текст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Налоговый кодекс Российской Федерации в связи с принятием Федерального закона «О независимой оценке квалификации»</a:t>
          </a:r>
          <a:endParaRPr lang="ru-RU" dirty="0"/>
        </a:p>
      </dgm:t>
    </dgm:pt>
    <dgm:pt modelId="{B2E36805-51AA-4102-B856-2FCA6C909B39}" type="parTrans" cxnId="{ABF29CE2-585A-4EC7-AF0F-A5A55486B678}">
      <dgm:prSet/>
      <dgm:spPr/>
      <dgm:t>
        <a:bodyPr/>
        <a:lstStyle/>
        <a:p>
          <a:endParaRPr lang="ru-RU"/>
        </a:p>
      </dgm:t>
    </dgm:pt>
    <dgm:pt modelId="{04F3D468-6869-48A2-8DE1-8EA8E371C229}" type="sibTrans" cxnId="{ABF29CE2-585A-4EC7-AF0F-A5A55486B678}">
      <dgm:prSet/>
      <dgm:spPr/>
      <dgm:t>
        <a:bodyPr/>
        <a:lstStyle/>
        <a:p>
          <a:endParaRPr lang="ru-RU"/>
        </a:p>
      </dgm:t>
    </dgm:pt>
    <dgm:pt modelId="{101C7AFB-A353-4E3E-A7CC-98973F57DF29}" type="pres">
      <dgm:prSet presAssocID="{DC4BE5A7-9BFF-4977-A4B2-6E3E26DF0D2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0AE361-1B67-4B07-A0EA-15AC5E2ABC7A}" type="pres">
      <dgm:prSet presAssocID="{51FF0412-D428-4997-A023-9DA02220C105}" presName="linNode" presStyleCnt="0"/>
      <dgm:spPr/>
    </dgm:pt>
    <dgm:pt modelId="{517A808B-2EAB-45BE-8BBA-22F8DBA0C9B5}" type="pres">
      <dgm:prSet presAssocID="{51FF0412-D428-4997-A023-9DA02220C105}" presName="parentText" presStyleLbl="node1" presStyleIdx="0" presStyleCnt="3" custScaleX="277778" custScaleY="439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19D0DA-5B9D-421A-B023-D6340A5F7473}" type="pres">
      <dgm:prSet presAssocID="{AAAF5301-7714-4380-A172-88B09E91FCBB}" presName="sp" presStyleCnt="0"/>
      <dgm:spPr/>
    </dgm:pt>
    <dgm:pt modelId="{089EE012-F103-4201-97D0-1208E5077A30}" type="pres">
      <dgm:prSet presAssocID="{2F3C279C-6987-41FD-BD0B-50049220C7BB}" presName="linNode" presStyleCnt="0"/>
      <dgm:spPr/>
    </dgm:pt>
    <dgm:pt modelId="{3815B5C2-9327-443D-A5FE-BBAA2C64621A}" type="pres">
      <dgm:prSet presAssocID="{2F3C279C-6987-41FD-BD0B-50049220C7BB}" presName="parentText" presStyleLbl="node1" presStyleIdx="1" presStyleCnt="3" custScaleX="2138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4F811-DF8D-4C73-9DB2-06844BA67CA0}" type="pres">
      <dgm:prSet presAssocID="{427D79DF-0253-4B8B-9B95-E2A1618A9794}" presName="sp" presStyleCnt="0"/>
      <dgm:spPr/>
    </dgm:pt>
    <dgm:pt modelId="{57DE8829-2242-4619-8E1F-E2130F082821}" type="pres">
      <dgm:prSet presAssocID="{279ACD11-A867-4710-996E-CADE4602CD54}" presName="linNode" presStyleCnt="0"/>
      <dgm:spPr/>
    </dgm:pt>
    <dgm:pt modelId="{C2300DF0-88E0-43BB-A877-093DBC0F7C93}" type="pres">
      <dgm:prSet presAssocID="{279ACD11-A867-4710-996E-CADE4602CD54}" presName="parentText" presStyleLbl="node1" presStyleIdx="2" presStyleCnt="3" custScaleX="277778" custLinFactNeighborX="-24413" custLinFactNeighborY="409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C79840-5377-40D1-B07F-E702124254E5}" type="presOf" srcId="{2F3C279C-6987-41FD-BD0B-50049220C7BB}" destId="{3815B5C2-9327-443D-A5FE-BBAA2C64621A}" srcOrd="0" destOrd="0" presId="urn:microsoft.com/office/officeart/2005/8/layout/vList5"/>
    <dgm:cxn modelId="{2AD2E6A4-3CFD-42D5-8903-E9DCF6BE9E73}" type="presOf" srcId="{DC4BE5A7-9BFF-4977-A4B2-6E3E26DF0D2C}" destId="{101C7AFB-A353-4E3E-A7CC-98973F57DF29}" srcOrd="0" destOrd="0" presId="urn:microsoft.com/office/officeart/2005/8/layout/vList5"/>
    <dgm:cxn modelId="{7137D4A0-4DDC-4140-BD1A-8F2A501598BA}" srcId="{DC4BE5A7-9BFF-4977-A4B2-6E3E26DF0D2C}" destId="{2F3C279C-6987-41FD-BD0B-50049220C7BB}" srcOrd="1" destOrd="0" parTransId="{36449E91-4663-4E41-8EA4-6D280AED4D73}" sibTransId="{427D79DF-0253-4B8B-9B95-E2A1618A9794}"/>
    <dgm:cxn modelId="{ABF29CE2-585A-4EC7-AF0F-A5A55486B678}" srcId="{DC4BE5A7-9BFF-4977-A4B2-6E3E26DF0D2C}" destId="{279ACD11-A867-4710-996E-CADE4602CD54}" srcOrd="2" destOrd="0" parTransId="{B2E36805-51AA-4102-B856-2FCA6C909B39}" sibTransId="{04F3D468-6869-48A2-8DE1-8EA8E371C229}"/>
    <dgm:cxn modelId="{A590B46F-FC84-4FA9-8D6D-241D509A914D}" type="presOf" srcId="{279ACD11-A867-4710-996E-CADE4602CD54}" destId="{C2300DF0-88E0-43BB-A877-093DBC0F7C93}" srcOrd="0" destOrd="0" presId="urn:microsoft.com/office/officeart/2005/8/layout/vList5"/>
    <dgm:cxn modelId="{2A96CECC-19FB-4402-8498-76BA7649EBCB}" type="presOf" srcId="{51FF0412-D428-4997-A023-9DA02220C105}" destId="{517A808B-2EAB-45BE-8BBA-22F8DBA0C9B5}" srcOrd="0" destOrd="0" presId="urn:microsoft.com/office/officeart/2005/8/layout/vList5"/>
    <dgm:cxn modelId="{5C36B811-F0D6-4525-B357-1844E90176A9}" srcId="{DC4BE5A7-9BFF-4977-A4B2-6E3E26DF0D2C}" destId="{51FF0412-D428-4997-A023-9DA02220C105}" srcOrd="0" destOrd="0" parTransId="{EDEDD968-3164-4C9A-9A7A-B8BB2D1EF69E}" sibTransId="{AAAF5301-7714-4380-A172-88B09E91FCBB}"/>
    <dgm:cxn modelId="{6A5F0E95-3282-45E6-B44E-51637D738A8B}" type="presParOf" srcId="{101C7AFB-A353-4E3E-A7CC-98973F57DF29}" destId="{F90AE361-1B67-4B07-A0EA-15AC5E2ABC7A}" srcOrd="0" destOrd="0" presId="urn:microsoft.com/office/officeart/2005/8/layout/vList5"/>
    <dgm:cxn modelId="{8320C9F8-FD35-4D45-8B5A-4CAE923912CB}" type="presParOf" srcId="{F90AE361-1B67-4B07-A0EA-15AC5E2ABC7A}" destId="{517A808B-2EAB-45BE-8BBA-22F8DBA0C9B5}" srcOrd="0" destOrd="0" presId="urn:microsoft.com/office/officeart/2005/8/layout/vList5"/>
    <dgm:cxn modelId="{F4E16115-4F7A-41F4-974D-D9618D1DEAE5}" type="presParOf" srcId="{101C7AFB-A353-4E3E-A7CC-98973F57DF29}" destId="{6B19D0DA-5B9D-421A-B023-D6340A5F7473}" srcOrd="1" destOrd="0" presId="urn:microsoft.com/office/officeart/2005/8/layout/vList5"/>
    <dgm:cxn modelId="{D8A13F83-0CDC-4512-9DC0-823B85F2A3CC}" type="presParOf" srcId="{101C7AFB-A353-4E3E-A7CC-98973F57DF29}" destId="{089EE012-F103-4201-97D0-1208E5077A30}" srcOrd="2" destOrd="0" presId="urn:microsoft.com/office/officeart/2005/8/layout/vList5"/>
    <dgm:cxn modelId="{05EDCD78-6928-4C4B-B1DE-F7AC6D68F654}" type="presParOf" srcId="{089EE012-F103-4201-97D0-1208E5077A30}" destId="{3815B5C2-9327-443D-A5FE-BBAA2C64621A}" srcOrd="0" destOrd="0" presId="urn:microsoft.com/office/officeart/2005/8/layout/vList5"/>
    <dgm:cxn modelId="{106F8A74-75CA-44C1-AE07-62B43B0B2BC1}" type="presParOf" srcId="{101C7AFB-A353-4E3E-A7CC-98973F57DF29}" destId="{8E04F811-DF8D-4C73-9DB2-06844BA67CA0}" srcOrd="3" destOrd="0" presId="urn:microsoft.com/office/officeart/2005/8/layout/vList5"/>
    <dgm:cxn modelId="{03E0B4F7-F5B9-4CED-913B-04049A5055D7}" type="presParOf" srcId="{101C7AFB-A353-4E3E-A7CC-98973F57DF29}" destId="{57DE8829-2242-4619-8E1F-E2130F082821}" srcOrd="4" destOrd="0" presId="urn:microsoft.com/office/officeart/2005/8/layout/vList5"/>
    <dgm:cxn modelId="{B0F7B051-A887-4199-829C-1017A5031742}" type="presParOf" srcId="{57DE8829-2242-4619-8E1F-E2130F082821}" destId="{C2300DF0-88E0-43BB-A877-093DBC0F7C9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2681C8-E2C3-4385-9028-3300EA8DDDA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52CAC807-FCA9-44AB-95F5-D084BA9E470F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Создать  СПК инженерных кадров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>
            <a:solidFill>
              <a:srgbClr val="C00000"/>
            </a:solidFill>
          </a:endParaRPr>
        </a:p>
      </dgm:t>
    </dgm:pt>
    <dgm:pt modelId="{CA3C58C8-4A19-49FB-9660-9D6ACAF83B9E}" type="parTrans" cxnId="{7D01956B-9286-4949-9BF9-BD38356C1544}">
      <dgm:prSet/>
      <dgm:spPr/>
      <dgm:t>
        <a:bodyPr/>
        <a:lstStyle/>
        <a:p>
          <a:endParaRPr lang="ru-RU"/>
        </a:p>
      </dgm:t>
    </dgm:pt>
    <dgm:pt modelId="{0FFEFBBA-200D-4B53-9F8A-D2845F682D0F}" type="sibTrans" cxnId="{7D01956B-9286-4949-9BF9-BD38356C1544}">
      <dgm:prSet/>
      <dgm:spPr/>
      <dgm:t>
        <a:bodyPr/>
        <a:lstStyle/>
        <a:p>
          <a:endParaRPr lang="ru-RU"/>
        </a:p>
      </dgm:t>
    </dgm:pt>
    <dgm:pt modelId="{3592486C-C6FB-4972-984A-69F559DC9D68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Разработать стратегию развития человеческого потенциала, воспроизводства трудовых ресурсов 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 smtClean="0">
            <a:latin typeface="Times New Roman" pitchFamily="18" charset="0"/>
            <a:cs typeface="Times New Roman" pitchFamily="18" charset="0"/>
          </a:endParaRPr>
        </a:p>
      </dgm:t>
    </dgm:pt>
    <dgm:pt modelId="{6AA450FD-1F45-45D5-8CE5-71B74BBF4B93}" type="parTrans" cxnId="{5F28B6A3-DCBF-4E98-A1CB-9AB47C8024B9}">
      <dgm:prSet/>
      <dgm:spPr/>
      <dgm:t>
        <a:bodyPr/>
        <a:lstStyle/>
        <a:p>
          <a:endParaRPr lang="ru-RU"/>
        </a:p>
      </dgm:t>
    </dgm:pt>
    <dgm:pt modelId="{4362A138-AFDF-4B05-9D1A-126FBF69429D}" type="sibTrans" cxnId="{5F28B6A3-DCBF-4E98-A1CB-9AB47C8024B9}">
      <dgm:prSet/>
      <dgm:spPr/>
      <dgm:t>
        <a:bodyPr/>
        <a:lstStyle/>
        <a:p>
          <a:endParaRPr lang="ru-RU"/>
        </a:p>
      </dgm:t>
    </dgm:pt>
    <dgm:pt modelId="{A27050E8-E02D-4BA5-BD97-F2653761DF5B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Разработать механизм выделения субсидий</a:t>
          </a:r>
        </a:p>
      </dgm:t>
    </dgm:pt>
    <dgm:pt modelId="{DFE31596-5617-4FAC-9EF3-4C9D35331D4B}" type="parTrans" cxnId="{8EC15881-7558-4585-8277-D53754BDD4E4}">
      <dgm:prSet/>
      <dgm:spPr/>
      <dgm:t>
        <a:bodyPr/>
        <a:lstStyle/>
        <a:p>
          <a:endParaRPr lang="ru-RU"/>
        </a:p>
      </dgm:t>
    </dgm:pt>
    <dgm:pt modelId="{E4AD0487-05C8-4E6B-89DE-E0FE3FBDE178}" type="sibTrans" cxnId="{8EC15881-7558-4585-8277-D53754BDD4E4}">
      <dgm:prSet/>
      <dgm:spPr/>
      <dgm:t>
        <a:bodyPr/>
        <a:lstStyle/>
        <a:p>
          <a:endParaRPr lang="ru-RU"/>
        </a:p>
      </dgm:t>
    </dgm:pt>
    <dgm:pt modelId="{2DD4D652-97E8-4ABD-87C2-4B4863F18BB9}" type="pres">
      <dgm:prSet presAssocID="{8C2681C8-E2C3-4385-9028-3300EA8DDDA8}" presName="CompostProcess" presStyleCnt="0">
        <dgm:presLayoutVars>
          <dgm:dir/>
          <dgm:resizeHandles val="exact"/>
        </dgm:presLayoutVars>
      </dgm:prSet>
      <dgm:spPr/>
    </dgm:pt>
    <dgm:pt modelId="{E1CFD839-F35A-4D4F-8724-A74ACE0F10A6}" type="pres">
      <dgm:prSet presAssocID="{8C2681C8-E2C3-4385-9028-3300EA8DDDA8}" presName="arrow" presStyleLbl="bgShp" presStyleIdx="0" presStyleCnt="1" custScaleX="117647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3F15BF04-179F-47F7-9E42-FD011B778D9A}" type="pres">
      <dgm:prSet presAssocID="{8C2681C8-E2C3-4385-9028-3300EA8DDDA8}" presName="linearProcess" presStyleCnt="0"/>
      <dgm:spPr/>
    </dgm:pt>
    <dgm:pt modelId="{56B93657-9DAB-4E42-91DA-E0AAE008A763}" type="pres">
      <dgm:prSet presAssocID="{3592486C-C6FB-4972-984A-69F559DC9D68}" presName="textNode" presStyleLbl="node1" presStyleIdx="0" presStyleCnt="3" custScaleX="112829" custScaleY="222975" custLinFactNeighborX="62295" custLinFactNeighborY="39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9FE42-030D-4BD7-B5CF-3383C77E64F5}" type="pres">
      <dgm:prSet presAssocID="{4362A138-AFDF-4B05-9D1A-126FBF69429D}" presName="sibTrans" presStyleCnt="0"/>
      <dgm:spPr/>
    </dgm:pt>
    <dgm:pt modelId="{C1966A7A-0B67-469C-AA00-A2018B6FA265}" type="pres">
      <dgm:prSet presAssocID="{A27050E8-E02D-4BA5-BD97-F2653761DF5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2FF22-56AC-4F62-B5B4-1BEE2B61D4F9}" type="pres">
      <dgm:prSet presAssocID="{E4AD0487-05C8-4E6B-89DE-E0FE3FBDE178}" presName="sibTrans" presStyleCnt="0"/>
      <dgm:spPr/>
    </dgm:pt>
    <dgm:pt modelId="{9CA84B4D-AB65-4EE9-A8B7-37E9A40FD73F}" type="pres">
      <dgm:prSet presAssocID="{52CAC807-FCA9-44AB-95F5-D084BA9E470F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01956B-9286-4949-9BF9-BD38356C1544}" srcId="{8C2681C8-E2C3-4385-9028-3300EA8DDDA8}" destId="{52CAC807-FCA9-44AB-95F5-D084BA9E470F}" srcOrd="2" destOrd="0" parTransId="{CA3C58C8-4A19-49FB-9660-9D6ACAF83B9E}" sibTransId="{0FFEFBBA-200D-4B53-9F8A-D2845F682D0F}"/>
    <dgm:cxn modelId="{5F28B6A3-DCBF-4E98-A1CB-9AB47C8024B9}" srcId="{8C2681C8-E2C3-4385-9028-3300EA8DDDA8}" destId="{3592486C-C6FB-4972-984A-69F559DC9D68}" srcOrd="0" destOrd="0" parTransId="{6AA450FD-1F45-45D5-8CE5-71B74BBF4B93}" sibTransId="{4362A138-AFDF-4B05-9D1A-126FBF69429D}"/>
    <dgm:cxn modelId="{9B3E82F1-AF19-43E8-A967-5AB85AF3338C}" type="presOf" srcId="{A27050E8-E02D-4BA5-BD97-F2653761DF5B}" destId="{C1966A7A-0B67-469C-AA00-A2018B6FA265}" srcOrd="0" destOrd="0" presId="urn:microsoft.com/office/officeart/2005/8/layout/hProcess9"/>
    <dgm:cxn modelId="{E8E48D1F-53DF-4746-92D3-293B07107043}" type="presOf" srcId="{3592486C-C6FB-4972-984A-69F559DC9D68}" destId="{56B93657-9DAB-4E42-91DA-E0AAE008A763}" srcOrd="0" destOrd="0" presId="urn:microsoft.com/office/officeart/2005/8/layout/hProcess9"/>
    <dgm:cxn modelId="{8EC15881-7558-4585-8277-D53754BDD4E4}" srcId="{8C2681C8-E2C3-4385-9028-3300EA8DDDA8}" destId="{A27050E8-E02D-4BA5-BD97-F2653761DF5B}" srcOrd="1" destOrd="0" parTransId="{DFE31596-5617-4FAC-9EF3-4C9D35331D4B}" sibTransId="{E4AD0487-05C8-4E6B-89DE-E0FE3FBDE178}"/>
    <dgm:cxn modelId="{3FB44CB1-837F-43CB-8286-6FA0B5A981D6}" type="presOf" srcId="{52CAC807-FCA9-44AB-95F5-D084BA9E470F}" destId="{9CA84B4D-AB65-4EE9-A8B7-37E9A40FD73F}" srcOrd="0" destOrd="0" presId="urn:microsoft.com/office/officeart/2005/8/layout/hProcess9"/>
    <dgm:cxn modelId="{461C2E07-40BE-4CFC-90F3-86E249DF017B}" type="presOf" srcId="{8C2681C8-E2C3-4385-9028-3300EA8DDDA8}" destId="{2DD4D652-97E8-4ABD-87C2-4B4863F18BB9}" srcOrd="0" destOrd="0" presId="urn:microsoft.com/office/officeart/2005/8/layout/hProcess9"/>
    <dgm:cxn modelId="{694FE7CC-D6C5-439E-BCC2-B96971198CEC}" type="presParOf" srcId="{2DD4D652-97E8-4ABD-87C2-4B4863F18BB9}" destId="{E1CFD839-F35A-4D4F-8724-A74ACE0F10A6}" srcOrd="0" destOrd="0" presId="urn:microsoft.com/office/officeart/2005/8/layout/hProcess9"/>
    <dgm:cxn modelId="{7580B29D-F0B1-4AAC-9187-C9BF15C46647}" type="presParOf" srcId="{2DD4D652-97E8-4ABD-87C2-4B4863F18BB9}" destId="{3F15BF04-179F-47F7-9E42-FD011B778D9A}" srcOrd="1" destOrd="0" presId="urn:microsoft.com/office/officeart/2005/8/layout/hProcess9"/>
    <dgm:cxn modelId="{32F8D80B-506B-43CF-BDDB-AD20429D8B35}" type="presParOf" srcId="{3F15BF04-179F-47F7-9E42-FD011B778D9A}" destId="{56B93657-9DAB-4E42-91DA-E0AAE008A763}" srcOrd="0" destOrd="0" presId="urn:microsoft.com/office/officeart/2005/8/layout/hProcess9"/>
    <dgm:cxn modelId="{765224C7-861A-41C4-B721-3F1A2A91E738}" type="presParOf" srcId="{3F15BF04-179F-47F7-9E42-FD011B778D9A}" destId="{6A79FE42-030D-4BD7-B5CF-3383C77E64F5}" srcOrd="1" destOrd="0" presId="urn:microsoft.com/office/officeart/2005/8/layout/hProcess9"/>
    <dgm:cxn modelId="{E3DE46F2-D4A2-44A1-B036-BED8CFDEA413}" type="presParOf" srcId="{3F15BF04-179F-47F7-9E42-FD011B778D9A}" destId="{C1966A7A-0B67-469C-AA00-A2018B6FA265}" srcOrd="2" destOrd="0" presId="urn:microsoft.com/office/officeart/2005/8/layout/hProcess9"/>
    <dgm:cxn modelId="{7EE10AE5-9DF0-4EBB-A962-EB57BD1F3145}" type="presParOf" srcId="{3F15BF04-179F-47F7-9E42-FD011B778D9A}" destId="{EC02FF22-56AC-4F62-B5B4-1BEE2B61D4F9}" srcOrd="3" destOrd="0" presId="urn:microsoft.com/office/officeart/2005/8/layout/hProcess9"/>
    <dgm:cxn modelId="{C16227EC-9B8A-4FCA-A343-EFD37DC9860A}" type="presParOf" srcId="{3F15BF04-179F-47F7-9E42-FD011B778D9A}" destId="{9CA84B4D-AB65-4EE9-A8B7-37E9A40FD73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F715B7-6961-43A6-B35E-BABCE02F962F}">
      <dsp:nvSpPr>
        <dsp:cNvPr id="0" name=""/>
        <dsp:cNvSpPr/>
      </dsp:nvSpPr>
      <dsp:spPr>
        <a:xfrm>
          <a:off x="-5874502" y="-885520"/>
          <a:ext cx="7023043" cy="7023043"/>
        </a:xfrm>
        <a:prstGeom prst="blockArc">
          <a:avLst>
            <a:gd name="adj1" fmla="val 18900000"/>
            <a:gd name="adj2" fmla="val 2700000"/>
            <a:gd name="adj3" fmla="val 308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3693C9-4A02-48A8-B94A-6D174A72E11B}">
      <dsp:nvSpPr>
        <dsp:cNvPr id="0" name=""/>
        <dsp:cNvSpPr/>
      </dsp:nvSpPr>
      <dsp:spPr>
        <a:xfrm>
          <a:off x="1006666" y="55715"/>
          <a:ext cx="7274258" cy="115044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17834" tIns="50800" rIns="50800" bIns="508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 реализации  проекта № 2012-770 «Создание региональной системы развития компетенций  квалификаций как нового ресурса управления качеством рабочей силы( на примере Челябинской области), поддержанного АСИ;</a:t>
          </a:r>
        </a:p>
      </dsp:txBody>
      <dsp:txXfrm>
        <a:off x="1006666" y="55715"/>
        <a:ext cx="7274258" cy="1150442"/>
      </dsp:txXfrm>
    </dsp:sp>
    <dsp:sp modelId="{4BC9C349-AEBA-409E-BC71-A371AF3BF5EF}">
      <dsp:nvSpPr>
        <dsp:cNvPr id="0" name=""/>
        <dsp:cNvSpPr/>
      </dsp:nvSpPr>
      <dsp:spPr>
        <a:xfrm>
          <a:off x="345985" y="216025"/>
          <a:ext cx="934710" cy="81548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1B2A20-D1FF-4F48-B416-28536862271E}">
      <dsp:nvSpPr>
        <dsp:cNvPr id="0" name=""/>
        <dsp:cNvSpPr/>
      </dsp:nvSpPr>
      <dsp:spPr>
        <a:xfrm>
          <a:off x="1008105" y="1224137"/>
          <a:ext cx="7259253" cy="881005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517834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Комплекс мер, направленных на совершенствование системы среднего профессионального образования на 2015-2020 годы</a:t>
          </a:r>
          <a:endParaRPr lang="ru-RU" sz="2000" kern="1200" dirty="0"/>
        </a:p>
      </dsp:txBody>
      <dsp:txXfrm>
        <a:off x="1008105" y="1224137"/>
        <a:ext cx="7259253" cy="881005"/>
      </dsp:txXfrm>
    </dsp:sp>
    <dsp:sp modelId="{D9B7D374-A276-416B-896F-94714CBBBAEE}">
      <dsp:nvSpPr>
        <dsp:cNvPr id="0" name=""/>
        <dsp:cNvSpPr/>
      </dsp:nvSpPr>
      <dsp:spPr>
        <a:xfrm>
          <a:off x="479494" y="1239987"/>
          <a:ext cx="1007859" cy="81548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1F45EE-0E9D-48C6-B838-F260D922F277}">
      <dsp:nvSpPr>
        <dsp:cNvPr id="0" name=""/>
        <dsp:cNvSpPr/>
      </dsp:nvSpPr>
      <dsp:spPr>
        <a:xfrm>
          <a:off x="1126903" y="2083650"/>
          <a:ext cx="7115774" cy="1084701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17834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Модель эффективной подготовки кадров квалифицированных рабочих и специалистов среднего звена для устойчивого социально-экономического развития Челябинской области</a:t>
          </a:r>
        </a:p>
      </dsp:txBody>
      <dsp:txXfrm>
        <a:off x="1126903" y="2083650"/>
        <a:ext cx="7115774" cy="1084701"/>
      </dsp:txXfrm>
    </dsp:sp>
    <dsp:sp modelId="{229FA646-3EDD-4090-A222-EC35314800C3}">
      <dsp:nvSpPr>
        <dsp:cNvPr id="0" name=""/>
        <dsp:cNvSpPr/>
      </dsp:nvSpPr>
      <dsp:spPr>
        <a:xfrm>
          <a:off x="648074" y="2218258"/>
          <a:ext cx="957658" cy="81548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23AB32-132D-4875-9735-293A0F42E740}">
      <dsp:nvSpPr>
        <dsp:cNvPr id="0" name=""/>
        <dsp:cNvSpPr/>
      </dsp:nvSpPr>
      <dsp:spPr>
        <a:xfrm>
          <a:off x="1008105" y="3168355"/>
          <a:ext cx="7259253" cy="997157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17834" tIns="50800" rIns="50800" bIns="508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Положение 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 профессионально-общественной аккредитации образовательных программ в Челябинской области;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8105" y="3168355"/>
        <a:ext cx="7259253" cy="997157"/>
      </dsp:txXfrm>
    </dsp:sp>
    <dsp:sp modelId="{60496BB5-D7E8-456A-A842-A330187CE539}">
      <dsp:nvSpPr>
        <dsp:cNvPr id="0" name=""/>
        <dsp:cNvSpPr/>
      </dsp:nvSpPr>
      <dsp:spPr>
        <a:xfrm>
          <a:off x="504056" y="3196528"/>
          <a:ext cx="958734" cy="815486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989482-33FF-4F18-B86E-94F66E50D34E}">
      <dsp:nvSpPr>
        <dsp:cNvPr id="0" name=""/>
        <dsp:cNvSpPr/>
      </dsp:nvSpPr>
      <dsp:spPr>
        <a:xfrm>
          <a:off x="515941" y="4101806"/>
          <a:ext cx="7726736" cy="961471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17834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Индикативные показатели развития Национальной системы как регионального сегмента и другие</a:t>
          </a: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5941" y="4101806"/>
        <a:ext cx="7726736" cy="961471"/>
      </dsp:txXfrm>
    </dsp:sp>
    <dsp:sp modelId="{3CE3ED0F-0768-415A-A741-348C1F2684C3}">
      <dsp:nvSpPr>
        <dsp:cNvPr id="0" name=""/>
        <dsp:cNvSpPr/>
      </dsp:nvSpPr>
      <dsp:spPr>
        <a:xfrm>
          <a:off x="108198" y="4174799"/>
          <a:ext cx="815486" cy="815486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7A808B-2EAB-45BE-8BBA-22F8DBA0C9B5}">
      <dsp:nvSpPr>
        <dsp:cNvPr id="0" name=""/>
        <dsp:cNvSpPr/>
      </dsp:nvSpPr>
      <dsp:spPr>
        <a:xfrm>
          <a:off x="4015" y="1201"/>
          <a:ext cx="8221569" cy="75305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ФЗ «О независимой оценке квалификации» 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76" y="37962"/>
        <a:ext cx="8148047" cy="679533"/>
      </dsp:txXfrm>
    </dsp:sp>
    <dsp:sp modelId="{3815B5C2-9327-443D-A5FE-BBAA2C64621A}">
      <dsp:nvSpPr>
        <dsp:cNvPr id="0" name=""/>
        <dsp:cNvSpPr/>
      </dsp:nvSpPr>
      <dsp:spPr>
        <a:xfrm>
          <a:off x="4015" y="839920"/>
          <a:ext cx="6336706" cy="17132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Трудовой кодекс Российской Федерации в связи с принятием Федерального закона «О независимой оценке квалификации»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650" y="923555"/>
        <a:ext cx="6169436" cy="1546010"/>
      </dsp:txXfrm>
    </dsp:sp>
    <dsp:sp modelId="{C2300DF0-88E0-43BB-A877-093DBC0F7C93}">
      <dsp:nvSpPr>
        <dsp:cNvPr id="0" name=""/>
        <dsp:cNvSpPr/>
      </dsp:nvSpPr>
      <dsp:spPr>
        <a:xfrm>
          <a:off x="0" y="2640066"/>
          <a:ext cx="8221569" cy="17132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 внесении изменений в Налоговый кодекс Российской Федерации в связи с принятием Федерального закона «О независимой оценке квалификации»</a:t>
          </a:r>
          <a:endParaRPr lang="ru-RU" sz="2700" kern="1200" dirty="0"/>
        </a:p>
      </dsp:txBody>
      <dsp:txXfrm>
        <a:off x="83635" y="2723701"/>
        <a:ext cx="8054299" cy="15460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CFD839-F35A-4D4F-8724-A74ACE0F10A6}">
      <dsp:nvSpPr>
        <dsp:cNvPr id="0" name=""/>
        <dsp:cNvSpPr/>
      </dsp:nvSpPr>
      <dsp:spPr>
        <a:xfrm>
          <a:off x="2" y="0"/>
          <a:ext cx="8229595" cy="4525963"/>
        </a:xfrm>
        <a:prstGeom prst="rightArrow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56B93657-9DAB-4E42-91DA-E0AAE008A763}">
      <dsp:nvSpPr>
        <dsp:cNvPr id="0" name=""/>
        <dsp:cNvSpPr/>
      </dsp:nvSpPr>
      <dsp:spPr>
        <a:xfrm>
          <a:off x="231953" y="316627"/>
          <a:ext cx="2699780" cy="4036706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Разработать стратегию развития человеческого потенциала, воспроизводства трудовых ресурсов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363745" y="448419"/>
        <a:ext cx="2436196" cy="3773122"/>
      </dsp:txXfrm>
    </dsp:sp>
    <dsp:sp modelId="{C1966A7A-0B67-469C-AA00-A2018B6FA265}">
      <dsp:nvSpPr>
        <dsp:cNvPr id="0" name=""/>
        <dsp:cNvSpPr/>
      </dsp:nvSpPr>
      <dsp:spPr>
        <a:xfrm>
          <a:off x="3071882" y="1357788"/>
          <a:ext cx="2392807" cy="181038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Разработать механизм выделения субсидий</a:t>
          </a:r>
        </a:p>
      </dsp:txBody>
      <dsp:txXfrm>
        <a:off x="3160258" y="1446164"/>
        <a:ext cx="2216055" cy="1633633"/>
      </dsp:txXfrm>
    </dsp:sp>
    <dsp:sp modelId="{9CA84B4D-AB65-4EE9-A8B7-37E9A40FD73F}">
      <dsp:nvSpPr>
        <dsp:cNvPr id="0" name=""/>
        <dsp:cNvSpPr/>
      </dsp:nvSpPr>
      <dsp:spPr>
        <a:xfrm>
          <a:off x="5836388" y="1357788"/>
          <a:ext cx="2392807" cy="181038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Создать  СПК инженерных кадров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rgbClr val="C00000"/>
            </a:solidFill>
          </a:endParaRPr>
        </a:p>
      </dsp:txBody>
      <dsp:txXfrm>
        <a:off x="5924764" y="1446164"/>
        <a:ext cx="2216055" cy="1633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023AC-20AE-4BA1-8879-863E29121A24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A5CE4-C5E3-45E0-9D03-2248D947E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618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A5CE4-C5E3-45E0-9D03-2248D947E42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034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95C4A-1E26-4F27-BB08-BB94692F7AF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306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7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531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326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208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50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74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162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476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274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816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64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7779D-DD70-4C27-B13A-5F3AD723847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0810E-5722-4FBA-8BF6-FE0CDC43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176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hyperlink" Target="http://images.yandex.ru/yandsearch?source=wiz&amp;text=%D0%BA%D0%B0%D1%80%D1%82%D0%B8%D0%BD%D0%BA%D0%B8%20%D0%BF%D1%80%D0%BE%D1%84%D0%B5%D1%81%D1%81%D0%B8%D0%BE%D0%BD%D0%B0%D0%BB%D1%8C%D0%BD%D0%BE%D0%B5%20%D0%BE%D0%B1%D1%80%D0%B0%D0%B7%D0%BE%D0%B2%D0%B0%D0%BD%D0%B8%D0%B5&amp;noreask=1&amp;img_url=http://wap.mplaza.ru/parser/images/518f8a422b0f43e0973b536be4d6200f.jpg&amp;pos=11&amp;rpt=simage&amp;lr=56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http://images.yandex.ru/yandsearch?source=wiz&amp;text=%D0%BA%D0%B0%D1%80%D1%82%D0%B8%D0%BD%D0%BA%D0%B8%20%D0%BF%D1%80%D0%BE%D1%84%D0%B5%D1%81%D1%81%D0%B8%D0%BE%D0%BD%D0%B0%D0%BB%D1%8C%D0%BD%D0%BE%D0%B5%20%D0%BE%D0%B1%D1%80%D0%B0%D0%B7%D0%BE%D0%B2%D0%B0%D0%BD%D0%B8%D0%B5&amp;noreask=1&amp;img_url=http://wap.mplaza.ru/parser/images/518f8a422b0f43e0973b536be4d6200f.jpg&amp;pos=11&amp;rpt=simage&amp;lr=56" TargetMode="Externa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76373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Роль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ЧОАР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«Союз промышленников и предпринимателей» в становлении Национальной системы профессиональных квалификаций на региональном уровне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403648" y="4077072"/>
            <a:ext cx="6400800" cy="1296144"/>
          </a:xfrm>
        </p:spPr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Мительман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Аркадьевич, вице -президент ЧОАР « СПП»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8" name="Рисунок 7" descr="rspp_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0"/>
            <a:ext cx="144016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859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проблемы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&quot;Хорошего настроения и держитесь!&quot; Стала известна программа визита Медведева на форум &quot;ЕР&quot; в Магнитогорс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70548"/>
            <a:ext cx="2548606" cy="192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1268760"/>
            <a:ext cx="4392488" cy="9144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Промышленная политика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83668" y="4051920"/>
            <a:ext cx="45005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Экономическая и промышленная политика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1540" y="2528900"/>
            <a:ext cx="3888432" cy="10081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Предпринимательство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бизнес-климат</a:t>
            </a:r>
          </a:p>
          <a:p>
            <a:pPr algn="ctr"/>
            <a:endParaRPr lang="ru-RU" sz="2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55776" y="5265204"/>
            <a:ext cx="396044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Достойный труд</a:t>
            </a:r>
          </a:p>
          <a:p>
            <a:pPr algn="ctr"/>
            <a:endParaRPr lang="ru-RU" dirty="0"/>
          </a:p>
        </p:txBody>
      </p:sp>
      <p:pic>
        <p:nvPicPr>
          <p:cNvPr id="12" name="Рисунок 11" descr="rspp_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440160" cy="1080120"/>
          </a:xfrm>
          <a:prstGeom prst="rect">
            <a:avLst/>
          </a:prstGeom>
          <a:noFill/>
        </p:spPr>
      </p:pic>
      <p:pic>
        <p:nvPicPr>
          <p:cNvPr id="13" name="Рисунок 12" descr="rspp_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440160" cy="1080120"/>
          </a:xfrm>
          <a:prstGeom prst="rect">
            <a:avLst/>
          </a:prstGeom>
          <a:noFill/>
        </p:spPr>
      </p:pic>
      <p:sp>
        <p:nvSpPr>
          <p:cNvPr id="11" name="Стрелка вниз 10"/>
          <p:cNvSpPr/>
          <p:nvPr/>
        </p:nvSpPr>
        <p:spPr>
          <a:xfrm>
            <a:off x="4788024" y="2528900"/>
            <a:ext cx="916680" cy="1374452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134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ЧОАР 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«Союз промышленников и 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предпринимателей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/>
          </a:p>
        </p:txBody>
      </p:sp>
      <p:pic>
        <p:nvPicPr>
          <p:cNvPr id="4" name="Объект 3" descr="http://sppchel.w74.ru/netcat_files/userfiles/1._foto._Rashnikov_V.F.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1234076" cy="136815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23728" y="1916832"/>
            <a:ext cx="64087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Рашников Виктор Филиппович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Президент ЧОАР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"СПП,  председатель Правления ЧРОО "СПП", член Бюро Правления Российского союза промышленников и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предпринимателей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sppchel.w74.ru/netcat_files/userfiles/8._foto._Goncharov_A.N._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57" y="3429000"/>
            <a:ext cx="1280279" cy="14773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2123728" y="3429000"/>
            <a:ext cx="64087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Гончаров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Александр Николаевич,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Уполномоченный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защите прав предпринимателей в Челябинской области, исполнительный директор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ЧОАР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"Союз промышленников и предпринимателей",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ЧРОО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"Союз промышленников и предпринимателей</a:t>
            </a:r>
          </a:p>
        </p:txBody>
      </p:sp>
      <p:pic>
        <p:nvPicPr>
          <p:cNvPr id="8" name="Рисунок 7" descr="rspp_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8640"/>
            <a:ext cx="144016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4984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7" y="2382837"/>
            <a:ext cx="762000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AutoShape 8"/>
          <p:cNvSpPr>
            <a:spLocks noChangeArrowheads="1"/>
          </p:cNvSpPr>
          <p:nvPr/>
        </p:nvSpPr>
        <p:spPr bwMode="auto">
          <a:xfrm>
            <a:off x="3352800" y="1600200"/>
            <a:ext cx="2743200" cy="7620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ru-RU" altLang="ru-RU" sz="1200" b="1" smtClean="0">
                <a:latin typeface="Georgia" pitchFamily="18" charset="0"/>
              </a:rPr>
              <a:t> ЧРОО «Союз промышленников и </a:t>
            </a:r>
          </a:p>
          <a:p>
            <a:pPr algn="ctr" eaLnBrk="1" hangingPunct="1">
              <a:lnSpc>
                <a:spcPct val="110000"/>
              </a:lnSpc>
            </a:pPr>
            <a:r>
              <a:rPr lang="ru-RU" altLang="ru-RU" sz="1200" b="1" smtClean="0">
                <a:latin typeface="Georgia" pitchFamily="18" charset="0"/>
              </a:rPr>
              <a:t>предпринимателей»</a:t>
            </a: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16" name="AutoShape 9"/>
          <p:cNvSpPr>
            <a:spLocks noChangeArrowheads="1"/>
          </p:cNvSpPr>
          <p:nvPr/>
        </p:nvSpPr>
        <p:spPr bwMode="auto">
          <a:xfrm>
            <a:off x="3276600" y="4114800"/>
            <a:ext cx="2819400" cy="970384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/>
          </a:p>
        </p:txBody>
      </p:sp>
      <p:sp>
        <p:nvSpPr>
          <p:cNvPr id="13317" name="AutoShape 10"/>
          <p:cNvSpPr>
            <a:spLocks noChangeArrowheads="1"/>
          </p:cNvSpPr>
          <p:nvPr/>
        </p:nvSpPr>
        <p:spPr bwMode="auto">
          <a:xfrm>
            <a:off x="304800" y="1600200"/>
            <a:ext cx="2819400" cy="7620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ru-RU" altLang="ru-RU" sz="1200" b="1">
                <a:latin typeface="Georgia" pitchFamily="18" charset="0"/>
              </a:rPr>
              <a:t>Правительство и </a:t>
            </a:r>
          </a:p>
          <a:p>
            <a:pPr algn="ctr" eaLnBrk="1" hangingPunct="1">
              <a:lnSpc>
                <a:spcPct val="110000"/>
              </a:lnSpc>
            </a:pPr>
            <a:r>
              <a:rPr lang="ru-RU" altLang="ru-RU" sz="1200" b="1">
                <a:latin typeface="Georgia" pitchFamily="18" charset="0"/>
              </a:rPr>
              <a:t>Законодательное Собрание  </a:t>
            </a:r>
          </a:p>
          <a:p>
            <a:pPr algn="ctr" eaLnBrk="1" hangingPunct="1">
              <a:lnSpc>
                <a:spcPct val="110000"/>
              </a:lnSpc>
            </a:pPr>
            <a:r>
              <a:rPr lang="ru-RU" altLang="ru-RU" sz="1200" b="1">
                <a:latin typeface="Georgia" pitchFamily="18" charset="0"/>
              </a:rPr>
              <a:t>Челябинской области</a:t>
            </a:r>
          </a:p>
        </p:txBody>
      </p:sp>
      <p:pic>
        <p:nvPicPr>
          <p:cNvPr id="1331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2525712"/>
            <a:ext cx="1600200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438400"/>
            <a:ext cx="6318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6553200" y="5276850"/>
            <a:ext cx="2286000" cy="1033462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 smtClean="0">
              <a:latin typeface="Georgia" pitchFamily="18" charset="0"/>
            </a:endParaRPr>
          </a:p>
          <a:p>
            <a:pPr algn="ctr" eaLnBrk="1" hangingPunct="1">
              <a:lnSpc>
                <a:spcPct val="110000"/>
              </a:lnSpc>
            </a:pPr>
            <a:r>
              <a:rPr lang="ru-RU" altLang="ru-RU" sz="1200" b="1" dirty="0" smtClean="0">
                <a:latin typeface="Georgia" pitchFamily="18" charset="0"/>
              </a:rPr>
              <a:t>            Совет ректоров</a:t>
            </a: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22" name="AutoShape 9"/>
          <p:cNvSpPr>
            <a:spLocks noChangeArrowheads="1"/>
          </p:cNvSpPr>
          <p:nvPr/>
        </p:nvSpPr>
        <p:spPr bwMode="auto">
          <a:xfrm>
            <a:off x="304800" y="3048000"/>
            <a:ext cx="2819400" cy="5334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ru-RU" altLang="ru-RU" sz="1200" b="1" dirty="0" smtClean="0">
                <a:latin typeface="Georgia" pitchFamily="18" charset="0"/>
              </a:rPr>
              <a:t>Деловая  Россия</a:t>
            </a: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23" name="AutoShape 9"/>
          <p:cNvSpPr>
            <a:spLocks noChangeArrowheads="1"/>
          </p:cNvSpPr>
          <p:nvPr/>
        </p:nvSpPr>
        <p:spPr bwMode="auto">
          <a:xfrm>
            <a:off x="6400800" y="2971800"/>
            <a:ext cx="2514600" cy="5334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24" name="AutoShape 9"/>
          <p:cNvSpPr>
            <a:spLocks noChangeArrowheads="1"/>
          </p:cNvSpPr>
          <p:nvPr/>
        </p:nvSpPr>
        <p:spPr bwMode="auto">
          <a:xfrm>
            <a:off x="3352800" y="2971800"/>
            <a:ext cx="2743200" cy="6096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25" name="AutoShape 9"/>
          <p:cNvSpPr>
            <a:spLocks noChangeArrowheads="1"/>
          </p:cNvSpPr>
          <p:nvPr/>
        </p:nvSpPr>
        <p:spPr bwMode="auto">
          <a:xfrm>
            <a:off x="6477000" y="1600200"/>
            <a:ext cx="2438400" cy="7620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ru-RU" altLang="ru-RU" sz="1200" b="1">
                <a:latin typeface="Georgia" pitchFamily="18" charset="0"/>
              </a:rPr>
              <a:t>«Федерация профсоюзов Челябинской области»</a:t>
            </a:r>
          </a:p>
        </p:txBody>
      </p:sp>
      <p:pic>
        <p:nvPicPr>
          <p:cNvPr id="13327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505200"/>
            <a:ext cx="6096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524500"/>
            <a:ext cx="533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0" descr="imag-1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661" y="3665538"/>
            <a:ext cx="685800" cy="495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0" name="AutoShape 9"/>
          <p:cNvSpPr>
            <a:spLocks noChangeArrowheads="1"/>
          </p:cNvSpPr>
          <p:nvPr/>
        </p:nvSpPr>
        <p:spPr bwMode="auto">
          <a:xfrm>
            <a:off x="3276600" y="5562600"/>
            <a:ext cx="2895600" cy="9906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31" name="AutoShape 9"/>
          <p:cNvSpPr>
            <a:spLocks noChangeArrowheads="1"/>
          </p:cNvSpPr>
          <p:nvPr/>
        </p:nvSpPr>
        <p:spPr bwMode="auto">
          <a:xfrm>
            <a:off x="228600" y="4267200"/>
            <a:ext cx="2819400" cy="6096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>
              <a:latin typeface="Georgia" pitchFamily="18" charset="0"/>
            </a:endParaRPr>
          </a:p>
        </p:txBody>
      </p:sp>
      <p:sp>
        <p:nvSpPr>
          <p:cNvPr id="13332" name="AutoShape 9"/>
          <p:cNvSpPr>
            <a:spLocks noChangeArrowheads="1"/>
          </p:cNvSpPr>
          <p:nvPr/>
        </p:nvSpPr>
        <p:spPr bwMode="auto">
          <a:xfrm>
            <a:off x="6400800" y="4114800"/>
            <a:ext cx="2514600" cy="7620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ru-RU" altLang="ru-RU" sz="1200" b="1" dirty="0">
                <a:latin typeface="Georgia" pitchFamily="18" charset="0"/>
              </a:rPr>
              <a:t>Общественная Палата Челябинской области</a:t>
            </a:r>
          </a:p>
        </p:txBody>
      </p:sp>
      <p:sp>
        <p:nvSpPr>
          <p:cNvPr id="13333" name="AutoShape 9"/>
          <p:cNvSpPr>
            <a:spLocks noChangeArrowheads="1"/>
          </p:cNvSpPr>
          <p:nvPr/>
        </p:nvSpPr>
        <p:spPr bwMode="auto">
          <a:xfrm>
            <a:off x="228600" y="5276850"/>
            <a:ext cx="2819400" cy="1152525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endParaRPr lang="ru-RU" altLang="ru-RU" sz="1200" b="1" dirty="0" smtClean="0">
              <a:latin typeface="Georgia" pitchFamily="18" charset="0"/>
            </a:endParaRPr>
          </a:p>
          <a:p>
            <a:pPr algn="ctr" eaLnBrk="1" hangingPunct="1">
              <a:lnSpc>
                <a:spcPct val="110000"/>
              </a:lnSpc>
            </a:pPr>
            <a:r>
              <a:rPr lang="ru-RU" altLang="ru-RU" sz="1200" b="1" dirty="0" smtClean="0">
                <a:latin typeface="Georgia" pitchFamily="18" charset="0"/>
              </a:rPr>
              <a:t>Управление  </a:t>
            </a:r>
            <a:r>
              <a:rPr lang="ru-RU" altLang="ru-RU" sz="1200" b="1" dirty="0" err="1" smtClean="0">
                <a:latin typeface="Georgia" pitchFamily="18" charset="0"/>
              </a:rPr>
              <a:t>госзакупок</a:t>
            </a:r>
            <a:r>
              <a:rPr lang="ru-RU" altLang="ru-RU" sz="1200" b="1" dirty="0" smtClean="0">
                <a:latin typeface="Georgia" pitchFamily="18" charset="0"/>
              </a:rPr>
              <a:t>  </a:t>
            </a:r>
            <a:r>
              <a:rPr lang="ru-RU" altLang="ru-RU" sz="1200" b="1" dirty="0" err="1" smtClean="0">
                <a:latin typeface="Georgia" pitchFamily="18" charset="0"/>
              </a:rPr>
              <a:t>г.Челябинск</a:t>
            </a:r>
            <a:endParaRPr lang="ru-RU" altLang="ru-RU" sz="1200" b="1" dirty="0">
              <a:latin typeface="Georgia" pitchFamily="18" charset="0"/>
            </a:endParaRPr>
          </a:p>
        </p:txBody>
      </p:sp>
      <p:pic>
        <p:nvPicPr>
          <p:cNvPr id="13334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963613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5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877888"/>
            <a:ext cx="59213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6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1488" y="944563"/>
            <a:ext cx="609600" cy="552450"/>
          </a:xfrm>
          <a:noFill/>
        </p:spPr>
      </p:pic>
      <p:pic>
        <p:nvPicPr>
          <p:cNvPr id="1333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665538"/>
            <a:ext cx="7620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Заголовок 1"/>
          <p:cNvSpPr txBox="1">
            <a:spLocks/>
          </p:cNvSpPr>
          <p:nvPr/>
        </p:nvSpPr>
        <p:spPr>
          <a:xfrm>
            <a:off x="436454" y="218980"/>
            <a:ext cx="8358214" cy="64782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Наши партнеры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 descr="http://im0-tub-ru.yandex.net/i?id=5b6e212f78c7ee6481704d7d6471746c-01-144">
            <a:hlinkClick r:id="rId12"/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562600"/>
            <a:ext cx="576063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978023" y="4424267"/>
            <a:ext cx="1418978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ru-RU" altLang="ru-RU" sz="1200" b="1" dirty="0">
                <a:solidFill>
                  <a:prstClr val="black"/>
                </a:solidFill>
                <a:latin typeface="Georgia" pitchFamily="18" charset="0"/>
              </a:rPr>
              <a:t>«Союз Успеха»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094092" y="3090767"/>
            <a:ext cx="1526379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ru-RU" altLang="ru-RU" sz="1200" b="1" dirty="0">
                <a:solidFill>
                  <a:prstClr val="black"/>
                </a:solidFill>
                <a:latin typeface="Georgia" pitchFamily="18" charset="0"/>
              </a:rPr>
              <a:t>«Опора России»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81400" y="2879669"/>
            <a:ext cx="22860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ru-RU" altLang="ru-RU" sz="1200" b="1" dirty="0">
                <a:solidFill>
                  <a:prstClr val="black"/>
                </a:solidFill>
                <a:latin typeface="Georgia" pitchFamily="18" charset="0"/>
              </a:rPr>
              <a:t>«Южно-Уральская </a:t>
            </a:r>
          </a:p>
          <a:p>
            <a:pPr lvl="0" algn="ctr">
              <a:lnSpc>
                <a:spcPct val="110000"/>
              </a:lnSpc>
            </a:pPr>
            <a:r>
              <a:rPr lang="ru-RU" altLang="ru-RU" sz="1200" b="1" dirty="0">
                <a:solidFill>
                  <a:prstClr val="black"/>
                </a:solidFill>
                <a:latin typeface="Georgia" pitchFamily="18" charset="0"/>
              </a:rPr>
              <a:t>торгово-промышленная палата»</a:t>
            </a:r>
            <a:r>
              <a:rPr lang="ru-RU" altLang="ru-RU" sz="1200" b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72561" y="4119568"/>
            <a:ext cx="2286000" cy="9048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ru-RU" altLang="ru-RU" sz="1200" b="1" dirty="0">
                <a:solidFill>
                  <a:prstClr val="black"/>
                </a:solidFill>
                <a:latin typeface="Georgia" pitchFamily="18" charset="0"/>
              </a:rPr>
              <a:t>Промышленные и профессиональные ассоциации Челябинской области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276600" y="5707034"/>
            <a:ext cx="2819399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ru-RU" altLang="ru-RU" sz="1200" b="1" dirty="0" smtClean="0">
                <a:solidFill>
                  <a:prstClr val="black"/>
                </a:solidFill>
                <a:latin typeface="Georgia" pitchFamily="18" charset="0"/>
              </a:rPr>
              <a:t>Профессиональные образовательные организации</a:t>
            </a:r>
            <a:endParaRPr lang="ru-RU" altLang="ru-RU" sz="12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0002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Правление ЧОАР СПП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9125623"/>
              </p:ext>
            </p:extLst>
          </p:nvPr>
        </p:nvGraphicFramePr>
        <p:xfrm>
          <a:off x="395536" y="836712"/>
          <a:ext cx="8291264" cy="5217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 descr="rspp_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419" y="151388"/>
            <a:ext cx="1080119" cy="8130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372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Соглашение 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40000" lnSpcReduction="20000"/>
          </a:bodyPr>
          <a:lstStyle/>
          <a:p>
            <a:pPr marL="0" indent="0" algn="r">
              <a:buNone/>
            </a:pP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r">
              <a:buNone/>
            </a:pP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pPr marL="0" indent="0" algn="r">
              <a:buNone/>
            </a:pP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marL="0" indent="0" algn="r">
              <a:buNone/>
            </a:pP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rspp_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01924"/>
            <a:ext cx="1518252" cy="1080120"/>
          </a:xfrm>
          <a:prstGeom prst="rect">
            <a:avLst/>
          </a:prstGeom>
          <a:noFill/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5286" y="3882752"/>
            <a:ext cx="1408585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dns\Desktop\чрарк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6879" y="5362364"/>
            <a:ext cx="1243906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  <p:pic>
        <p:nvPicPr>
          <p:cNvPr id="7" name="Рисунок 6" descr="http://im0-tub-ru.yandex.net/i?id=5b6e212f78c7ee6481704d7d6471746c-01-144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4" y="2746785"/>
            <a:ext cx="1368151" cy="97931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3143275" y="1384784"/>
            <a:ext cx="5544616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областная Ассоциация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работодателей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«СПП»</a:t>
            </a:r>
          </a:p>
          <a:p>
            <a:pPr algn="ctr"/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143275" y="2779241"/>
            <a:ext cx="5544616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</a:t>
            </a:r>
          </a:p>
          <a:p>
            <a:pPr algn="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Челябинской    области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3275" y="3882752"/>
            <a:ext cx="5544616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ректоров вузов Челябинской области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pPr algn="ctr"/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143275" y="5121188"/>
            <a:ext cx="5544616" cy="113042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 « Челябинское региональное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агентство развития квалификаций»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06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900113"/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Пилотные регионы Национального совета при Президенте РФ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Белгородская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Самарская область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Свердловская область</a:t>
            </a:r>
          </a:p>
          <a:p>
            <a:endParaRPr lang="ru-RU" sz="1800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38" y="4005064"/>
            <a:ext cx="4519614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24128" y="1844824"/>
            <a:ext cx="302433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Готовы к сотрудничеству 8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регионов: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1.Калужская область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.Новосибирская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.Республика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Татарстан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4.Оренбургская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5.Смоленская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6.Республика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Бурятия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7.Республика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Марий Эл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Хабаровский край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085850" cy="81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3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223836" y="74732"/>
            <a:ext cx="8775701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8594" algn="ctr"/>
            <a:r>
              <a:rPr lang="ru-RU" sz="2800" spc="4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модель по внедрению Национальной системы квалификаций в Челябинской области</a:t>
            </a:r>
            <a:endParaRPr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4976432" y="6324600"/>
            <a:ext cx="1224439" cy="0"/>
          </a:xfrm>
          <a:custGeom>
            <a:avLst/>
            <a:gdLst/>
            <a:ahLst/>
            <a:cxnLst/>
            <a:rect l="l" t="t" r="r" b="b"/>
            <a:pathLst>
              <a:path w="1632584">
                <a:moveTo>
                  <a:pt x="0" y="0"/>
                </a:moveTo>
                <a:lnTo>
                  <a:pt x="1632203" y="0"/>
                </a:lnTo>
              </a:path>
            </a:pathLst>
          </a:custGeom>
          <a:ln w="38100">
            <a:solidFill>
              <a:srgbClr val="010899"/>
            </a:solidFill>
            <a:prstDash val="lgDash"/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2" name="object 62"/>
          <p:cNvSpPr/>
          <p:nvPr/>
        </p:nvSpPr>
        <p:spPr>
          <a:xfrm>
            <a:off x="4976432" y="6477000"/>
            <a:ext cx="1224439" cy="0"/>
          </a:xfrm>
          <a:custGeom>
            <a:avLst/>
            <a:gdLst/>
            <a:ahLst/>
            <a:cxnLst/>
            <a:rect l="l" t="t" r="r" b="b"/>
            <a:pathLst>
              <a:path w="1632584">
                <a:moveTo>
                  <a:pt x="0" y="0"/>
                </a:moveTo>
                <a:lnTo>
                  <a:pt x="1632203" y="0"/>
                </a:lnTo>
              </a:path>
            </a:pathLst>
          </a:custGeom>
          <a:ln w="38100">
            <a:solidFill>
              <a:srgbClr val="9C0606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8" name="object 68"/>
          <p:cNvSpPr txBox="1"/>
          <p:nvPr/>
        </p:nvSpPr>
        <p:spPr>
          <a:xfrm>
            <a:off x="223837" y="6239543"/>
            <a:ext cx="8081963" cy="360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105049" marR="3810" indent="-27146" algn="r">
              <a:lnSpc>
                <a:spcPct val="141700"/>
              </a:lnSpc>
              <a:spcBef>
                <a:spcPts val="469"/>
              </a:spcBef>
            </a:pPr>
            <a:r>
              <a:rPr sz="825" b="1" dirty="0" err="1">
                <a:latin typeface="Arial" panose="020B0604020202020204" pitchFamily="34" charset="0"/>
                <a:cs typeface="Arial" panose="020B0604020202020204" pitchFamily="34" charset="0"/>
              </a:rPr>
              <a:t>Информационное</a:t>
            </a:r>
            <a:r>
              <a:rPr sz="825" b="1" spc="-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spc="-8" dirty="0">
                <a:latin typeface="Arial" panose="020B0604020202020204" pitchFamily="34" charset="0"/>
                <a:cs typeface="Arial" panose="020B0604020202020204" pitchFamily="34" charset="0"/>
              </a:rPr>
              <a:t>взаимодействие </a:t>
            </a:r>
            <a:r>
              <a:rPr sz="825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dirty="0" err="1">
                <a:latin typeface="Arial" panose="020B0604020202020204" pitchFamily="34" charset="0"/>
                <a:cs typeface="Arial" panose="020B0604020202020204" pitchFamily="34" charset="0"/>
              </a:rPr>
              <a:t>Функциональное</a:t>
            </a:r>
            <a:r>
              <a:rPr sz="825" b="1" spc="-4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spc="-38" dirty="0" err="1">
                <a:latin typeface="Arial" panose="020B0604020202020204" pitchFamily="34" charset="0"/>
                <a:cs typeface="Arial" panose="020B0604020202020204" pitchFamily="34" charset="0"/>
              </a:rPr>
              <a:t>взаимодействие</a:t>
            </a:r>
            <a:endParaRPr sz="8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6687062" y="2001299"/>
            <a:ext cx="1875401" cy="894301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Отраслевые советы по профессиональным квалификациям</a:t>
            </a: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4043363" y="2819401"/>
            <a:ext cx="1281131" cy="4461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ЧРАРК 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4039266" y="2195204"/>
            <a:ext cx="1285229" cy="4717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НАРК 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3642297" y="1275012"/>
            <a:ext cx="2295779" cy="75676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Национальный совет 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по профессиональным квалификациям 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при </a:t>
            </a:r>
            <a:r>
              <a:rPr lang="ru-RU" sz="1050" b="1" dirty="0" smtClean="0">
                <a:solidFill>
                  <a:schemeClr val="tx1"/>
                </a:solidFill>
                <a:latin typeface="Arial"/>
                <a:cs typeface="Arial"/>
              </a:rPr>
              <a:t>Президенте </a:t>
            </a:r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РФ</a:t>
            </a: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56227" y="2028903"/>
            <a:ext cx="2039029" cy="942897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9525" algn="ctr"/>
            <a:r>
              <a:rPr lang="ru-RU" sz="900" b="1" dirty="0">
                <a:solidFill>
                  <a:schemeClr val="tx1"/>
                </a:solidFill>
                <a:latin typeface="Arial"/>
                <a:cs typeface="Arial"/>
              </a:rPr>
              <a:t>Областной Совет по кадровой политике (Координационный орган НСК </a:t>
            </a:r>
            <a:r>
              <a:rPr lang="ru-RU" sz="900" b="1" dirty="0" smtClean="0">
                <a:solidFill>
                  <a:schemeClr val="tx1"/>
                </a:solidFill>
                <a:latin typeface="Arial"/>
                <a:cs typeface="Arial"/>
              </a:rPr>
              <a:t> -рабочая группа)</a:t>
            </a:r>
            <a:endParaRPr lang="ru-RU" sz="9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4039266" y="3581400"/>
            <a:ext cx="1756870" cy="1422496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Отраслевые</a:t>
            </a:r>
          </a:p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рабочие группы</a:t>
            </a:r>
          </a:p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05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профессиональным </a:t>
            </a:r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квалификациям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33400" y="3352800"/>
            <a:ext cx="2761679" cy="533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Региональные  государственные</a:t>
            </a:r>
            <a:r>
              <a:rPr lang="ru-RU" sz="1050" b="1" spc="-53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органы исполнительной власти (Министерства, Управления)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6719169" y="3410667"/>
            <a:ext cx="1515194" cy="1052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</a:p>
          <a:p>
            <a:pPr marL="9525" algn="ctr"/>
            <a:r>
              <a:rPr lang="ru-RU" sz="900" b="1" dirty="0">
                <a:solidFill>
                  <a:schemeClr val="tx1"/>
                </a:solidFill>
                <a:latin typeface="Arial"/>
                <a:cs typeface="Arial"/>
              </a:rPr>
              <a:t>Региональная сеть центров профессионально-общественной аккредитации образовательных программ</a:t>
            </a:r>
            <a:endParaRPr lang="ru-RU" sz="9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6722967" y="4633925"/>
            <a:ext cx="1511396" cy="13178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585" marR="3810" indent="-99536" algn="ctr"/>
            <a:r>
              <a:rPr lang="ru-RU" sz="900" b="1" spc="-34" dirty="0">
                <a:solidFill>
                  <a:schemeClr val="tx1"/>
                </a:solidFill>
                <a:latin typeface="Arial"/>
                <a:cs typeface="Arial"/>
              </a:rPr>
              <a:t>Региональная сеть </a:t>
            </a:r>
          </a:p>
          <a:p>
            <a:pPr marL="108585" marR="3810" indent="-99536" algn="ctr"/>
            <a:r>
              <a:rPr lang="ru-RU" sz="900" b="1" spc="-34" dirty="0">
                <a:solidFill>
                  <a:schemeClr val="tx1"/>
                </a:solidFill>
                <a:latin typeface="Arial"/>
                <a:cs typeface="Arial"/>
              </a:rPr>
              <a:t>центров оценки квалификации</a:t>
            </a:r>
            <a:endParaRPr lang="ru-RU" sz="9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533400" y="4049699"/>
            <a:ext cx="2766764" cy="522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241" marR="3810" indent="-16193" algn="ctr"/>
            <a:r>
              <a:rPr lang="ru-RU" sz="1000" b="1" spc="-8" dirty="0">
                <a:solidFill>
                  <a:schemeClr val="tx1"/>
                </a:solidFill>
                <a:latin typeface="Arial"/>
                <a:cs typeface="Arial"/>
              </a:rPr>
              <a:t>Работодатели, </a:t>
            </a:r>
            <a:r>
              <a:rPr lang="ru-RU" sz="1000" b="1" spc="-4" dirty="0">
                <a:solidFill>
                  <a:schemeClr val="tx1"/>
                </a:solidFill>
                <a:latin typeface="Arial"/>
                <a:cs typeface="Arial"/>
              </a:rPr>
              <a:t>их региональные  объединения </a:t>
            </a:r>
            <a:r>
              <a:rPr lang="ru-RU" sz="1000" b="1" spc="-8" dirty="0">
                <a:solidFill>
                  <a:schemeClr val="tx1"/>
                </a:solidFill>
                <a:latin typeface="Arial"/>
                <a:cs typeface="Arial"/>
              </a:rPr>
              <a:t>(СПП, ЮУТПП,  отраслевые профсообщества)</a:t>
            </a:r>
            <a:endParaRPr lang="ru-RU" sz="10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33400" y="4679616"/>
            <a:ext cx="2766764" cy="5781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Региональная система профессионального  образования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(ЧИРПО, ПОО, МФЦПК и др.)</a:t>
            </a: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3400" y="5410200"/>
            <a:ext cx="2761680" cy="5510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Граждане РФ и других государств</a:t>
            </a:r>
          </a:p>
        </p:txBody>
      </p:sp>
      <p:cxnSp>
        <p:nvCxnSpPr>
          <p:cNvPr id="4" name="Прямая со стрелкой 3"/>
          <p:cNvCxnSpPr>
            <a:endCxn id="79" idx="0"/>
          </p:cNvCxnSpPr>
          <p:nvPr/>
        </p:nvCxnSpPr>
        <p:spPr>
          <a:xfrm>
            <a:off x="7624762" y="1622455"/>
            <a:ext cx="1" cy="378844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1600200" y="1605881"/>
            <a:ext cx="2035541" cy="9710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miter lim="800000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600200" y="1631723"/>
            <a:ext cx="0" cy="387543"/>
          </a:xfrm>
          <a:prstGeom prst="line">
            <a:avLst/>
          </a:prstGeom>
          <a:ln w="28575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691676" y="2399193"/>
            <a:ext cx="1359525" cy="57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V="1">
            <a:off x="2679741" y="2906505"/>
            <a:ext cx="1359525" cy="57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V="1">
            <a:off x="3257210" y="3748939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3275485" y="4860444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V="1">
            <a:off x="3275485" y="4281888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5684233" y="4564365"/>
            <a:ext cx="858112" cy="0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оединительная линия уступом 62"/>
          <p:cNvCxnSpPr/>
          <p:nvPr/>
        </p:nvCxnSpPr>
        <p:spPr>
          <a:xfrm flipV="1">
            <a:off x="3321426" y="4879613"/>
            <a:ext cx="3235293" cy="245096"/>
          </a:xfrm>
          <a:prstGeom prst="bentConnector3">
            <a:avLst>
              <a:gd name="adj1" fmla="val 89841"/>
            </a:avLst>
          </a:prstGeom>
          <a:ln w="31750">
            <a:solidFill>
              <a:srgbClr val="010899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Соединительная линия уступом 96"/>
          <p:cNvCxnSpPr/>
          <p:nvPr/>
        </p:nvCxnSpPr>
        <p:spPr>
          <a:xfrm>
            <a:off x="5324494" y="3048000"/>
            <a:ext cx="1223861" cy="1188718"/>
          </a:xfrm>
          <a:prstGeom prst="bentConnector3">
            <a:avLst>
              <a:gd name="adj1" fmla="val 74305"/>
            </a:avLst>
          </a:prstGeom>
          <a:ln w="31750">
            <a:solidFill>
              <a:srgbClr val="010899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flipV="1">
            <a:off x="6253163" y="3048000"/>
            <a:ext cx="1371599" cy="659"/>
          </a:xfrm>
          <a:prstGeom prst="line">
            <a:avLst/>
          </a:prstGeom>
          <a:ln w="28575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 стрелкой 130"/>
          <p:cNvCxnSpPr/>
          <p:nvPr/>
        </p:nvCxnSpPr>
        <p:spPr>
          <a:xfrm flipV="1">
            <a:off x="7624762" y="2819400"/>
            <a:ext cx="1" cy="230422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miter lim="800000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 flipV="1">
            <a:off x="5959839" y="1605881"/>
            <a:ext cx="1683284" cy="275"/>
          </a:xfrm>
          <a:prstGeom prst="line">
            <a:avLst/>
          </a:prstGeom>
          <a:ln w="31750">
            <a:solidFill>
              <a:srgbClr val="9C06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 стрелкой 145"/>
          <p:cNvCxnSpPr/>
          <p:nvPr/>
        </p:nvCxnSpPr>
        <p:spPr>
          <a:xfrm flipV="1">
            <a:off x="5303438" y="2416931"/>
            <a:ext cx="1389960" cy="1805"/>
          </a:xfrm>
          <a:prstGeom prst="straightConnector1">
            <a:avLst/>
          </a:prstGeom>
          <a:ln w="31750">
            <a:solidFill>
              <a:srgbClr val="9C060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Прямая со стрелкой 158"/>
          <p:cNvCxnSpPr/>
          <p:nvPr/>
        </p:nvCxnSpPr>
        <p:spPr>
          <a:xfrm flipV="1">
            <a:off x="3291919" y="5660341"/>
            <a:ext cx="3395143" cy="2487"/>
          </a:xfrm>
          <a:prstGeom prst="straightConnector1">
            <a:avLst/>
          </a:prstGeom>
          <a:ln w="31750">
            <a:solidFill>
              <a:srgbClr val="9C060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Прямая соединительная линия 161"/>
          <p:cNvCxnSpPr/>
          <p:nvPr/>
        </p:nvCxnSpPr>
        <p:spPr>
          <a:xfrm flipV="1">
            <a:off x="8470646" y="2895600"/>
            <a:ext cx="0" cy="2427994"/>
          </a:xfrm>
          <a:prstGeom prst="line">
            <a:avLst/>
          </a:prstGeom>
          <a:ln w="31750">
            <a:solidFill>
              <a:srgbClr val="9C06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Прямая соединительная линия 165"/>
          <p:cNvCxnSpPr/>
          <p:nvPr/>
        </p:nvCxnSpPr>
        <p:spPr>
          <a:xfrm flipV="1">
            <a:off x="6542345" y="3794231"/>
            <a:ext cx="0" cy="1540269"/>
          </a:xfrm>
          <a:prstGeom prst="line">
            <a:avLst/>
          </a:prstGeom>
          <a:ln w="31750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Прямая со стрелкой 166"/>
          <p:cNvCxnSpPr/>
          <p:nvPr/>
        </p:nvCxnSpPr>
        <p:spPr>
          <a:xfrm>
            <a:off x="6556719" y="3794230"/>
            <a:ext cx="144717" cy="0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6" name="Прямая со стрелкой 175"/>
          <p:cNvCxnSpPr/>
          <p:nvPr/>
        </p:nvCxnSpPr>
        <p:spPr>
          <a:xfrm>
            <a:off x="6542345" y="5334499"/>
            <a:ext cx="144717" cy="0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0" name="Прямая со стрелкой 189"/>
          <p:cNvCxnSpPr/>
          <p:nvPr/>
        </p:nvCxnSpPr>
        <p:spPr>
          <a:xfrm flipH="1">
            <a:off x="8234363" y="3794230"/>
            <a:ext cx="236283" cy="0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2" name="Прямая со стрелкой 191"/>
          <p:cNvCxnSpPr/>
          <p:nvPr/>
        </p:nvCxnSpPr>
        <p:spPr>
          <a:xfrm flipH="1">
            <a:off x="8234363" y="5315057"/>
            <a:ext cx="236283" cy="0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681162" y="2971800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4729163" y="1981200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4729162" y="2681029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4729163" y="3290629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1600200" y="1960812"/>
            <a:ext cx="0" cy="96588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6241709" y="3048000"/>
            <a:ext cx="6691" cy="76699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476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82992" y="188641"/>
            <a:ext cx="8853504" cy="750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14000"/>
              </a:lnSpc>
              <a:defRPr/>
            </a:pPr>
            <a:r>
              <a:rPr lang="ru-RU" sz="4000" dirty="0" smtClean="0">
                <a:ln w="0"/>
                <a:solidFill>
                  <a:srgbClr val="C0000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Профессиональные стандарты</a:t>
            </a:r>
            <a:endParaRPr lang="ru-RU" sz="4000" dirty="0">
              <a:ln w="0"/>
              <a:solidFill>
                <a:srgbClr val="C00000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0" y="1101354"/>
            <a:ext cx="9144000" cy="23822"/>
          </a:xfrm>
          <a:prstGeom prst="line">
            <a:avLst/>
          </a:prstGeom>
          <a:ln w="19050">
            <a:solidFill>
              <a:srgbClr val="DA251C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611560" y="1484784"/>
            <a:ext cx="7776864" cy="5205452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100000">
                <a:schemeClr val="bg1">
                  <a:alpha val="97000"/>
                </a:schemeClr>
              </a:gs>
            </a:gsLst>
            <a:lin ang="16200000" scaled="1"/>
            <a:tileRect/>
          </a:gra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ПРОФЕССИОНАЛЬНЫЕ СТАНДАРТЫ ПРИМЕНЯЮТСЯ РАБОТОДАТЕЛЯМИ: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при определении трудовых функций работников;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при разработке штатных расписаний, должностных инструкций, тарификации работ;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при создании систем оплаты труда;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при аттестации работников;</a:t>
            </a:r>
          </a:p>
          <a:p>
            <a:pPr marL="355600" indent="-3556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при организации </a:t>
            </a:r>
            <a:r>
              <a:rPr lang="ru-RU" sz="2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lang="ru-RU" sz="24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работников</a:t>
            </a:r>
            <a:endParaRPr lang="ru-RU" sz="2400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rspp_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800"/>
            <a:ext cx="1115616" cy="847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768223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Законопроекты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направленные на создание системы независимой оценки квалификаций</a:t>
            </a:r>
            <a:endParaRPr lang="ru-RU" sz="32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4289787"/>
              </p:ext>
            </p:extLst>
          </p:nvPr>
        </p:nvGraphicFramePr>
        <p:xfrm>
          <a:off x="457200" y="1772816"/>
          <a:ext cx="8229600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Тройная стрелка влево/вправо/вверх 2"/>
          <p:cNvSpPr/>
          <p:nvPr/>
        </p:nvSpPr>
        <p:spPr>
          <a:xfrm rot="16200000">
            <a:off x="7196584" y="2949256"/>
            <a:ext cx="1216152" cy="1023511"/>
          </a:xfrm>
          <a:prstGeom prst="leftRight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rspp_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357410"/>
            <a:ext cx="864096" cy="670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22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Предложения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291461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 descr="rspp_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548680"/>
            <a:ext cx="1115616" cy="847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32456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538</Words>
  <Application>Microsoft Office PowerPoint</Application>
  <PresentationFormat>Экран (4:3)</PresentationFormat>
  <Paragraphs>117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Роль ЧОАР «Союз промышленников и предпринимателей» в становлении Национальной системы профессиональных квалификаций на региональном уровне</vt:lpstr>
      <vt:lpstr> Актуальность проблемы</vt:lpstr>
      <vt:lpstr>         ЧОАР «Союз промышленников и    предпринимателей»</vt:lpstr>
      <vt:lpstr>Презентация PowerPoint</vt:lpstr>
      <vt:lpstr>Правление ЧОАР СПП </vt:lpstr>
      <vt:lpstr>Соглашение </vt:lpstr>
      <vt:lpstr>Пилотные регионы Национального совета при Президенте РФ</vt:lpstr>
      <vt:lpstr>Организационная модель по внедрению Национальной системы квалификаций в Челябинской области</vt:lpstr>
      <vt:lpstr>Презентация PowerPoint</vt:lpstr>
      <vt:lpstr>    Законопроекты, направленные на создание системы независимой оценки квалификаций</vt:lpstr>
      <vt:lpstr>Предложения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Внедрение Национальной системы профессиональных квалификаций  в производственный бизнес Челябинской области </dc:title>
  <dc:creator>Пользователь</dc:creator>
  <cp:lastModifiedBy>KaluginaTG</cp:lastModifiedBy>
  <cp:revision>168</cp:revision>
  <dcterms:created xsi:type="dcterms:W3CDTF">2016-05-14T07:43:06Z</dcterms:created>
  <dcterms:modified xsi:type="dcterms:W3CDTF">2016-06-30T10:50:22Z</dcterms:modified>
</cp:coreProperties>
</file>