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409" r:id="rId3"/>
    <p:sldId id="401" r:id="rId4"/>
    <p:sldId id="394" r:id="rId5"/>
    <p:sldId id="395" r:id="rId6"/>
    <p:sldId id="404" r:id="rId7"/>
    <p:sldId id="407" r:id="rId8"/>
    <p:sldId id="412" r:id="rId9"/>
    <p:sldId id="411" r:id="rId10"/>
    <p:sldId id="413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43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72" y="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Занятые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9.2592592592592761E-3"/>
                  <c:y val="-2.251830162995146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1.5432098765432102E-3"/>
                  <c:y val="-3.093639961263493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"/>
                  <c:y val="-2.251830162995147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4.6295081170409265E-3"/>
                  <c:y val="-8.4881383254790249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0"/>
                  <c:y val="-8.4881383254790249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1758</c:v>
                </c:pt>
                <c:pt idx="1">
                  <c:v>1759.1</c:v>
                </c:pt>
                <c:pt idx="2">
                  <c:v>1763.3</c:v>
                </c:pt>
                <c:pt idx="3">
                  <c:v>1743.8</c:v>
                </c:pt>
                <c:pt idx="4">
                  <c:v>1727.5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Безработные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6975308641975311E-2"/>
                  <c:y val="2.471849637303706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2345679012345682E-2"/>
                  <c:y val="2.209982715280704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5432098765432159E-2"/>
                  <c:y val="2.095774976507762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0802469135802472E-2"/>
                  <c:y val="2.37721784292094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5432098765432103E-2"/>
                  <c:y val="2.544430875815821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</c:numCache>
            </c:num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124.3</c:v>
                </c:pt>
                <c:pt idx="1">
                  <c:v>120.2</c:v>
                </c:pt>
                <c:pt idx="2">
                  <c:v>113.3</c:v>
                </c:pt>
                <c:pt idx="3">
                  <c:v>116.1</c:v>
                </c:pt>
                <c:pt idx="4">
                  <c:v>129.4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81126528"/>
        <c:axId val="81128064"/>
      </c:barChart>
      <c:catAx>
        <c:axId val="811265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81128064"/>
        <c:crosses val="autoZero"/>
        <c:auto val="1"/>
        <c:lblAlgn val="ctr"/>
        <c:lblOffset val="100"/>
        <c:noMultiLvlLbl val="0"/>
      </c:catAx>
      <c:valAx>
        <c:axId val="8112806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8112652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image" Target="../media/image21.png"/><Relationship Id="rId4" Type="http://schemas.openxmlformats.org/officeDocument/2006/relationships/image" Target="../media/image24.pn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5.jp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image" Target="../media/image21.png"/><Relationship Id="rId4" Type="http://schemas.openxmlformats.org/officeDocument/2006/relationships/image" Target="../media/image24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5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21EB7A9-CA91-473B-8DB8-627E914146D2}" type="doc">
      <dgm:prSet loTypeId="urn:microsoft.com/office/officeart/2005/8/layout/vList3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0B6509D-7EAB-4C2C-9DEE-64C6022D97F7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В  состав ЮУТПП входит более 620 хозяйствующих субъектов Челябинской области и других регионов 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России 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5A1637A9-2E7C-4DED-A9D6-E35B1F11EFB8}" type="parTrans" cxnId="{358777EF-7373-4ADF-B08C-AB677A9B317E}">
      <dgm:prSet/>
      <dgm:spPr/>
      <dgm:t>
        <a:bodyPr/>
        <a:lstStyle/>
        <a:p>
          <a:endParaRPr lang="ru-RU"/>
        </a:p>
      </dgm:t>
    </dgm:pt>
    <dgm:pt modelId="{F4278DC2-9CCF-4A0C-B3A2-40FB15C0C1C4}" type="sibTrans" cxnId="{358777EF-7373-4ADF-B08C-AB677A9B317E}">
      <dgm:prSet/>
      <dgm:spPr/>
      <dgm:t>
        <a:bodyPr/>
        <a:lstStyle/>
        <a:p>
          <a:endParaRPr lang="ru-RU"/>
        </a:p>
      </dgm:t>
    </dgm:pt>
    <dgm:pt modelId="{A94CAE87-3BEF-4A06-A937-36CFC2B76DDE}">
      <dgm:prSet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ЮУТПП участвует в реализации ключевых направлений социально-экономического развития Челябинской области, в том числе в разработке областных и муниципальных 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программ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2A7C99DD-ED53-4EF3-B314-9899B1C98A60}" type="parTrans" cxnId="{05F94895-1804-4B0A-B5FE-CA719B1456CF}">
      <dgm:prSet/>
      <dgm:spPr/>
      <dgm:t>
        <a:bodyPr/>
        <a:lstStyle/>
        <a:p>
          <a:endParaRPr lang="ru-RU"/>
        </a:p>
      </dgm:t>
    </dgm:pt>
    <dgm:pt modelId="{3F11A327-9294-46E3-93AA-618E2754A3E4}" type="sibTrans" cxnId="{05F94895-1804-4B0A-B5FE-CA719B1456CF}">
      <dgm:prSet/>
      <dgm:spPr/>
      <dgm:t>
        <a:bodyPr/>
        <a:lstStyle/>
        <a:p>
          <a:endParaRPr lang="ru-RU"/>
        </a:p>
      </dgm:t>
    </dgm:pt>
    <dgm:pt modelId="{8FD066AF-3A5D-45B2-9340-DF4FD38E562C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ЮУТПП – это 19 общественных формирований (комитетов, комиссий, советов), сформированных из числа членов 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ЮУТПП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16E1B30B-DFAD-473F-BB39-2CBF2FC8C50F}" type="parTrans" cxnId="{48C3E6C8-FA9B-42BE-8D2A-BF1B842230AB}">
      <dgm:prSet/>
      <dgm:spPr/>
      <dgm:t>
        <a:bodyPr/>
        <a:lstStyle/>
        <a:p>
          <a:endParaRPr lang="ru-RU"/>
        </a:p>
      </dgm:t>
    </dgm:pt>
    <dgm:pt modelId="{E92A192A-CE4C-48F8-91B1-3CA284E2FB35}" type="sibTrans" cxnId="{48C3E6C8-FA9B-42BE-8D2A-BF1B842230AB}">
      <dgm:prSet/>
      <dgm:spPr/>
      <dgm:t>
        <a:bodyPr/>
        <a:lstStyle/>
        <a:p>
          <a:endParaRPr lang="ru-RU"/>
        </a:p>
      </dgm:t>
    </dgm:pt>
    <dgm:pt modelId="{D486E54C-B18C-4A8D-93CD-650E658231E3}">
      <dgm:prSet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Двадцать представителей ЮУТПП работают в составе профильных комитетов ТПП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России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FB3840-BBFB-4DB6-B797-4DBD0377EAF7}" type="parTrans" cxnId="{291281EB-0EBA-4457-BD0A-56BB2D6D00E9}">
      <dgm:prSet/>
      <dgm:spPr/>
      <dgm:t>
        <a:bodyPr/>
        <a:lstStyle/>
        <a:p>
          <a:endParaRPr lang="ru-RU"/>
        </a:p>
      </dgm:t>
    </dgm:pt>
    <dgm:pt modelId="{44239FF5-8FE3-4E56-86E8-C20C7CD5EE5B}" type="sibTrans" cxnId="{291281EB-0EBA-4457-BD0A-56BB2D6D00E9}">
      <dgm:prSet/>
      <dgm:spPr/>
      <dgm:t>
        <a:bodyPr/>
        <a:lstStyle/>
        <a:p>
          <a:endParaRPr lang="ru-RU"/>
        </a:p>
      </dgm:t>
    </dgm:pt>
    <dgm:pt modelId="{235B59B0-8F55-4562-902E-08CC56EADCF5}" type="pres">
      <dgm:prSet presAssocID="{821EB7A9-CA91-473B-8DB8-627E914146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32F3B13-12CA-4892-BBD0-0CAEED252A17}" type="pres">
      <dgm:prSet presAssocID="{50B6509D-7EAB-4C2C-9DEE-64C6022D97F7}" presName="composite" presStyleCnt="0"/>
      <dgm:spPr/>
    </dgm:pt>
    <dgm:pt modelId="{458F5DE1-B7E9-4B98-9803-A4901F45902E}" type="pres">
      <dgm:prSet presAssocID="{50B6509D-7EAB-4C2C-9DEE-64C6022D97F7}" presName="imgShp" presStyleLbl="fgImgPlace1" presStyleIdx="0" presStyleCnt="4" custLinFactX="-47105" custLinFactY="199024" custLinFactNeighborX="-100000" custLinFactNeighborY="200000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69F867DC-967B-4307-AA23-A40B948E7DF1}" type="pres">
      <dgm:prSet presAssocID="{50B6509D-7EAB-4C2C-9DEE-64C6022D97F7}" presName="txShp" presStyleLbl="node1" presStyleIdx="0" presStyleCnt="4" custScaleX="150376" custScaleY="170668" custLinFactY="200000" custLinFactNeighborX="-189" custLinFactNeighborY="2060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6A8B64-78EF-4D48-9523-364F8F988D40}" type="pres">
      <dgm:prSet presAssocID="{F4278DC2-9CCF-4A0C-B3A2-40FB15C0C1C4}" presName="spacing" presStyleCnt="0"/>
      <dgm:spPr/>
    </dgm:pt>
    <dgm:pt modelId="{15E0569E-A2F7-4443-A037-FA1E1CE02E70}" type="pres">
      <dgm:prSet presAssocID="{A94CAE87-3BEF-4A06-A937-36CFC2B76DDE}" presName="composite" presStyleCnt="0"/>
      <dgm:spPr/>
    </dgm:pt>
    <dgm:pt modelId="{F50A526B-AB46-4ED2-AF10-5CB5127CC787}" type="pres">
      <dgm:prSet presAssocID="{A94CAE87-3BEF-4A06-A937-36CFC2B76DDE}" presName="imgShp" presStyleLbl="fgImgPlace1" presStyleIdx="1" presStyleCnt="4" custLinFactX="-76664" custLinFactNeighborX="-100000" custLinFactNeighborY="8858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BF61FBB5-8533-437D-8C6D-3CBB4C7052A2}" type="pres">
      <dgm:prSet presAssocID="{A94CAE87-3BEF-4A06-A937-36CFC2B76DDE}" presName="txShp" presStyleLbl="node1" presStyleIdx="1" presStyleCnt="4" custScaleX="150376" custScaleY="193393" custLinFactNeighborX="-11653" custLinFactNeighborY="40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07420C-1B9D-4DF0-A92B-70E222925F14}" type="pres">
      <dgm:prSet presAssocID="{3F11A327-9294-46E3-93AA-618E2754A3E4}" presName="spacing" presStyleCnt="0"/>
      <dgm:spPr/>
    </dgm:pt>
    <dgm:pt modelId="{FC67B47C-847A-43A3-9652-EC6C4E6E63C5}" type="pres">
      <dgm:prSet presAssocID="{8FD066AF-3A5D-45B2-9340-DF4FD38E562C}" presName="composite" presStyleCnt="0"/>
      <dgm:spPr/>
    </dgm:pt>
    <dgm:pt modelId="{AB0D4D91-4044-4E13-820D-33C564B64AC1}" type="pres">
      <dgm:prSet presAssocID="{8FD066AF-3A5D-45B2-9340-DF4FD38E562C}" presName="imgShp" presStyleLbl="fgImgPlace1" presStyleIdx="2" presStyleCnt="4" custLinFactX="-32270" custLinFactY="-180481" custLinFactNeighborX="-100000" custLinFactNeighborY="-200000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66E7761D-1086-466C-BAD5-CA32F1054910}" type="pres">
      <dgm:prSet presAssocID="{8FD066AF-3A5D-45B2-9340-DF4FD38E562C}" presName="txShp" presStyleLbl="node1" presStyleIdx="2" presStyleCnt="4" custScaleX="149457" custScaleY="144987" custLinFactY="-176889" custLinFactNeighborX="270" custLinFactNeighborY="-2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DC0B96-698B-4312-B8A9-B9CAC68FBAEF}" type="pres">
      <dgm:prSet presAssocID="{E92A192A-CE4C-48F8-91B1-3CA284E2FB35}" presName="spacing" presStyleCnt="0"/>
      <dgm:spPr/>
    </dgm:pt>
    <dgm:pt modelId="{DBBB77A7-9A11-484A-80BE-3755172B48AA}" type="pres">
      <dgm:prSet presAssocID="{D486E54C-B18C-4A8D-93CD-650E658231E3}" presName="composite" presStyleCnt="0"/>
      <dgm:spPr/>
    </dgm:pt>
    <dgm:pt modelId="{5109CBDD-E90C-45C4-B190-15FDB4AC694C}" type="pres">
      <dgm:prSet presAssocID="{D486E54C-B18C-4A8D-93CD-650E658231E3}" presName="imgShp" presStyleLbl="fgImgPlace1" presStyleIdx="3" presStyleCnt="4" custLinFactX="-5949" custLinFactNeighborX="-100000" custLinFactNeighborY="3148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FF2198FF-B02D-4128-B60E-6EBD73870713}" type="pres">
      <dgm:prSet presAssocID="{D486E54C-B18C-4A8D-93CD-650E658231E3}" presName="txShp" presStyleLbl="node1" presStyleIdx="3" presStyleCnt="4" custScaleX="150376" custLinFactNeighborX="-189" custLinFactNeighborY="-130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97D4A70-3B7C-452D-9ABE-4AEF16CE4F26}" type="presOf" srcId="{8FD066AF-3A5D-45B2-9340-DF4FD38E562C}" destId="{66E7761D-1086-466C-BAD5-CA32F1054910}" srcOrd="0" destOrd="0" presId="urn:microsoft.com/office/officeart/2005/8/layout/vList3#1"/>
    <dgm:cxn modelId="{7C5AFAC3-8D69-45C0-912D-8CC856EB1FED}" type="presOf" srcId="{50B6509D-7EAB-4C2C-9DEE-64C6022D97F7}" destId="{69F867DC-967B-4307-AA23-A40B948E7DF1}" srcOrd="0" destOrd="0" presId="urn:microsoft.com/office/officeart/2005/8/layout/vList3#1"/>
    <dgm:cxn modelId="{05F94895-1804-4B0A-B5FE-CA719B1456CF}" srcId="{821EB7A9-CA91-473B-8DB8-627E914146D2}" destId="{A94CAE87-3BEF-4A06-A937-36CFC2B76DDE}" srcOrd="1" destOrd="0" parTransId="{2A7C99DD-ED53-4EF3-B314-9899B1C98A60}" sibTransId="{3F11A327-9294-46E3-93AA-618E2754A3E4}"/>
    <dgm:cxn modelId="{E84F637B-4EDC-49A3-8009-A08F309A38A3}" type="presOf" srcId="{821EB7A9-CA91-473B-8DB8-627E914146D2}" destId="{235B59B0-8F55-4562-902E-08CC56EADCF5}" srcOrd="0" destOrd="0" presId="urn:microsoft.com/office/officeart/2005/8/layout/vList3#1"/>
    <dgm:cxn modelId="{C30891F8-DC07-44C6-8932-B0252A0E5FFA}" type="presOf" srcId="{D486E54C-B18C-4A8D-93CD-650E658231E3}" destId="{FF2198FF-B02D-4128-B60E-6EBD73870713}" srcOrd="0" destOrd="0" presId="urn:microsoft.com/office/officeart/2005/8/layout/vList3#1"/>
    <dgm:cxn modelId="{291281EB-0EBA-4457-BD0A-56BB2D6D00E9}" srcId="{821EB7A9-CA91-473B-8DB8-627E914146D2}" destId="{D486E54C-B18C-4A8D-93CD-650E658231E3}" srcOrd="3" destOrd="0" parTransId="{2EFB3840-BBFB-4DB6-B797-4DBD0377EAF7}" sibTransId="{44239FF5-8FE3-4E56-86E8-C20C7CD5EE5B}"/>
    <dgm:cxn modelId="{48C3E6C8-FA9B-42BE-8D2A-BF1B842230AB}" srcId="{821EB7A9-CA91-473B-8DB8-627E914146D2}" destId="{8FD066AF-3A5D-45B2-9340-DF4FD38E562C}" srcOrd="2" destOrd="0" parTransId="{16E1B30B-DFAD-473F-BB39-2CBF2FC8C50F}" sibTransId="{E92A192A-CE4C-48F8-91B1-3CA284E2FB35}"/>
    <dgm:cxn modelId="{358777EF-7373-4ADF-B08C-AB677A9B317E}" srcId="{821EB7A9-CA91-473B-8DB8-627E914146D2}" destId="{50B6509D-7EAB-4C2C-9DEE-64C6022D97F7}" srcOrd="0" destOrd="0" parTransId="{5A1637A9-2E7C-4DED-A9D6-E35B1F11EFB8}" sibTransId="{F4278DC2-9CCF-4A0C-B3A2-40FB15C0C1C4}"/>
    <dgm:cxn modelId="{F10A26E9-0FE3-406E-B8B2-7784F978C54D}" type="presOf" srcId="{A94CAE87-3BEF-4A06-A937-36CFC2B76DDE}" destId="{BF61FBB5-8533-437D-8C6D-3CBB4C7052A2}" srcOrd="0" destOrd="0" presId="urn:microsoft.com/office/officeart/2005/8/layout/vList3#1"/>
    <dgm:cxn modelId="{0478CC8E-78BA-46C3-8C42-DF0A56933074}" type="presParOf" srcId="{235B59B0-8F55-4562-902E-08CC56EADCF5}" destId="{C32F3B13-12CA-4892-BBD0-0CAEED252A17}" srcOrd="0" destOrd="0" presId="urn:microsoft.com/office/officeart/2005/8/layout/vList3#1"/>
    <dgm:cxn modelId="{F52C1B81-0E18-4784-9E04-945B167A3342}" type="presParOf" srcId="{C32F3B13-12CA-4892-BBD0-0CAEED252A17}" destId="{458F5DE1-B7E9-4B98-9803-A4901F45902E}" srcOrd="0" destOrd="0" presId="urn:microsoft.com/office/officeart/2005/8/layout/vList3#1"/>
    <dgm:cxn modelId="{A8E4ABE0-C8F0-4639-9BBD-22924303EF7C}" type="presParOf" srcId="{C32F3B13-12CA-4892-BBD0-0CAEED252A17}" destId="{69F867DC-967B-4307-AA23-A40B948E7DF1}" srcOrd="1" destOrd="0" presId="urn:microsoft.com/office/officeart/2005/8/layout/vList3#1"/>
    <dgm:cxn modelId="{9F9041CB-203E-41D6-B959-7B998764EB0C}" type="presParOf" srcId="{235B59B0-8F55-4562-902E-08CC56EADCF5}" destId="{D66A8B64-78EF-4D48-9523-364F8F988D40}" srcOrd="1" destOrd="0" presId="urn:microsoft.com/office/officeart/2005/8/layout/vList3#1"/>
    <dgm:cxn modelId="{F7D5B543-75F5-4140-8326-88BC6A97C8BA}" type="presParOf" srcId="{235B59B0-8F55-4562-902E-08CC56EADCF5}" destId="{15E0569E-A2F7-4443-A037-FA1E1CE02E70}" srcOrd="2" destOrd="0" presId="urn:microsoft.com/office/officeart/2005/8/layout/vList3#1"/>
    <dgm:cxn modelId="{04B6E161-ABAE-49E0-9FCC-E113469D51B1}" type="presParOf" srcId="{15E0569E-A2F7-4443-A037-FA1E1CE02E70}" destId="{F50A526B-AB46-4ED2-AF10-5CB5127CC787}" srcOrd="0" destOrd="0" presId="urn:microsoft.com/office/officeart/2005/8/layout/vList3#1"/>
    <dgm:cxn modelId="{46D4F5A2-6C22-445F-8FC1-BF00DD03EA25}" type="presParOf" srcId="{15E0569E-A2F7-4443-A037-FA1E1CE02E70}" destId="{BF61FBB5-8533-437D-8C6D-3CBB4C7052A2}" srcOrd="1" destOrd="0" presId="urn:microsoft.com/office/officeart/2005/8/layout/vList3#1"/>
    <dgm:cxn modelId="{2DBE0491-9EFF-4A3A-8B06-E63B91FB7273}" type="presParOf" srcId="{235B59B0-8F55-4562-902E-08CC56EADCF5}" destId="{9D07420C-1B9D-4DF0-A92B-70E222925F14}" srcOrd="3" destOrd="0" presId="urn:microsoft.com/office/officeart/2005/8/layout/vList3#1"/>
    <dgm:cxn modelId="{FD784530-89EE-42E8-8EC7-C0A4A3411DFE}" type="presParOf" srcId="{235B59B0-8F55-4562-902E-08CC56EADCF5}" destId="{FC67B47C-847A-43A3-9652-EC6C4E6E63C5}" srcOrd="4" destOrd="0" presId="urn:microsoft.com/office/officeart/2005/8/layout/vList3#1"/>
    <dgm:cxn modelId="{1AEB8A01-84FB-4A79-82C6-D62C693C88B0}" type="presParOf" srcId="{FC67B47C-847A-43A3-9652-EC6C4E6E63C5}" destId="{AB0D4D91-4044-4E13-820D-33C564B64AC1}" srcOrd="0" destOrd="0" presId="urn:microsoft.com/office/officeart/2005/8/layout/vList3#1"/>
    <dgm:cxn modelId="{F9F7D450-5B30-4A31-B9B4-204D9F31F39A}" type="presParOf" srcId="{FC67B47C-847A-43A3-9652-EC6C4E6E63C5}" destId="{66E7761D-1086-466C-BAD5-CA32F1054910}" srcOrd="1" destOrd="0" presId="urn:microsoft.com/office/officeart/2005/8/layout/vList3#1"/>
    <dgm:cxn modelId="{C7F83A26-A352-46EB-A9AA-391CC64430A8}" type="presParOf" srcId="{235B59B0-8F55-4562-902E-08CC56EADCF5}" destId="{51DC0B96-698B-4312-B8A9-B9CAC68FBAEF}" srcOrd="5" destOrd="0" presId="urn:microsoft.com/office/officeart/2005/8/layout/vList3#1"/>
    <dgm:cxn modelId="{2B547B2F-67DB-48ED-BDA4-F1D23849BE1F}" type="presParOf" srcId="{235B59B0-8F55-4562-902E-08CC56EADCF5}" destId="{DBBB77A7-9A11-484A-80BE-3755172B48AA}" srcOrd="6" destOrd="0" presId="urn:microsoft.com/office/officeart/2005/8/layout/vList3#1"/>
    <dgm:cxn modelId="{C5EB536B-F5FF-4BCF-A96C-72304C939D50}" type="presParOf" srcId="{DBBB77A7-9A11-484A-80BE-3755172B48AA}" destId="{5109CBDD-E90C-45C4-B190-15FDB4AC694C}" srcOrd="0" destOrd="0" presId="urn:microsoft.com/office/officeart/2005/8/layout/vList3#1"/>
    <dgm:cxn modelId="{DF2067F3-0A43-4B8E-87B5-AE96BDDC558A}" type="presParOf" srcId="{DBBB77A7-9A11-484A-80BE-3755172B48AA}" destId="{FF2198FF-B02D-4128-B60E-6EBD73870713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B587CD8-476F-44C8-8C15-EF95866F9A33}" type="doc">
      <dgm:prSet loTypeId="urn:microsoft.com/office/officeart/2005/8/layout/radial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49E0DA5-4BC0-4771-A902-7C646EBF04C6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ТПП РФ  Москва</a:t>
          </a:r>
          <a:endParaRPr lang="ru-RU" sz="5100" dirty="0"/>
        </a:p>
      </dgm:t>
    </dgm:pt>
    <dgm:pt modelId="{6983DA4F-A3E7-41E4-B0A6-F5B0C50E7AE4}" type="parTrans" cxnId="{9CEF4EDE-E550-4EAB-9A9F-94CAD950384B}">
      <dgm:prSet/>
      <dgm:spPr/>
      <dgm:t>
        <a:bodyPr/>
        <a:lstStyle/>
        <a:p>
          <a:endParaRPr lang="ru-RU"/>
        </a:p>
      </dgm:t>
    </dgm:pt>
    <dgm:pt modelId="{9FE54006-6CC2-46F7-8FE6-9EFDD8B72A1A}" type="sibTrans" cxnId="{9CEF4EDE-E550-4EAB-9A9F-94CAD950384B}">
      <dgm:prSet/>
      <dgm:spPr/>
      <dgm:t>
        <a:bodyPr/>
        <a:lstStyle/>
        <a:p>
          <a:endParaRPr lang="ru-RU"/>
        </a:p>
      </dgm:t>
    </dgm:pt>
    <dgm:pt modelId="{D2D29204-B800-4753-8552-44A98AF4E438}">
      <dgm:prSet phldrT="[Текст]" custT="1"/>
      <dgm:spPr/>
      <dgm:t>
        <a:bodyPr/>
        <a:lstStyle/>
        <a:p>
          <a:endParaRPr lang="ru-RU" sz="3200" dirty="0"/>
        </a:p>
      </dgm:t>
    </dgm:pt>
    <dgm:pt modelId="{856815F6-CFD4-483F-ADE3-B6A6CB72569F}" type="parTrans" cxnId="{43BFD47E-59E8-4419-9A7C-98A81CD58335}">
      <dgm:prSet/>
      <dgm:spPr/>
      <dgm:t>
        <a:bodyPr/>
        <a:lstStyle/>
        <a:p>
          <a:endParaRPr lang="ru-RU"/>
        </a:p>
      </dgm:t>
    </dgm:pt>
    <dgm:pt modelId="{FAC1C4A4-82AE-4DC9-85A4-F5E88CFD0A66}" type="sibTrans" cxnId="{43BFD47E-59E8-4419-9A7C-98A81CD58335}">
      <dgm:prSet/>
      <dgm:spPr/>
      <dgm:t>
        <a:bodyPr/>
        <a:lstStyle/>
        <a:p>
          <a:endParaRPr lang="ru-RU"/>
        </a:p>
      </dgm:t>
    </dgm:pt>
    <dgm:pt modelId="{057C1BA8-D51A-4EE7-841A-BC74258AC0FA}">
      <dgm:prSet phldrT="[Текст]"/>
      <dgm:spPr/>
      <dgm:t>
        <a:bodyPr/>
        <a:lstStyle/>
        <a:p>
          <a:endParaRPr lang="ru-RU" dirty="0"/>
        </a:p>
      </dgm:t>
    </dgm:pt>
    <dgm:pt modelId="{C8FFE490-3886-47A3-8059-86E4DFB2CECE}" type="parTrans" cxnId="{8870359C-B514-4E6C-9D38-1CEE8341D3C1}">
      <dgm:prSet/>
      <dgm:spPr/>
      <dgm:t>
        <a:bodyPr/>
        <a:lstStyle/>
        <a:p>
          <a:endParaRPr lang="ru-RU"/>
        </a:p>
      </dgm:t>
    </dgm:pt>
    <dgm:pt modelId="{D3F7AAC5-87F8-4F73-B591-F1DD633FA171}" type="sibTrans" cxnId="{8870359C-B514-4E6C-9D38-1CEE8341D3C1}">
      <dgm:prSet/>
      <dgm:spPr/>
      <dgm:t>
        <a:bodyPr/>
        <a:lstStyle/>
        <a:p>
          <a:endParaRPr lang="ru-RU"/>
        </a:p>
      </dgm:t>
    </dgm:pt>
    <dgm:pt modelId="{A987C304-3EF2-4CE3-8D13-6FEBD489553A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Ассоциации ТПП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УрФО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(Екатеринбург, Пермь)</a:t>
          </a:r>
          <a:endParaRPr lang="ru-RU" sz="2400" dirty="0"/>
        </a:p>
      </dgm:t>
    </dgm:pt>
    <dgm:pt modelId="{03D695E2-3B2A-43BD-ABC2-4CC6DE04884B}" type="parTrans" cxnId="{F0963B6E-E8EF-4951-AF1D-BB797EC0A6D6}">
      <dgm:prSet/>
      <dgm:spPr/>
      <dgm:t>
        <a:bodyPr/>
        <a:lstStyle/>
        <a:p>
          <a:endParaRPr lang="ru-RU"/>
        </a:p>
      </dgm:t>
    </dgm:pt>
    <dgm:pt modelId="{2942D3E2-806F-48F6-8F5E-8C0DC805C17C}" type="sibTrans" cxnId="{F0963B6E-E8EF-4951-AF1D-BB797EC0A6D6}">
      <dgm:prSet/>
      <dgm:spPr/>
      <dgm:t>
        <a:bodyPr/>
        <a:lstStyle/>
        <a:p>
          <a:endParaRPr lang="ru-RU"/>
        </a:p>
      </dgm:t>
    </dgm:pt>
    <dgm:pt modelId="{763B10E6-535A-4E4E-9343-8EC823610691}">
      <dgm:prSet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Астрахань, Ярославль, Ростов-на-Дону, Екатеринбург </a:t>
          </a:r>
          <a:endParaRPr lang="ru-RU" dirty="0"/>
        </a:p>
      </dgm:t>
    </dgm:pt>
    <dgm:pt modelId="{738503C6-6B35-465F-B5AF-5C794AF634A7}" type="parTrans" cxnId="{387574C4-D8D1-4A1A-8662-51C8368AC017}">
      <dgm:prSet/>
      <dgm:spPr/>
      <dgm:t>
        <a:bodyPr/>
        <a:lstStyle/>
        <a:p>
          <a:endParaRPr lang="ru-RU"/>
        </a:p>
      </dgm:t>
    </dgm:pt>
    <dgm:pt modelId="{B3BB80EF-9EE9-4C97-B1A9-72E212AD8D6D}" type="sibTrans" cxnId="{387574C4-D8D1-4A1A-8662-51C8368AC017}">
      <dgm:prSet/>
      <dgm:spPr/>
      <dgm:t>
        <a:bodyPr/>
        <a:lstStyle/>
        <a:p>
          <a:endParaRPr lang="ru-RU"/>
        </a:p>
      </dgm:t>
    </dgm:pt>
    <dgm:pt modelId="{9F078BA5-268A-42C9-BD24-11AD6E6FFBB0}" type="pres">
      <dgm:prSet presAssocID="{8B587CD8-476F-44C8-8C15-EF95866F9A33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9327250-B182-45D5-BA16-5CBC876E779E}" type="pres">
      <dgm:prSet presAssocID="{8B587CD8-476F-44C8-8C15-EF95866F9A33}" presName="cycle" presStyleCnt="0"/>
      <dgm:spPr/>
    </dgm:pt>
    <dgm:pt modelId="{F4128469-7584-49B7-AB5B-FFCC24FA76F4}" type="pres">
      <dgm:prSet presAssocID="{8B587CD8-476F-44C8-8C15-EF95866F9A33}" presName="centerShape" presStyleCnt="0"/>
      <dgm:spPr/>
    </dgm:pt>
    <dgm:pt modelId="{2CDE8715-8A47-4E86-9240-53CED7EB5AE5}" type="pres">
      <dgm:prSet presAssocID="{8B587CD8-476F-44C8-8C15-EF95866F9A33}" presName="connSite" presStyleLbl="node1" presStyleIdx="0" presStyleCnt="5"/>
      <dgm:spPr/>
    </dgm:pt>
    <dgm:pt modelId="{B7A13F89-0E0C-43A1-8E4F-E737A5BA266C}" type="pres">
      <dgm:prSet presAssocID="{8B587CD8-476F-44C8-8C15-EF95866F9A33}" presName="visible" presStyleLbl="node1" presStyleIdx="0" presStyleCnt="5" custScaleX="188291" custScaleY="132368" custLinFactNeighborX="-22118" custLinFactNeighborY="-1617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  <dgm:t>
        <a:bodyPr/>
        <a:lstStyle/>
        <a:p>
          <a:endParaRPr lang="ru-RU"/>
        </a:p>
      </dgm:t>
    </dgm:pt>
    <dgm:pt modelId="{322591B5-653A-4F84-84ED-B9A1032E80EF}" type="pres">
      <dgm:prSet presAssocID="{6983DA4F-A3E7-41E4-B0A6-F5B0C50E7AE4}" presName="Name25" presStyleLbl="parChTrans1D1" presStyleIdx="0" presStyleCnt="4"/>
      <dgm:spPr/>
      <dgm:t>
        <a:bodyPr/>
        <a:lstStyle/>
        <a:p>
          <a:endParaRPr lang="ru-RU"/>
        </a:p>
      </dgm:t>
    </dgm:pt>
    <dgm:pt modelId="{87482914-CA00-4120-B527-122DDB045B30}" type="pres">
      <dgm:prSet presAssocID="{049E0DA5-4BC0-4771-A902-7C646EBF04C6}" presName="node" presStyleCnt="0"/>
      <dgm:spPr/>
    </dgm:pt>
    <dgm:pt modelId="{7F19B6F1-78C8-4E67-916D-EB6F42D5B1E5}" type="pres">
      <dgm:prSet presAssocID="{049E0DA5-4BC0-4771-A902-7C646EBF04C6}" presName="parentNode" presStyleLbl="node1" presStyleIdx="1" presStyleCnt="5" custScaleX="320834" custScaleY="82181" custLinFactX="100000" custLinFactNeighborX="167226" custLinFactNeighborY="2870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D01A2C-C13A-413B-AC80-12F3C071D533}" type="pres">
      <dgm:prSet presAssocID="{049E0DA5-4BC0-4771-A902-7C646EBF04C6}" presName="childNode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9B55A2-6A18-4EDD-B335-6649DF0A7307}" type="pres">
      <dgm:prSet presAssocID="{C8FFE490-3886-47A3-8059-86E4DFB2CECE}" presName="Name25" presStyleLbl="parChTrans1D1" presStyleIdx="1" presStyleCnt="4"/>
      <dgm:spPr/>
      <dgm:t>
        <a:bodyPr/>
        <a:lstStyle/>
        <a:p>
          <a:endParaRPr lang="ru-RU"/>
        </a:p>
      </dgm:t>
    </dgm:pt>
    <dgm:pt modelId="{9538AAF1-40B2-4312-B6C9-C434327E191E}" type="pres">
      <dgm:prSet presAssocID="{057C1BA8-D51A-4EE7-841A-BC74258AC0FA}" presName="node" presStyleCnt="0"/>
      <dgm:spPr/>
    </dgm:pt>
    <dgm:pt modelId="{902BE37C-F50B-4F22-AF97-61377ABFECA9}" type="pres">
      <dgm:prSet presAssocID="{057C1BA8-D51A-4EE7-841A-BC74258AC0FA}" presName="parentNode" presStyleLbl="node1" presStyleIdx="2" presStyleCnt="5" custFlipVert="1" custFlipHor="1" custScaleX="18557" custScaleY="4897" custLinFactX="100000" custLinFactNeighborX="124863" custLinFactNeighborY="3651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B5DE4E-BE0F-42D3-B288-46D5690DDF08}" type="pres">
      <dgm:prSet presAssocID="{057C1BA8-D51A-4EE7-841A-BC74258AC0FA}" presName="childNode" presStyleLbl="revTx" presStyleIdx="0" presStyleCnt="1">
        <dgm:presLayoutVars>
          <dgm:bulletEnabled val="1"/>
        </dgm:presLayoutVars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ru-RU"/>
        </a:p>
      </dgm:t>
    </dgm:pt>
    <dgm:pt modelId="{84BEF335-22C6-47C5-8217-3886F4E45578}" type="pres">
      <dgm:prSet presAssocID="{738503C6-6B35-465F-B5AF-5C794AF634A7}" presName="Name25" presStyleLbl="parChTrans1D1" presStyleIdx="2" presStyleCnt="4"/>
      <dgm:spPr/>
      <dgm:t>
        <a:bodyPr/>
        <a:lstStyle/>
        <a:p>
          <a:endParaRPr lang="ru-RU"/>
        </a:p>
      </dgm:t>
    </dgm:pt>
    <dgm:pt modelId="{59A11FF0-79A5-4D7F-A138-0BC3172BB537}" type="pres">
      <dgm:prSet presAssocID="{763B10E6-535A-4E4E-9343-8EC823610691}" presName="node" presStyleCnt="0"/>
      <dgm:spPr/>
    </dgm:pt>
    <dgm:pt modelId="{6317D5FF-7021-4FF2-A323-FE9BD84A4A8B}" type="pres">
      <dgm:prSet presAssocID="{763B10E6-535A-4E4E-9343-8EC823610691}" presName="parentNode" presStyleLbl="node1" presStyleIdx="3" presStyleCnt="5" custScaleX="358940" custScaleY="147519" custLinFactX="100000" custLinFactNeighborX="141569" custLinFactNeighborY="2824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638844-8FFE-459E-AF98-11AFFFA2021C}" type="pres">
      <dgm:prSet presAssocID="{763B10E6-535A-4E4E-9343-8EC823610691}" presName="childNode" presStyleLbl="revTx" presStyleIdx="0" presStyleCnt="1">
        <dgm:presLayoutVars>
          <dgm:bulletEnabled val="1"/>
        </dgm:presLayoutVars>
      </dgm:prSet>
      <dgm:spPr/>
    </dgm:pt>
    <dgm:pt modelId="{8EA94802-A7D0-41B1-9FD5-EFB585E15EC1}" type="pres">
      <dgm:prSet presAssocID="{03D695E2-3B2A-43BD-ABC2-4CC6DE04884B}" presName="Name25" presStyleLbl="parChTrans1D1" presStyleIdx="3" presStyleCnt="4"/>
      <dgm:spPr/>
      <dgm:t>
        <a:bodyPr/>
        <a:lstStyle/>
        <a:p>
          <a:endParaRPr lang="ru-RU"/>
        </a:p>
      </dgm:t>
    </dgm:pt>
    <dgm:pt modelId="{6BA507D1-DE98-4739-94DF-E4FDEFA2F14C}" type="pres">
      <dgm:prSet presAssocID="{A987C304-3EF2-4CE3-8D13-6FEBD489553A}" presName="node" presStyleCnt="0"/>
      <dgm:spPr/>
    </dgm:pt>
    <dgm:pt modelId="{8229B7AA-B54F-4E9E-B3A8-5D9493A4F20F}" type="pres">
      <dgm:prSet presAssocID="{A987C304-3EF2-4CE3-8D13-6FEBD489553A}" presName="parentNode" presStyleLbl="node1" presStyleIdx="4" presStyleCnt="5" custScaleX="335278" custScaleY="15253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FEDF8B-BBA2-46F6-A7DB-47071537D03A}" type="pres">
      <dgm:prSet presAssocID="{A987C304-3EF2-4CE3-8D13-6FEBD489553A}" presName="childNode" presStyleLbl="revTx" presStyleIdx="0" presStyleCnt="1">
        <dgm:presLayoutVars>
          <dgm:bulletEnabled val="1"/>
        </dgm:presLayoutVars>
      </dgm:prSet>
      <dgm:spPr/>
    </dgm:pt>
  </dgm:ptLst>
  <dgm:cxnLst>
    <dgm:cxn modelId="{7DE1FD89-6467-4779-8696-99724C52EBF8}" type="presOf" srcId="{A987C304-3EF2-4CE3-8D13-6FEBD489553A}" destId="{8229B7AA-B54F-4E9E-B3A8-5D9493A4F20F}" srcOrd="0" destOrd="0" presId="urn:microsoft.com/office/officeart/2005/8/layout/radial2"/>
    <dgm:cxn modelId="{F0963B6E-E8EF-4951-AF1D-BB797EC0A6D6}" srcId="{8B587CD8-476F-44C8-8C15-EF95866F9A33}" destId="{A987C304-3EF2-4CE3-8D13-6FEBD489553A}" srcOrd="3" destOrd="0" parTransId="{03D695E2-3B2A-43BD-ABC2-4CC6DE04884B}" sibTransId="{2942D3E2-806F-48F6-8F5E-8C0DC805C17C}"/>
    <dgm:cxn modelId="{8488285E-A22D-4D0C-AB0A-D43A780B7B35}" type="presOf" srcId="{6983DA4F-A3E7-41E4-B0A6-F5B0C50E7AE4}" destId="{322591B5-653A-4F84-84ED-B9A1032E80EF}" srcOrd="0" destOrd="0" presId="urn:microsoft.com/office/officeart/2005/8/layout/radial2"/>
    <dgm:cxn modelId="{50BE3DC6-754C-473B-944C-6C51BA71F30A}" type="presOf" srcId="{D2D29204-B800-4753-8552-44A98AF4E438}" destId="{89D01A2C-C13A-413B-AC80-12F3C071D533}" srcOrd="0" destOrd="0" presId="urn:microsoft.com/office/officeart/2005/8/layout/radial2"/>
    <dgm:cxn modelId="{2C83336C-A718-4326-9610-A42E8F86BDA6}" type="presOf" srcId="{738503C6-6B35-465F-B5AF-5C794AF634A7}" destId="{84BEF335-22C6-47C5-8217-3886F4E45578}" srcOrd="0" destOrd="0" presId="urn:microsoft.com/office/officeart/2005/8/layout/radial2"/>
    <dgm:cxn modelId="{8870359C-B514-4E6C-9D38-1CEE8341D3C1}" srcId="{8B587CD8-476F-44C8-8C15-EF95866F9A33}" destId="{057C1BA8-D51A-4EE7-841A-BC74258AC0FA}" srcOrd="1" destOrd="0" parTransId="{C8FFE490-3886-47A3-8059-86E4DFB2CECE}" sibTransId="{D3F7AAC5-87F8-4F73-B591-F1DD633FA171}"/>
    <dgm:cxn modelId="{9CEF4EDE-E550-4EAB-9A9F-94CAD950384B}" srcId="{8B587CD8-476F-44C8-8C15-EF95866F9A33}" destId="{049E0DA5-4BC0-4771-A902-7C646EBF04C6}" srcOrd="0" destOrd="0" parTransId="{6983DA4F-A3E7-41E4-B0A6-F5B0C50E7AE4}" sibTransId="{9FE54006-6CC2-46F7-8FE6-9EFDD8B72A1A}"/>
    <dgm:cxn modelId="{EECA5EB3-F838-4766-AA8B-0CA0F76DF21D}" type="presOf" srcId="{C8FFE490-3886-47A3-8059-86E4DFB2CECE}" destId="{DB9B55A2-6A18-4EDD-B335-6649DF0A7307}" srcOrd="0" destOrd="0" presId="urn:microsoft.com/office/officeart/2005/8/layout/radial2"/>
    <dgm:cxn modelId="{387574C4-D8D1-4A1A-8662-51C8368AC017}" srcId="{8B587CD8-476F-44C8-8C15-EF95866F9A33}" destId="{763B10E6-535A-4E4E-9343-8EC823610691}" srcOrd="2" destOrd="0" parTransId="{738503C6-6B35-465F-B5AF-5C794AF634A7}" sibTransId="{B3BB80EF-9EE9-4C97-B1A9-72E212AD8D6D}"/>
    <dgm:cxn modelId="{34C2810B-9AB7-4858-BE16-334CE473407F}" type="presOf" srcId="{049E0DA5-4BC0-4771-A902-7C646EBF04C6}" destId="{7F19B6F1-78C8-4E67-916D-EB6F42D5B1E5}" srcOrd="0" destOrd="0" presId="urn:microsoft.com/office/officeart/2005/8/layout/radial2"/>
    <dgm:cxn modelId="{8635B4E2-5DA1-477A-8E37-533D81C5F9C0}" type="presOf" srcId="{763B10E6-535A-4E4E-9343-8EC823610691}" destId="{6317D5FF-7021-4FF2-A323-FE9BD84A4A8B}" srcOrd="0" destOrd="0" presId="urn:microsoft.com/office/officeart/2005/8/layout/radial2"/>
    <dgm:cxn modelId="{F02C8E89-F7AE-4038-A8D8-AD9DF197EE22}" type="presOf" srcId="{03D695E2-3B2A-43BD-ABC2-4CC6DE04884B}" destId="{8EA94802-A7D0-41B1-9FD5-EFB585E15EC1}" srcOrd="0" destOrd="0" presId="urn:microsoft.com/office/officeart/2005/8/layout/radial2"/>
    <dgm:cxn modelId="{7EFA71CF-9ED6-45E0-9AAD-5AE19617843D}" type="presOf" srcId="{8B587CD8-476F-44C8-8C15-EF95866F9A33}" destId="{9F078BA5-268A-42C9-BD24-11AD6E6FFBB0}" srcOrd="0" destOrd="0" presId="urn:microsoft.com/office/officeart/2005/8/layout/radial2"/>
    <dgm:cxn modelId="{43BFD47E-59E8-4419-9A7C-98A81CD58335}" srcId="{049E0DA5-4BC0-4771-A902-7C646EBF04C6}" destId="{D2D29204-B800-4753-8552-44A98AF4E438}" srcOrd="0" destOrd="0" parTransId="{856815F6-CFD4-483F-ADE3-B6A6CB72569F}" sibTransId="{FAC1C4A4-82AE-4DC9-85A4-F5E88CFD0A66}"/>
    <dgm:cxn modelId="{5FF44E95-8237-4962-8F2E-9DA7115B7B76}" type="presOf" srcId="{057C1BA8-D51A-4EE7-841A-BC74258AC0FA}" destId="{902BE37C-F50B-4F22-AF97-61377ABFECA9}" srcOrd="0" destOrd="0" presId="urn:microsoft.com/office/officeart/2005/8/layout/radial2"/>
    <dgm:cxn modelId="{F0E94227-8583-496E-A844-EF35582216DF}" type="presParOf" srcId="{9F078BA5-268A-42C9-BD24-11AD6E6FFBB0}" destId="{89327250-B182-45D5-BA16-5CBC876E779E}" srcOrd="0" destOrd="0" presId="urn:microsoft.com/office/officeart/2005/8/layout/radial2"/>
    <dgm:cxn modelId="{CC546AE5-F3A1-421E-988B-0D14F3435E16}" type="presParOf" srcId="{89327250-B182-45D5-BA16-5CBC876E779E}" destId="{F4128469-7584-49B7-AB5B-FFCC24FA76F4}" srcOrd="0" destOrd="0" presId="urn:microsoft.com/office/officeart/2005/8/layout/radial2"/>
    <dgm:cxn modelId="{DF81CBBF-530C-443E-9CC8-D59CE225A5B0}" type="presParOf" srcId="{F4128469-7584-49B7-AB5B-FFCC24FA76F4}" destId="{2CDE8715-8A47-4E86-9240-53CED7EB5AE5}" srcOrd="0" destOrd="0" presId="urn:microsoft.com/office/officeart/2005/8/layout/radial2"/>
    <dgm:cxn modelId="{464F5CA4-26B6-41C5-BA70-1A26B0D3CA47}" type="presParOf" srcId="{F4128469-7584-49B7-AB5B-FFCC24FA76F4}" destId="{B7A13F89-0E0C-43A1-8E4F-E737A5BA266C}" srcOrd="1" destOrd="0" presId="urn:microsoft.com/office/officeart/2005/8/layout/radial2"/>
    <dgm:cxn modelId="{CE91FDBD-084F-46FA-830B-6F26293600B8}" type="presParOf" srcId="{89327250-B182-45D5-BA16-5CBC876E779E}" destId="{322591B5-653A-4F84-84ED-B9A1032E80EF}" srcOrd="1" destOrd="0" presId="urn:microsoft.com/office/officeart/2005/8/layout/radial2"/>
    <dgm:cxn modelId="{B69420C0-BDBE-4A58-BEEC-D6DC30816695}" type="presParOf" srcId="{89327250-B182-45D5-BA16-5CBC876E779E}" destId="{87482914-CA00-4120-B527-122DDB045B30}" srcOrd="2" destOrd="0" presId="urn:microsoft.com/office/officeart/2005/8/layout/radial2"/>
    <dgm:cxn modelId="{C99964F9-8A6B-4273-A608-987EF6F6D21B}" type="presParOf" srcId="{87482914-CA00-4120-B527-122DDB045B30}" destId="{7F19B6F1-78C8-4E67-916D-EB6F42D5B1E5}" srcOrd="0" destOrd="0" presId="urn:microsoft.com/office/officeart/2005/8/layout/radial2"/>
    <dgm:cxn modelId="{644EB993-06E1-4563-8E20-F6A2C7C64B71}" type="presParOf" srcId="{87482914-CA00-4120-B527-122DDB045B30}" destId="{89D01A2C-C13A-413B-AC80-12F3C071D533}" srcOrd="1" destOrd="0" presId="urn:microsoft.com/office/officeart/2005/8/layout/radial2"/>
    <dgm:cxn modelId="{BA66EFCC-A551-4808-91F9-926D67FF0A29}" type="presParOf" srcId="{89327250-B182-45D5-BA16-5CBC876E779E}" destId="{DB9B55A2-6A18-4EDD-B335-6649DF0A7307}" srcOrd="3" destOrd="0" presId="urn:microsoft.com/office/officeart/2005/8/layout/radial2"/>
    <dgm:cxn modelId="{5A3B3E5E-75EE-4452-B8FD-0F812DB8DB46}" type="presParOf" srcId="{89327250-B182-45D5-BA16-5CBC876E779E}" destId="{9538AAF1-40B2-4312-B6C9-C434327E191E}" srcOrd="4" destOrd="0" presId="urn:microsoft.com/office/officeart/2005/8/layout/radial2"/>
    <dgm:cxn modelId="{0DB5486A-E901-433A-8118-05A4ABE1AD00}" type="presParOf" srcId="{9538AAF1-40B2-4312-B6C9-C434327E191E}" destId="{902BE37C-F50B-4F22-AF97-61377ABFECA9}" srcOrd="0" destOrd="0" presId="urn:microsoft.com/office/officeart/2005/8/layout/radial2"/>
    <dgm:cxn modelId="{9C745E79-0E73-430C-9BD4-84D0A114A030}" type="presParOf" srcId="{9538AAF1-40B2-4312-B6C9-C434327E191E}" destId="{53B5DE4E-BE0F-42D3-B288-46D5690DDF08}" srcOrd="1" destOrd="0" presId="urn:microsoft.com/office/officeart/2005/8/layout/radial2"/>
    <dgm:cxn modelId="{C0FBA825-7CED-4BA6-928F-06B610D81725}" type="presParOf" srcId="{89327250-B182-45D5-BA16-5CBC876E779E}" destId="{84BEF335-22C6-47C5-8217-3886F4E45578}" srcOrd="5" destOrd="0" presId="urn:microsoft.com/office/officeart/2005/8/layout/radial2"/>
    <dgm:cxn modelId="{E3378A93-5D67-4E85-8447-0BE438AAD887}" type="presParOf" srcId="{89327250-B182-45D5-BA16-5CBC876E779E}" destId="{59A11FF0-79A5-4D7F-A138-0BC3172BB537}" srcOrd="6" destOrd="0" presId="urn:microsoft.com/office/officeart/2005/8/layout/radial2"/>
    <dgm:cxn modelId="{09B1CB85-0D9F-4479-BA02-0032F46B0BC7}" type="presParOf" srcId="{59A11FF0-79A5-4D7F-A138-0BC3172BB537}" destId="{6317D5FF-7021-4FF2-A323-FE9BD84A4A8B}" srcOrd="0" destOrd="0" presId="urn:microsoft.com/office/officeart/2005/8/layout/radial2"/>
    <dgm:cxn modelId="{9F3207DE-E522-44C9-B8C2-9FF363F30B37}" type="presParOf" srcId="{59A11FF0-79A5-4D7F-A138-0BC3172BB537}" destId="{90638844-8FFE-459E-AF98-11AFFFA2021C}" srcOrd="1" destOrd="0" presId="urn:microsoft.com/office/officeart/2005/8/layout/radial2"/>
    <dgm:cxn modelId="{5AF4D453-70A5-425A-B70C-16487669B75A}" type="presParOf" srcId="{89327250-B182-45D5-BA16-5CBC876E779E}" destId="{8EA94802-A7D0-41B1-9FD5-EFB585E15EC1}" srcOrd="7" destOrd="0" presId="urn:microsoft.com/office/officeart/2005/8/layout/radial2"/>
    <dgm:cxn modelId="{7BD6635E-265C-4D01-B640-C39EC503F86B}" type="presParOf" srcId="{89327250-B182-45D5-BA16-5CBC876E779E}" destId="{6BA507D1-DE98-4739-94DF-E4FDEFA2F14C}" srcOrd="8" destOrd="0" presId="urn:microsoft.com/office/officeart/2005/8/layout/radial2"/>
    <dgm:cxn modelId="{4420DF29-9498-44FD-B987-F43D48DFFC56}" type="presParOf" srcId="{6BA507D1-DE98-4739-94DF-E4FDEFA2F14C}" destId="{8229B7AA-B54F-4E9E-B3A8-5D9493A4F20F}" srcOrd="0" destOrd="0" presId="urn:microsoft.com/office/officeart/2005/8/layout/radial2"/>
    <dgm:cxn modelId="{68315C18-752A-48D2-AF79-8751B850F477}" type="presParOf" srcId="{6BA507D1-DE98-4739-94DF-E4FDEFA2F14C}" destId="{47FEDF8B-BBA2-46F6-A7DB-47071537D03A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F867DC-967B-4307-AA23-A40B948E7DF1}">
      <dsp:nvSpPr>
        <dsp:cNvPr id="0" name=""/>
        <dsp:cNvSpPr/>
      </dsp:nvSpPr>
      <dsp:spPr>
        <a:xfrm rot="10800000">
          <a:off x="-1" y="3096342"/>
          <a:ext cx="8229603" cy="1300355"/>
        </a:xfrm>
        <a:prstGeom prst="homePlate">
          <a:avLst/>
        </a:prstGeom>
        <a:solidFill>
          <a:schemeClr val="lt1"/>
        </a:solidFill>
        <a:ln w="254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335986" tIns="91440" rIns="170688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В  состав ЮУТПП входит более 620 хозяйствующих субъектов Челябинской области и других регионов 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России 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325088" y="3096342"/>
        <a:ext cx="7904514" cy="1300355"/>
      </dsp:txXfrm>
    </dsp:sp>
    <dsp:sp modelId="{458F5DE1-B7E9-4B98-9803-A4901F45902E}">
      <dsp:nvSpPr>
        <dsp:cNvPr id="0" name=""/>
        <dsp:cNvSpPr/>
      </dsp:nvSpPr>
      <dsp:spPr>
        <a:xfrm>
          <a:off x="0" y="3312369"/>
          <a:ext cx="761921" cy="761921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61FBB5-8533-437D-8C6D-3CBB4C7052A2}">
      <dsp:nvSpPr>
        <dsp:cNvPr id="0" name=""/>
        <dsp:cNvSpPr/>
      </dsp:nvSpPr>
      <dsp:spPr>
        <a:xfrm rot="10800000">
          <a:off x="-1" y="1561640"/>
          <a:ext cx="8229603" cy="1473502"/>
        </a:xfrm>
        <a:prstGeom prst="homePlate">
          <a:avLst/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335986" tIns="91440" rIns="170688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ЮУТПП участвует в реализации ключевых направлений социально-экономического развития Челябинской области, в том числе в разработке областных и муниципальных 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программ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368374" y="1561640"/>
        <a:ext cx="7861228" cy="1473502"/>
      </dsp:txXfrm>
    </dsp:sp>
    <dsp:sp modelId="{F50A526B-AB46-4ED2-AF10-5CB5127CC787}">
      <dsp:nvSpPr>
        <dsp:cNvPr id="0" name=""/>
        <dsp:cNvSpPr/>
      </dsp:nvSpPr>
      <dsp:spPr>
        <a:xfrm>
          <a:off x="0" y="1953980"/>
          <a:ext cx="761921" cy="761921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E7761D-1086-466C-BAD5-CA32F1054910}">
      <dsp:nvSpPr>
        <dsp:cNvPr id="0" name=""/>
        <dsp:cNvSpPr/>
      </dsp:nvSpPr>
      <dsp:spPr>
        <a:xfrm rot="10800000">
          <a:off x="39921" y="360043"/>
          <a:ext cx="8179309" cy="1104686"/>
        </a:xfrm>
        <a:prstGeom prst="homePlate">
          <a:avLst/>
        </a:prstGeom>
        <a:solidFill>
          <a:schemeClr val="lt1"/>
        </a:solidFill>
        <a:ln w="25400" cap="flat" cmpd="sng" algn="ctr">
          <a:solidFill>
            <a:schemeClr val="accent4"/>
          </a:solidFill>
          <a:prstDash val="solid"/>
        </a:ln>
        <a:effectLst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335986" tIns="91440" rIns="170688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ЮУТПП – это 19 общественных формирований (комитетов, комиссий, советов), сформированных из числа членов 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ЮУТПП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316092" y="360043"/>
        <a:ext cx="7903138" cy="1104686"/>
      </dsp:txXfrm>
    </dsp:sp>
    <dsp:sp modelId="{AB0D4D91-4044-4E13-820D-33C564B64AC1}">
      <dsp:nvSpPr>
        <dsp:cNvPr id="0" name=""/>
        <dsp:cNvSpPr/>
      </dsp:nvSpPr>
      <dsp:spPr>
        <a:xfrm>
          <a:off x="0" y="504058"/>
          <a:ext cx="761921" cy="761921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2198FF-B02D-4128-B60E-6EBD73870713}">
      <dsp:nvSpPr>
        <dsp:cNvPr id="0" name=""/>
        <dsp:cNvSpPr/>
      </dsp:nvSpPr>
      <dsp:spPr>
        <a:xfrm rot="10800000">
          <a:off x="-1" y="4464495"/>
          <a:ext cx="8229603" cy="761921"/>
        </a:xfrm>
        <a:prstGeom prst="homePlate">
          <a:avLst/>
        </a:prstGeom>
        <a:solidFill>
          <a:schemeClr val="lt1"/>
        </a:solidFill>
        <a:ln w="254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335986" tIns="83820" rIns="156464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Двадцать представителей ЮУТПП работают в составе профильных комитетов ТПП 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России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190479" y="4464495"/>
        <a:ext cx="8039123" cy="761921"/>
      </dsp:txXfrm>
    </dsp:sp>
    <dsp:sp modelId="{5109CBDD-E90C-45C4-B190-15FDB4AC694C}">
      <dsp:nvSpPr>
        <dsp:cNvPr id="0" name=""/>
        <dsp:cNvSpPr/>
      </dsp:nvSpPr>
      <dsp:spPr>
        <a:xfrm>
          <a:off x="190249" y="4566670"/>
          <a:ext cx="761921" cy="761921"/>
        </a:xfrm>
        <a:prstGeom prst="ellipse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A94802-A7D0-41B1-9FD5-EFB585E15EC1}">
      <dsp:nvSpPr>
        <dsp:cNvPr id="0" name=""/>
        <dsp:cNvSpPr/>
      </dsp:nvSpPr>
      <dsp:spPr>
        <a:xfrm rot="4156883">
          <a:off x="2311168" y="2864899"/>
          <a:ext cx="454336" cy="36474"/>
        </a:xfrm>
        <a:custGeom>
          <a:avLst/>
          <a:gdLst/>
          <a:ahLst/>
          <a:cxnLst/>
          <a:rect l="0" t="0" r="0" b="0"/>
          <a:pathLst>
            <a:path>
              <a:moveTo>
                <a:pt x="0" y="18237"/>
              </a:moveTo>
              <a:lnTo>
                <a:pt x="454336" y="1823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BEF335-22C6-47C5-8217-3886F4E45578}">
      <dsp:nvSpPr>
        <dsp:cNvPr id="0" name=""/>
        <dsp:cNvSpPr/>
      </dsp:nvSpPr>
      <dsp:spPr>
        <a:xfrm rot="844470">
          <a:off x="2796402" y="2413300"/>
          <a:ext cx="1630157" cy="36474"/>
        </a:xfrm>
        <a:custGeom>
          <a:avLst/>
          <a:gdLst/>
          <a:ahLst/>
          <a:cxnLst/>
          <a:rect l="0" t="0" r="0" b="0"/>
          <a:pathLst>
            <a:path>
              <a:moveTo>
                <a:pt x="0" y="18237"/>
              </a:moveTo>
              <a:lnTo>
                <a:pt x="1630157" y="1823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9B55A2-6A18-4EDD-B335-6649DF0A7307}">
      <dsp:nvSpPr>
        <dsp:cNvPr id="0" name=""/>
        <dsp:cNvSpPr/>
      </dsp:nvSpPr>
      <dsp:spPr>
        <a:xfrm rot="21110095">
          <a:off x="2805495" y="1769597"/>
          <a:ext cx="3033446" cy="36474"/>
        </a:xfrm>
        <a:custGeom>
          <a:avLst/>
          <a:gdLst/>
          <a:ahLst/>
          <a:cxnLst/>
          <a:rect l="0" t="0" r="0" b="0"/>
          <a:pathLst>
            <a:path>
              <a:moveTo>
                <a:pt x="0" y="18237"/>
              </a:moveTo>
              <a:lnTo>
                <a:pt x="3033446" y="1823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2591B5-653A-4F84-84ED-B9A1032E80EF}">
      <dsp:nvSpPr>
        <dsp:cNvPr id="0" name=""/>
        <dsp:cNvSpPr/>
      </dsp:nvSpPr>
      <dsp:spPr>
        <a:xfrm rot="20178444">
          <a:off x="2730438" y="1381502"/>
          <a:ext cx="2145846" cy="36474"/>
        </a:xfrm>
        <a:custGeom>
          <a:avLst/>
          <a:gdLst/>
          <a:ahLst/>
          <a:cxnLst/>
          <a:rect l="0" t="0" r="0" b="0"/>
          <a:pathLst>
            <a:path>
              <a:moveTo>
                <a:pt x="0" y="18237"/>
              </a:moveTo>
              <a:lnTo>
                <a:pt x="2145846" y="1823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A13F89-0E0C-43A1-8E4F-E737A5BA266C}">
      <dsp:nvSpPr>
        <dsp:cNvPr id="0" name=""/>
        <dsp:cNvSpPr/>
      </dsp:nvSpPr>
      <dsp:spPr>
        <a:xfrm>
          <a:off x="298371" y="713609"/>
          <a:ext cx="3139976" cy="2207394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19B6F1-78C8-4E67-916D-EB6F42D5B1E5}">
      <dsp:nvSpPr>
        <dsp:cNvPr id="0" name=""/>
        <dsp:cNvSpPr/>
      </dsp:nvSpPr>
      <dsp:spPr>
        <a:xfrm>
          <a:off x="3989929" y="202394"/>
          <a:ext cx="3210173" cy="822279"/>
        </a:xfrm>
        <a:prstGeom prst="ellipse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ТПП РФ  Москва</a:t>
          </a:r>
          <a:endParaRPr lang="ru-RU" sz="5100" kern="1200" dirty="0"/>
        </a:p>
      </dsp:txBody>
      <dsp:txXfrm>
        <a:off x="4460048" y="322814"/>
        <a:ext cx="2269935" cy="581439"/>
      </dsp:txXfrm>
    </dsp:sp>
    <dsp:sp modelId="{89D01A2C-C13A-413B-AC80-12F3C071D533}">
      <dsp:nvSpPr>
        <dsp:cNvPr id="0" name=""/>
        <dsp:cNvSpPr/>
      </dsp:nvSpPr>
      <dsp:spPr>
        <a:xfrm>
          <a:off x="4538158" y="202394"/>
          <a:ext cx="4815260" cy="8222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3200" kern="1200" dirty="0"/>
        </a:p>
      </dsp:txBody>
      <dsp:txXfrm>
        <a:off x="4538158" y="202394"/>
        <a:ext cx="4815260" cy="822279"/>
      </dsp:txXfrm>
    </dsp:sp>
    <dsp:sp modelId="{902BE37C-F50B-4F22-AF97-61377ABFECA9}">
      <dsp:nvSpPr>
        <dsp:cNvPr id="0" name=""/>
        <dsp:cNvSpPr/>
      </dsp:nvSpPr>
      <dsp:spPr>
        <a:xfrm flipH="1" flipV="1">
          <a:off x="5813046" y="1538644"/>
          <a:ext cx="173238" cy="4571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/>
        </a:p>
      </dsp:txBody>
      <dsp:txXfrm rot="10800000">
        <a:off x="5838416" y="1545339"/>
        <a:ext cx="122498" cy="32325"/>
      </dsp:txXfrm>
    </dsp:sp>
    <dsp:sp modelId="{6317D5FF-7021-4FF2-A323-FE9BD84A4A8B}">
      <dsp:nvSpPr>
        <dsp:cNvPr id="0" name=""/>
        <dsp:cNvSpPr/>
      </dsp:nvSpPr>
      <dsp:spPr>
        <a:xfrm>
          <a:off x="4139369" y="2276073"/>
          <a:ext cx="3591451" cy="1476033"/>
        </a:xfrm>
        <a:prstGeom prst="ellipse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Астрахань, Ярославль, Ростов-на-Дону, Екатеринбург </a:t>
          </a:r>
          <a:endParaRPr lang="ru-RU" sz="2000" kern="1200" dirty="0"/>
        </a:p>
      </dsp:txBody>
      <dsp:txXfrm>
        <a:off x="4665325" y="2492233"/>
        <a:ext cx="2539539" cy="1043713"/>
      </dsp:txXfrm>
    </dsp:sp>
    <dsp:sp modelId="{8229B7AA-B54F-4E9E-B3A8-5D9493A4F20F}">
      <dsp:nvSpPr>
        <dsp:cNvPr id="0" name=""/>
        <dsp:cNvSpPr/>
      </dsp:nvSpPr>
      <dsp:spPr>
        <a:xfrm>
          <a:off x="1225816" y="3084560"/>
          <a:ext cx="3354696" cy="1526231"/>
        </a:xfrm>
        <a:prstGeom prst="ellipse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Ассоциации ТПП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УрФО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(Екатеринбург, Пермь)</a:t>
          </a:r>
          <a:endParaRPr lang="ru-RU" sz="2400" kern="1200" dirty="0"/>
        </a:p>
      </dsp:txBody>
      <dsp:txXfrm>
        <a:off x="1717100" y="3308071"/>
        <a:ext cx="2372128" cy="10792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81A7B7-76E1-4D58-9C57-BC33E0BB7D8C}" type="datetimeFigureOut">
              <a:rPr lang="ru-RU" smtClean="0"/>
              <a:pPr/>
              <a:t>30.06.2016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03B8C4-2650-4B5D-B8F3-2495DB6505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45641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altLang="ru-RU" smtClean="0"/>
              <a:t>Квалификационное распределение работников для тех 2% от численности персонала организаций, для которых,  по мнению респондентов, необходима ежегодная оценка и сертификация квалификаций.</a:t>
            </a:r>
          </a:p>
        </p:txBody>
      </p:sp>
      <p:sp>
        <p:nvSpPr>
          <p:cNvPr id="2458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/>
            <a:fld id="{5B838E8A-B113-4D9B-BCB3-EA50D0085436}" type="slidenum">
              <a:rPr lang="ru-RU" altLang="ru-RU"/>
              <a:pPr algn="r"/>
              <a:t>3</a:t>
            </a:fld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49A25-DDD1-4F38-9D39-546C86832F03}" type="datetime1">
              <a:rPr lang="ru-RU" smtClean="0"/>
              <a:pPr/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АНО " ЧРАРК"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1C010-5D46-4233-A93E-1CC01CB767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1824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7D01F-37C2-4EA3-B3C1-5917BFD18ACB}" type="datetime1">
              <a:rPr lang="ru-RU" smtClean="0"/>
              <a:pPr/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АНО " ЧРАРК"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1C010-5D46-4233-A93E-1CC01CB767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27101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C31CC-8145-49BD-965D-CB8CAEBC9273}" type="datetime1">
              <a:rPr lang="ru-RU" smtClean="0"/>
              <a:pPr/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АНО " ЧРАРК"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1C010-5D46-4233-A93E-1CC01CB767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997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DDEBA-A8BD-4B7B-B103-F37B0D8B6D49}" type="datetime1">
              <a:rPr lang="ru-RU" smtClean="0"/>
              <a:pPr/>
              <a:t>30.06.2016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АНО " ЧРАРК"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1C010-5D46-4233-A93E-1CC01CB767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6355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2C264-9574-4240-BE7A-1D37F245E51B}" type="datetime1">
              <a:rPr lang="ru-RU" smtClean="0"/>
              <a:pPr/>
              <a:t>30.06.2016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АНО " ЧРАРК"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1C010-5D46-4233-A93E-1CC01CB767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348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61FD9-2267-4B72-BB88-A7ED179894A7}" type="datetime1">
              <a:rPr lang="ru-RU" smtClean="0"/>
              <a:pPr/>
              <a:t>30.06.2016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АНО " ЧРАРК"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1C010-5D46-4233-A93E-1CC01CB767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7241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7ECD2-51B6-473A-B0C3-E4C1DF0A2C09}" type="datetime1">
              <a:rPr lang="ru-RU" smtClean="0"/>
              <a:pPr/>
              <a:t>30.06.2016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АНО " ЧРАРК"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1C010-5D46-4233-A93E-1CC01CB767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8359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1156-9524-4568-A945-489518834756}" type="datetime1">
              <a:rPr lang="ru-RU" smtClean="0"/>
              <a:pPr/>
              <a:t>30.06.2016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АНО " ЧРАРК"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1C010-5D46-4233-A93E-1CC01CB767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3607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63A97-47EA-4F9E-B98F-E7CBEB820659}" type="datetime1">
              <a:rPr lang="ru-RU" smtClean="0"/>
              <a:pPr/>
              <a:t>30.06.2016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АНО " ЧРАРК"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1C010-5D46-4233-A93E-1CC01CB767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8578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EDDE0-CF1D-4498-948E-D6B069B8ADA2}" type="datetime1">
              <a:rPr lang="ru-RU" smtClean="0"/>
              <a:pPr/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АНО " ЧРАРК"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1C010-5D46-4233-A93E-1CC01CB767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3219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FAC59-34A4-4231-9645-4814F367B09D}" type="datetime1">
              <a:rPr lang="ru-RU" smtClean="0"/>
              <a:pPr/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АНО " ЧРАРК"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1C010-5D46-4233-A93E-1CC01CB767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420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1475DB-ABF6-47F0-884F-B8C4C46D50C1}" type="datetime1">
              <a:rPr lang="ru-RU" smtClean="0"/>
              <a:pPr/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/>
              <a:t>АНО " ЧРАРК"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B1C010-5D46-4233-A93E-1CC01CB767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3917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9.jpeg"/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12" Type="http://schemas.openxmlformats.org/officeDocument/2006/relationships/image" Target="../media/image18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jpeg"/><Relationship Id="rId15" Type="http://schemas.openxmlformats.org/officeDocument/2006/relationships/image" Target="../media/image20.pn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png"/><Relationship Id="rId1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7" y="692696"/>
            <a:ext cx="8024168" cy="1728192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anose="02020603050405020304" pitchFamily="18" charset="0"/>
              </a:rPr>
              <a:t>ОБ УЧАСТИИ ТОРГОВО-ПРОМЫШЛЕННЫХ ПАЛАТ В СОЗДАНИИ И РАЗВИТИИ СИСТЕМЫ СЕРТИФИКАЦИИ КВАЛИФИКАЦИЙ В УРАЛЬСКОМ ФЕДЕРАЛЬНОМ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anose="02020603050405020304" pitchFamily="18" charset="0"/>
              </a:rPr>
              <a:t>ОКРУГЕ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5301208"/>
            <a:ext cx="7632848" cy="720080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А.И. </a:t>
            </a:r>
            <a:r>
              <a:rPr lang="ru-R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Лубышев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вице-президент 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ЮУТПП</a:t>
            </a:r>
          </a:p>
        </p:txBody>
      </p:sp>
      <p:pic>
        <p:nvPicPr>
          <p:cNvPr id="4" name="Picture 2" descr="C:\Users\user\Desktop\карт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7879" y="2712109"/>
            <a:ext cx="2227820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 descr="http://im0-tub-ru.yandex.net/i?id=6551333df83634c28c09d2acf6bdbdbf&amp;n=2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016210"/>
            <a:ext cx="2439913" cy="1840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Описание: Описание: чрарк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3177415"/>
            <a:ext cx="1868028" cy="758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42663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Численность экономически активного населения Челябинской области </a:t>
            </a:r>
            <a:r>
              <a:rPr lang="ru-RU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(тысяч человек</a:t>
            </a:r>
            <a:r>
              <a:rPr lang="ru-RU" sz="2200" dirty="0" smtClean="0">
                <a:solidFill>
                  <a:srgbClr val="C00000"/>
                </a:solidFill>
              </a:rPr>
              <a:t>)</a:t>
            </a:r>
            <a:endParaRPr lang="ru-RU" sz="2200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0682833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Picture 2" descr="http://im0-tub-ru.yandex.net/i?id=6551333df83634c28c09d2acf6bdbdbf&amp;n=2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88640"/>
            <a:ext cx="936104" cy="705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79512" y="260648"/>
            <a:ext cx="8820151" cy="1366837"/>
          </a:xfrm>
          <a:solidFill>
            <a:schemeClr val="tx2">
              <a:lumMod val="20000"/>
              <a:lumOff val="80000"/>
            </a:schemeClr>
          </a:solidFill>
        </p:spPr>
        <p:txBody>
          <a:bodyPr anchor="b">
            <a:noAutofit/>
          </a:bodyPr>
          <a:lstStyle/>
          <a:p>
            <a:r>
              <a:rPr lang="ru-RU" altLang="ru-RU" sz="28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КАТЕГОРИИ РАБОТНИКОВ, </a:t>
            </a:r>
            <a:br>
              <a:rPr lang="ru-RU" altLang="ru-RU" sz="28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ДЛЯ КОТОРЫХ ТРЕБУЮТСЯ ПРОЦЕДУРЫ ОЦЕНКИ</a:t>
            </a:r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2133600"/>
            <a:ext cx="7310437" cy="3875088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  <p:pic>
        <p:nvPicPr>
          <p:cNvPr id="4" name="Picture 2" descr="http://im0-tub-ru.yandex.net/i?id=6551333df83634c28c09d2acf6bdbdbf&amp;n=2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88640"/>
            <a:ext cx="936104" cy="705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8234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0613"/>
            <a:ext cx="9144000" cy="6858000"/>
          </a:xfrm>
          <a:prstGeom prst="rect">
            <a:avLst/>
          </a:prstGeom>
        </p:spPr>
      </p:pic>
      <p:pic>
        <p:nvPicPr>
          <p:cNvPr id="3" name="Picture 2" descr="http://im0-tub-ru.yandex.net/i?id=6551333df83634c28c09d2acf6bdbdbf&amp;n=2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88640"/>
            <a:ext cx="936104" cy="705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018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http://im0-tub-ru.yandex.net/i?id=6551333df83634c28c09d2acf6bdbdbf&amp;n=2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88640"/>
            <a:ext cx="936104" cy="705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7292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3" y="274638"/>
            <a:ext cx="7787208" cy="778098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Нормативно – правовая база НСК</a:t>
            </a:r>
            <a:endParaRPr lang="ru-RU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Указы и поручения Президента РФ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Решения Национального Совета по НСК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Постановления и распоряжения Правительства РФ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Приказы  и распоряжения 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Министерств (отраслевых)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Решения ТПП РФ и Ассоциации ТПП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УрФО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Методические рекомендации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НАРКа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АНО ЧРАРК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Пользователь\Desktop\Картинки\новые кадры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7051" y="3237190"/>
            <a:ext cx="2273052" cy="1200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im0-tub-ru.yandex.net/i?id=6551333df83634c28c09d2acf6bdbdbf&amp;n=2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88640"/>
            <a:ext cx="936104" cy="705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6158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Заголовок 1"/>
          <p:cNvSpPr txBox="1">
            <a:spLocks/>
          </p:cNvSpPr>
          <p:nvPr/>
        </p:nvSpPr>
        <p:spPr>
          <a:xfrm>
            <a:off x="457200" y="-27384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Ассоциация ТПП УрФО</a:t>
            </a:r>
            <a:endParaRPr lang="ru-RU" dirty="0"/>
          </a:p>
        </p:txBody>
      </p:sp>
      <p:pic>
        <p:nvPicPr>
          <p:cNvPr id="48" name="Picture 3" descr="D:\Калугина\ЧРАРК\Конференция_ЮУТПП_июнь_2016\Палаты\логотип ТПП Новоуральского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3897" y="1511008"/>
            <a:ext cx="652520" cy="395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6" descr="D:\Калугина\ЧРАРК\Конференция_ЮУТПП_июнь_2016\Палаты\малнитогорская ТПП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054"/>
          <a:stretch/>
        </p:blipFill>
        <p:spPr bwMode="auto">
          <a:xfrm>
            <a:off x="4470175" y="1619055"/>
            <a:ext cx="682860" cy="903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7" descr="D:\Калугина\ЧРАРК\Конференция_ЮУТПП_июнь_2016\Палаты\нижневартовская ТПП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919"/>
          <a:stretch/>
        </p:blipFill>
        <p:spPr bwMode="auto">
          <a:xfrm>
            <a:off x="4553768" y="4130896"/>
            <a:ext cx="521682" cy="952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8" descr="D:\Калугина\ЧРАРК\Конференция_ЮУТПП_июнь_2016\Палаты\сургутская ТПП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7433" y="3340302"/>
            <a:ext cx="548016" cy="790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12" descr="D:\Калугина\ЧРАРК\Конференция_ЮУТПП_июнь_2016\Палаты\ТПП Каменск-уральск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543" y="5704590"/>
            <a:ext cx="768491" cy="768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13" descr="D:\Калугина\ЧРАРК\Конференция_ЮУТПП_июнь_2016\Палаты\Нижнетагил ТПП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0174" y="5083326"/>
            <a:ext cx="613321" cy="482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14" descr="D:\Калугина\ЧРАРК\Конференция_ЮУТПП_июнь_2016\Палаты\миасс ТПП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9018" y="2647139"/>
            <a:ext cx="486431" cy="693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Прямоугольник 55"/>
          <p:cNvSpPr/>
          <p:nvPr/>
        </p:nvSpPr>
        <p:spPr>
          <a:xfrm>
            <a:off x="5646243" y="1447226"/>
            <a:ext cx="28836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ТПП Ново-Уральского городского округа</a:t>
            </a:r>
            <a:endParaRPr lang="ru-RU" sz="1400" b="1" dirty="0"/>
          </a:p>
        </p:txBody>
      </p:sp>
      <p:sp>
        <p:nvSpPr>
          <p:cNvPr id="57" name="Прямоугольник 56"/>
          <p:cNvSpPr/>
          <p:nvPr/>
        </p:nvSpPr>
        <p:spPr>
          <a:xfrm>
            <a:off x="5700746" y="4361731"/>
            <a:ext cx="210814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err="1">
                <a:latin typeface="Times New Roman" pitchFamily="18" charset="0"/>
                <a:cs typeface="Times New Roman" pitchFamily="18" charset="0"/>
              </a:rPr>
              <a:t>Нижневартовская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ТПП</a:t>
            </a:r>
          </a:p>
        </p:txBody>
      </p:sp>
      <p:sp>
        <p:nvSpPr>
          <p:cNvPr id="58" name="Прямоугольник 57"/>
          <p:cNvSpPr/>
          <p:nvPr/>
        </p:nvSpPr>
        <p:spPr>
          <a:xfrm>
            <a:off x="5626827" y="2070698"/>
            <a:ext cx="27512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Магнит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горская ТПП</a:t>
            </a:r>
            <a:endParaRPr lang="ru-RU" sz="1400" b="1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5625224" y="5982825"/>
            <a:ext cx="239790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ТПП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г.Каменск-Уральский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5700746" y="5148118"/>
            <a:ext cx="211737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Нижнетагильская ТПП</a:t>
            </a:r>
            <a:endParaRPr lang="ru-RU" sz="1400" b="1" dirty="0"/>
          </a:p>
        </p:txBody>
      </p:sp>
      <p:sp>
        <p:nvSpPr>
          <p:cNvPr id="61" name="Прямоугольник 60"/>
          <p:cNvSpPr/>
          <p:nvPr/>
        </p:nvSpPr>
        <p:spPr>
          <a:xfrm>
            <a:off x="5646243" y="2636911"/>
            <a:ext cx="299428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ТПП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Миасского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городского округа </a:t>
            </a:r>
            <a:endParaRPr lang="ru-RU" sz="1400" b="1" dirty="0"/>
          </a:p>
        </p:txBody>
      </p:sp>
      <p:sp>
        <p:nvSpPr>
          <p:cNvPr id="62" name="Прямоугольник 61"/>
          <p:cNvSpPr/>
          <p:nvPr/>
        </p:nvSpPr>
        <p:spPr>
          <a:xfrm>
            <a:off x="5714886" y="3526191"/>
            <a:ext cx="157427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Сургутская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ТПП</a:t>
            </a:r>
            <a:endParaRPr lang="ru-RU" sz="1400" b="1" dirty="0"/>
          </a:p>
        </p:txBody>
      </p:sp>
      <p:sp>
        <p:nvSpPr>
          <p:cNvPr id="63" name="TextBox 62"/>
          <p:cNvSpPr txBox="1"/>
          <p:nvPr/>
        </p:nvSpPr>
        <p:spPr>
          <a:xfrm>
            <a:off x="256076" y="912565"/>
            <a:ext cx="365670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Региональные ТПП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4510816" y="893228"/>
            <a:ext cx="410234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Муниципальные ТПП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5" name="Picture 2" descr="D:\Калугина\ЧРАРК\Конференция_ЮУТПП_июнь_2016\Палаты\логотип ТПП Тюмень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68" y="5875147"/>
            <a:ext cx="796400" cy="830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5" descr="D:\Калугина\ЧРАРК\Конференция_ЮУТПП_июнь_2016\Палаты\логотип Пермская ТПП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365" y="5139478"/>
            <a:ext cx="610233" cy="719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9" descr="D:\Калугина\ЧРАРК\Конференция_ЮУТПП_июнь_2016\Палаты\курганская ТПП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738" y="3680079"/>
            <a:ext cx="472046" cy="664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10" descr="D:\Калугина\ЧРАРК\Конференция_ЮУТПП_июнь_2016\Палаты\ямало-ненец ТПП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925" y="4405629"/>
            <a:ext cx="635673" cy="635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11" descr="D:\Калугина\ЧРАРК\Конференция_ЮУТПП_июнь_2016\Палаты\ТПП Ханты-манси.jpg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338"/>
          <a:stretch/>
        </p:blipFill>
        <p:spPr bwMode="auto">
          <a:xfrm>
            <a:off x="260632" y="2898521"/>
            <a:ext cx="675685" cy="748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" name="Прямоугольник 69"/>
          <p:cNvSpPr/>
          <p:nvPr/>
        </p:nvSpPr>
        <p:spPr>
          <a:xfrm>
            <a:off x="1380141" y="6054498"/>
            <a:ext cx="15957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Тюменская ТПП </a:t>
            </a:r>
            <a:endParaRPr lang="ru-RU" sz="1400" b="1" dirty="0"/>
          </a:p>
        </p:txBody>
      </p:sp>
      <p:sp>
        <p:nvSpPr>
          <p:cNvPr id="71" name="Прямоугольник 70"/>
          <p:cNvSpPr/>
          <p:nvPr/>
        </p:nvSpPr>
        <p:spPr>
          <a:xfrm>
            <a:off x="1424190" y="4498039"/>
            <a:ext cx="31580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ТПП Ямало-Ненецкого АО</a:t>
            </a:r>
          </a:p>
        </p:txBody>
      </p:sp>
      <p:sp>
        <p:nvSpPr>
          <p:cNvPr id="72" name="Прямоугольник 71"/>
          <p:cNvSpPr/>
          <p:nvPr/>
        </p:nvSpPr>
        <p:spPr>
          <a:xfrm>
            <a:off x="1399234" y="2976915"/>
            <a:ext cx="327351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ТПП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Ханты-Мансийский 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АО</a:t>
            </a:r>
          </a:p>
        </p:txBody>
      </p:sp>
      <p:sp>
        <p:nvSpPr>
          <p:cNvPr id="73" name="Прямоугольник 72"/>
          <p:cNvSpPr/>
          <p:nvPr/>
        </p:nvSpPr>
        <p:spPr>
          <a:xfrm>
            <a:off x="1418783" y="5316475"/>
            <a:ext cx="148091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Пермская ТПП </a:t>
            </a:r>
            <a:endParaRPr lang="ru-RU" sz="1400" b="1" dirty="0"/>
          </a:p>
        </p:txBody>
      </p:sp>
      <p:sp>
        <p:nvSpPr>
          <p:cNvPr id="74" name="Прямоугольник 73"/>
          <p:cNvSpPr/>
          <p:nvPr/>
        </p:nvSpPr>
        <p:spPr>
          <a:xfrm>
            <a:off x="1404743" y="2329134"/>
            <a:ext cx="150092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Уральская ТПП</a:t>
            </a:r>
            <a:endParaRPr lang="ru-RU" sz="1400" b="1" dirty="0"/>
          </a:p>
        </p:txBody>
      </p:sp>
      <p:sp>
        <p:nvSpPr>
          <p:cNvPr id="75" name="Прямоугольник 74"/>
          <p:cNvSpPr/>
          <p:nvPr/>
        </p:nvSpPr>
        <p:spPr>
          <a:xfrm>
            <a:off x="1438311" y="3735599"/>
            <a:ext cx="16330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Курганская ТПП </a:t>
            </a:r>
            <a:endParaRPr lang="ru-RU" sz="1400" b="1" dirty="0"/>
          </a:p>
        </p:txBody>
      </p:sp>
      <p:pic>
        <p:nvPicPr>
          <p:cNvPr id="76" name="Picture 2" descr="http://im0-tub-ru.yandex.net/i?id=6551333df83634c28c09d2acf6bdbdbf&amp;n=2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101" y="1420883"/>
            <a:ext cx="989352" cy="769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" name="Прямоугольник 76"/>
          <p:cNvSpPr/>
          <p:nvPr/>
        </p:nvSpPr>
        <p:spPr>
          <a:xfrm>
            <a:off x="1369322" y="1511008"/>
            <a:ext cx="3528392" cy="56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ru-RU" altLang="ru-RU" sz="1400" b="1" dirty="0" smtClean="0">
                <a:latin typeface="Times New Roman" pitchFamily="18" charset="0"/>
                <a:cs typeface="Times New Roman" pitchFamily="18" charset="0"/>
              </a:rPr>
              <a:t>Южно-Уральская торгово-промышленная палата</a:t>
            </a:r>
            <a:endParaRPr lang="ru-RU" alt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8" name="Picture 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365" y="2190379"/>
            <a:ext cx="624618" cy="759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79593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Заголовок 1"/>
          <p:cNvSpPr txBox="1">
            <a:spLocks/>
          </p:cNvSpPr>
          <p:nvPr/>
        </p:nvSpPr>
        <p:spPr>
          <a:xfrm>
            <a:off x="446856" y="130622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  </a:t>
            </a:r>
            <a:r>
              <a:rPr lang="ru-RU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ЮУТПП сегодня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4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57462928"/>
              </p:ext>
            </p:extLst>
          </p:nvPr>
        </p:nvGraphicFramePr>
        <p:xfrm>
          <a:off x="446856" y="908720"/>
          <a:ext cx="8229600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77022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Практика работы ЮУТПП по       продвижению системы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681642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Овал 4"/>
          <p:cNvSpPr/>
          <p:nvPr/>
        </p:nvSpPr>
        <p:spPr>
          <a:xfrm>
            <a:off x="4283968" y="2636912"/>
            <a:ext cx="3240360" cy="1202432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Париж, 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Лилль</a:t>
            </a:r>
          </a:p>
          <a:p>
            <a:pPr lvl="0"/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Эдинбург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7" name="Picture 2" descr="http://im0-tub-ru.yandex.net/i?id=6551333df83634c28c09d2acf6bdbdbf&amp;n=2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929" y="341040"/>
            <a:ext cx="936104" cy="705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0502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Предложения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395536" y="1412776"/>
            <a:ext cx="8352928" cy="4525963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Правительству Российской Федерации, Национальному совету по профессиональным квалификациям при Президенте РФ:</a:t>
            </a:r>
          </a:p>
          <a:p>
            <a:pPr algn="just"/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азработать меры государственного стимулирования и поощрения совместного участия работодателей и органов образования по внедрению системы независимой  оценки  квалификации выпускников  учреждений профессионального образования, персонала предприятий и организаций на основе профессиональных стандартов и сопряжения их с образовательными стандартами;</a:t>
            </a:r>
          </a:p>
          <a:p>
            <a:pPr algn="just"/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вести в конкурсный перечень номинаций на получение грантов Президента РФ номинацию по поддержке и воспроизводству рабочих кадров. Оператором грантов определить РСПП и ТПП РФ.</a:t>
            </a:r>
          </a:p>
          <a:p>
            <a:pPr marL="0" indent="0" algn="just">
              <a:buNone/>
            </a:pPr>
            <a:endParaRPr lang="ru-RU" sz="19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  Правительству  Челябинской области: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ассмотреть и утвердить механизм формирования государственного задания системе образования на подготовку кадров с учетом региональных, отраслевых гражданских интересов. </a:t>
            </a:r>
          </a:p>
          <a:p>
            <a:pPr marL="0" indent="0" algn="just">
              <a:buNone/>
            </a:pPr>
            <a:r>
              <a:rPr lang="ru-RU" sz="1200" dirty="0" smtClean="0"/>
              <a:t>  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58727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2163</TotalTime>
  <Words>354</Words>
  <Application>Microsoft Office PowerPoint</Application>
  <PresentationFormat>Экран (4:3)</PresentationFormat>
  <Paragraphs>60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ОБ УЧАСТИИ ТОРГОВО-ПРОМЫШЛЕННЫХ ПАЛАТ В СОЗДАНИИ И РАЗВИТИИ СИСТЕМЫ СЕРТИФИКАЦИИ КВАЛИФИКАЦИЙ В УРАЛЬСКОМ ФЕДЕРАЛЬНОМ ОКРУГЕ</vt:lpstr>
      <vt:lpstr>Численность экономически активного населения Челябинской области (тысяч человек)</vt:lpstr>
      <vt:lpstr>КАТЕГОРИИ РАБОТНИКОВ,  ДЛЯ КОТОРЫХ ТРЕБУЮТСЯ ПРОЦЕДУРЫ ОЦЕНКИ</vt:lpstr>
      <vt:lpstr>Презентация PowerPoint</vt:lpstr>
      <vt:lpstr>Презентация PowerPoint</vt:lpstr>
      <vt:lpstr>Нормативно – правовая база НСК</vt:lpstr>
      <vt:lpstr>Презентация PowerPoint</vt:lpstr>
      <vt:lpstr>Презентация PowerPoint</vt:lpstr>
      <vt:lpstr>Практика работы ЮУТПП по       продвижению системы</vt:lpstr>
      <vt:lpstr>Предложения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ПРАКТИКИ ВЗАИМОДЕЙСТВИЯ ЮЖНО-УРАЛЬСКОЙ ТОРГОВО- ПРОМЫШЛЕННОЙ ПАЛАТЫ С СИСТЕМОЙ ОБРАЗОВАНИЯ И РАБОТОДАТЕЛЯМИ РЕГИОНА</dc:title>
  <dc:creator>Пользователь</dc:creator>
  <cp:lastModifiedBy>KaluginaTG</cp:lastModifiedBy>
  <cp:revision>243</cp:revision>
  <dcterms:created xsi:type="dcterms:W3CDTF">2015-04-05T14:11:34Z</dcterms:created>
  <dcterms:modified xsi:type="dcterms:W3CDTF">2016-06-30T10:40:45Z</dcterms:modified>
</cp:coreProperties>
</file>